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notesSlides/notesSlide8.xml" ContentType="application/vnd.openxmlformats-officedocument.presentationml.notesSlide+xml"/>
  <Override PartName="/ppt/charts/chart2.xml" ContentType="application/vnd.openxmlformats-officedocument.drawingml.chart+xml"/>
  <Override PartName="/ppt/notesSlides/notesSlide9.xml" ContentType="application/vnd.openxmlformats-officedocument.presentationml.notesSlide+xml"/>
  <Override PartName="/ppt/charts/chart3.xml" ContentType="application/vnd.openxmlformats-officedocument.drawingml.chart+xml"/>
  <Override PartName="/ppt/notesSlides/notesSlide10.xml" ContentType="application/vnd.openxmlformats-officedocument.presentationml.notesSlide+xml"/>
  <Override PartName="/ppt/charts/chart4.xml" ContentType="application/vnd.openxmlformats-officedocument.drawingml.chart+xml"/>
  <Override PartName="/ppt/drawings/drawing1.xml" ContentType="application/vnd.openxmlformats-officedocument.drawingml.chartshape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53" r:id="rId1"/>
    <p:sldMasterId id="2147483728" r:id="rId2"/>
  </p:sldMasterIdLst>
  <p:notesMasterIdLst>
    <p:notesMasterId r:id="rId27"/>
  </p:notesMasterIdLst>
  <p:handoutMasterIdLst>
    <p:handoutMasterId r:id="rId28"/>
  </p:handoutMasterIdLst>
  <p:sldIdLst>
    <p:sldId id="258" r:id="rId3"/>
    <p:sldId id="385" r:id="rId4"/>
    <p:sldId id="351" r:id="rId5"/>
    <p:sldId id="356" r:id="rId6"/>
    <p:sldId id="260" r:id="rId7"/>
    <p:sldId id="268" r:id="rId8"/>
    <p:sldId id="357" r:id="rId9"/>
    <p:sldId id="358" r:id="rId10"/>
    <p:sldId id="359" r:id="rId11"/>
    <p:sldId id="360" r:id="rId12"/>
    <p:sldId id="361" r:id="rId13"/>
    <p:sldId id="362" r:id="rId14"/>
    <p:sldId id="379" r:id="rId15"/>
    <p:sldId id="363" r:id="rId16"/>
    <p:sldId id="281" r:id="rId17"/>
    <p:sldId id="380" r:id="rId18"/>
    <p:sldId id="381" r:id="rId19"/>
    <p:sldId id="382" r:id="rId20"/>
    <p:sldId id="282" r:id="rId21"/>
    <p:sldId id="283" r:id="rId22"/>
    <p:sldId id="386" r:id="rId23"/>
    <p:sldId id="284" r:id="rId24"/>
    <p:sldId id="383" r:id="rId25"/>
    <p:sldId id="286" r:id="rId26"/>
  </p:sldIdLst>
  <p:sldSz cx="9144000" cy="6858000" type="screen4x3"/>
  <p:notesSz cx="6858000" cy="9144000"/>
  <p:embeddedFontLst>
    <p:embeddedFont>
      <p:font typeface="Calibri" panose="020F0502020204030204" pitchFamily="34" charset="0"/>
      <p:regular r:id="rId29"/>
      <p:bold r:id="rId30"/>
      <p:italic r:id="rId31"/>
      <p:boldItalic r:id="rId32"/>
    </p:embeddedFont>
    <p:embeddedFont>
      <p:font typeface="Comic Sans MS" panose="030F0702030302020204" pitchFamily="66" charset="0"/>
      <p:regular r:id="rId33"/>
      <p:bold r:id="rId34"/>
      <p:italic r:id="rId35"/>
      <p:boldItalic r:id="rId36"/>
    </p:embeddedFont>
  </p:embeddedFontLst>
  <p:defaultTextStyle>
    <a:defPPr>
      <a:defRPr lang="en-US"/>
    </a:defPPr>
    <a:lvl1pPr algn="l" rtl="0" eaLnBrk="0" fontAlgn="base" hangingPunct="0">
      <a:spcBef>
        <a:spcPct val="0"/>
      </a:spcBef>
      <a:spcAft>
        <a:spcPct val="0"/>
      </a:spcAft>
      <a:defRPr sz="2400" kern="1200">
        <a:solidFill>
          <a:schemeClr val="tx1"/>
        </a:solidFill>
        <a:latin typeface="Times New Roman"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93C5"/>
    <a:srgbClr val="86C0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666" autoAdjust="0"/>
    <p:restoredTop sz="90608" autoAdjust="0"/>
  </p:normalViewPr>
  <p:slideViewPr>
    <p:cSldViewPr>
      <p:cViewPr varScale="1">
        <p:scale>
          <a:sx n="66" d="100"/>
          <a:sy n="66" d="100"/>
        </p:scale>
        <p:origin x="1584"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6.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5.fntdata"/><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4.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36"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font" Target="fonts/font2.fntdata"/><Relationship Id="rId35" Type="http://schemas.openxmlformats.org/officeDocument/2006/relationships/font" Target="fonts/font7.fntdata"/></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pieChart>
        <c:varyColors val="1"/>
        <c:ser>
          <c:idx val="0"/>
          <c:order val="0"/>
          <c:tx>
            <c:strRef>
              <c:f>Blatt1!$B$1</c:f>
              <c:strCache>
                <c:ptCount val="1"/>
                <c:pt idx="0">
                  <c:v>Umsätze</c:v>
                </c:pt>
              </c:strCache>
            </c:strRef>
          </c:tx>
          <c:dLbls>
            <c:dLbl>
              <c:idx val="0"/>
              <c:layout>
                <c:manualLayout>
                  <c:x val="-0.13288491258907739"/>
                  <c:y val="0.19838724516720363"/>
                </c:manualLayout>
              </c:layout>
              <c:tx>
                <c:rich>
                  <a:bodyPr/>
                  <a:lstStyle/>
                  <a:p>
                    <a:fld id="{ADBC752E-D67F-4EDA-8A66-25EB2283E5FE}" type="CATEGORYNAME">
                      <a:rPr lang="en-US">
                        <a:latin typeface="Calibri" panose="020F0502020204030204" pitchFamily="34" charset="0"/>
                        <a:cs typeface="Calibri" panose="020F0502020204030204" pitchFamily="34" charset="0"/>
                      </a:rPr>
                      <a:pPr/>
                      <a:t>[RUBRIKENNAME]</a:t>
                    </a:fld>
                    <a:r>
                      <a:rPr lang="en-US" baseline="0" dirty="0"/>
                      <a:t>
</a:t>
                    </a:r>
                    <a:fld id="{FFD7BD92-33EB-428F-BDED-5917ED3DDC88}" type="VALUE">
                      <a:rPr lang="en-US" baseline="0" smtClean="0">
                        <a:latin typeface="Calibri" panose="020F0502020204030204" pitchFamily="34" charset="0"/>
                        <a:cs typeface="Calibri" panose="020F0502020204030204" pitchFamily="34" charset="0"/>
                      </a:rPr>
                      <a:pPr/>
                      <a:t>[WERT]</a:t>
                    </a:fld>
                    <a:endParaRPr lang="en-US" baseline="0" dirty="0"/>
                  </a:p>
                </c:rich>
              </c:tx>
              <c:dLblPos val="bestFit"/>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0-3F3D-429D-AAAB-B8CCA699D84F}"/>
                </c:ext>
              </c:extLst>
            </c:dLbl>
            <c:dLbl>
              <c:idx val="1"/>
              <c:layout>
                <c:manualLayout>
                  <c:x val="-0.14776520366784648"/>
                  <c:y val="-0.26089288690145551"/>
                </c:manualLayout>
              </c:layout>
              <c:tx>
                <c:rich>
                  <a:bodyPr/>
                  <a:lstStyle/>
                  <a:p>
                    <a:fld id="{918C096F-506F-4A77-9658-F2E48E7B1DB8}" type="CATEGORYNAME">
                      <a:rPr lang="en-US" dirty="0">
                        <a:latin typeface="Calibri" panose="020F0502020204030204" pitchFamily="34" charset="0"/>
                        <a:cs typeface="Calibri" panose="020F0502020204030204" pitchFamily="34" charset="0"/>
                      </a:rPr>
                      <a:pPr/>
                      <a:t>[RUBRIKENNAME]</a:t>
                    </a:fld>
                    <a:r>
                      <a:rPr lang="en-US" baseline="0" dirty="0">
                        <a:latin typeface="Calibri" panose="020F0502020204030204" pitchFamily="34" charset="0"/>
                        <a:cs typeface="Calibri" panose="020F0502020204030204" pitchFamily="34" charset="0"/>
                      </a:rPr>
                      <a:t>
</a:t>
                    </a:r>
                    <a:fld id="{2BABEC2E-0EF0-4013-9C31-8B58D9B980AE}" type="VALUE">
                      <a:rPr lang="en-US" baseline="0" dirty="0">
                        <a:latin typeface="Calibri" panose="020F0502020204030204" pitchFamily="34" charset="0"/>
                        <a:cs typeface="Calibri" panose="020F0502020204030204" pitchFamily="34" charset="0"/>
                      </a:rPr>
                      <a:pPr/>
                      <a:t>[WERT]</a:t>
                    </a:fld>
                    <a:endParaRPr lang="en-US" baseline="0" dirty="0">
                      <a:latin typeface="Calibri" panose="020F0502020204030204" pitchFamily="34" charset="0"/>
                      <a:cs typeface="Calibri" panose="020F0502020204030204" pitchFamily="34" charset="0"/>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1-3F3D-429D-AAAB-B8CCA699D84F}"/>
                </c:ext>
              </c:extLst>
            </c:dLbl>
            <c:dLbl>
              <c:idx val="2"/>
              <c:layout>
                <c:manualLayout>
                  <c:x val="0.15793818047994665"/>
                  <c:y val="-8.2117611932007561E-2"/>
                </c:manualLayout>
              </c:layout>
              <c:tx>
                <c:rich>
                  <a:bodyPr/>
                  <a:lstStyle/>
                  <a:p>
                    <a:fld id="{A1B88F22-41D3-4CA8-82FB-2121C9DA137C}" type="CATEGORYNAME">
                      <a:rPr lang="en-US">
                        <a:latin typeface="Calibri" panose="020F0502020204030204" pitchFamily="34" charset="0"/>
                        <a:cs typeface="Calibri" panose="020F0502020204030204" pitchFamily="34" charset="0"/>
                      </a:rPr>
                      <a:pPr/>
                      <a:t>[RUBRIKENNAME]</a:t>
                    </a:fld>
                    <a:r>
                      <a:rPr lang="en-US" baseline="0" dirty="0"/>
                      <a:t>
</a:t>
                    </a:r>
                    <a:fld id="{115ABF1C-0FBF-498C-91C8-27B7551190E4}" type="VALUE">
                      <a:rPr lang="en-US" baseline="0">
                        <a:latin typeface="Calibri" panose="020F0502020204030204" pitchFamily="34" charset="0"/>
                        <a:cs typeface="Calibri" panose="020F0502020204030204" pitchFamily="34" charset="0"/>
                      </a:rPr>
                      <a:pPr/>
                      <a:t>[WERT]</a:t>
                    </a:fld>
                    <a:endParaRPr lang="en-US" baseline="0" dirty="0"/>
                  </a:p>
                </c:rich>
              </c:tx>
              <c:dLblPos val="bestFit"/>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2-3F3D-429D-AAAB-B8CCA699D84F}"/>
                </c:ext>
              </c:extLst>
            </c:dLbl>
            <c:dLbl>
              <c:idx val="3"/>
              <c:layout>
                <c:manualLayout>
                  <c:x val="0.15034068635231007"/>
                  <c:y val="0.20061290932951895"/>
                </c:manualLayout>
              </c:layout>
              <c:tx>
                <c:rich>
                  <a:bodyPr/>
                  <a:lstStyle/>
                  <a:p>
                    <a:fld id="{6CF7F40C-3F0F-4603-86B2-6E0E419FA38C}" type="CATEGORYNAME">
                      <a:rPr lang="en-US">
                        <a:solidFill>
                          <a:schemeClr val="bg1"/>
                        </a:solidFill>
                        <a:latin typeface="Calibri" panose="020F0502020204030204" pitchFamily="34" charset="0"/>
                        <a:cs typeface="Calibri" panose="020F0502020204030204" pitchFamily="34" charset="0"/>
                      </a:rPr>
                      <a:pPr/>
                      <a:t>[RUBRIKENNAME]</a:t>
                    </a:fld>
                    <a:r>
                      <a:rPr lang="en-US" baseline="0" dirty="0"/>
                      <a:t>
</a:t>
                    </a:r>
                    <a:fld id="{C38E78A7-C52F-490B-A849-C09341175DD2}" type="VALUE">
                      <a:rPr lang="en-US" baseline="0">
                        <a:solidFill>
                          <a:schemeClr val="bg1"/>
                        </a:solidFill>
                        <a:latin typeface="Calibri" panose="020F0502020204030204" pitchFamily="34" charset="0"/>
                        <a:cs typeface="Calibri" panose="020F0502020204030204" pitchFamily="34" charset="0"/>
                      </a:rPr>
                      <a:pPr/>
                      <a:t>[WERT]</a:t>
                    </a:fld>
                    <a:endParaRPr lang="en-US" baseline="0" dirty="0"/>
                  </a:p>
                </c:rich>
              </c:tx>
              <c:dLblPos val="bestFit"/>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3-3F3D-429D-AAAB-B8CCA699D84F}"/>
                </c:ext>
              </c:extLst>
            </c:dLbl>
            <c:numFmt formatCode="[$$-409]#,##0.00" sourceLinked="0"/>
            <c:spPr>
              <a:noFill/>
              <a:ln>
                <a:noFill/>
              </a:ln>
              <a:effectLst/>
            </c:spPr>
            <c:dLblPos val="ctr"/>
            <c:showLegendKey val="0"/>
            <c:showVal val="1"/>
            <c:showCatName val="1"/>
            <c:showSerName val="0"/>
            <c:showPercent val="0"/>
            <c:showBubbleSize val="0"/>
            <c:separator>
</c:separator>
            <c:showLeaderLines val="1"/>
            <c:extLst>
              <c:ext xmlns:c15="http://schemas.microsoft.com/office/drawing/2012/chart" uri="{CE6537A1-D6FC-4f65-9D91-7224C49458BB}"/>
            </c:extLst>
          </c:dLbls>
          <c:cat>
            <c:strRef>
              <c:f>Blatt1!$A$2:$A$5</c:f>
              <c:strCache>
                <c:ptCount val="4"/>
                <c:pt idx="0">
                  <c:v>Deutschland</c:v>
                </c:pt>
                <c:pt idx="1">
                  <c:v>Restliche EU</c:v>
                </c:pt>
                <c:pt idx="2">
                  <c:v>USA</c:v>
                </c:pt>
                <c:pt idx="3">
                  <c:v>Restliche Welt</c:v>
                </c:pt>
              </c:strCache>
            </c:strRef>
          </c:cat>
          <c:val>
            <c:numRef>
              <c:f>Blatt1!$B$2:$B$5</c:f>
              <c:numCache>
                <c:formatCode>0</c:formatCode>
                <c:ptCount val="4"/>
                <c:pt idx="0">
                  <c:v>5871</c:v>
                </c:pt>
                <c:pt idx="1">
                  <c:v>14713</c:v>
                </c:pt>
                <c:pt idx="2">
                  <c:v>5844</c:v>
                </c:pt>
                <c:pt idx="3">
                  <c:v>6499</c:v>
                </c:pt>
              </c:numCache>
            </c:numRef>
          </c:val>
          <c:extLst>
            <c:ext xmlns:c16="http://schemas.microsoft.com/office/drawing/2014/chart" uri="{C3380CC4-5D6E-409C-BE32-E72D297353CC}">
              <c16:uniqueId val="{00000004-3F3D-429D-AAAB-B8CCA699D84F}"/>
            </c:ext>
          </c:extLst>
        </c:ser>
        <c:dLbls>
          <c:showLegendKey val="0"/>
          <c:showVal val="0"/>
          <c:showCatName val="0"/>
          <c:showSerName val="0"/>
          <c:showPercent val="1"/>
          <c:showBubbleSize val="0"/>
          <c:showLeaderLines val="1"/>
        </c:dLbls>
        <c:firstSliceAng val="0"/>
      </c:pieChart>
    </c:plotArea>
    <c:plotVisOnly val="1"/>
    <c:dispBlanksAs val="gap"/>
    <c:showDLblsOverMax val="0"/>
  </c:chart>
  <c:txPr>
    <a:bodyPr/>
    <a:lstStyle/>
    <a:p>
      <a:pPr>
        <a:defRPr sz="1800"/>
      </a:pPr>
      <a:endParaRPr lang="de-D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pieChart>
        <c:varyColors val="1"/>
        <c:dLbls>
          <c:showLegendKey val="0"/>
          <c:showVal val="0"/>
          <c:showCatName val="0"/>
          <c:showSerName val="0"/>
          <c:showPercent val="1"/>
          <c:showBubbleSize val="0"/>
          <c:showLeaderLines val="0"/>
        </c:dLbls>
        <c:firstSliceAng val="0"/>
      </c:pieChart>
    </c:plotArea>
    <c:plotVisOnly val="1"/>
    <c:dispBlanksAs val="gap"/>
    <c:showDLblsOverMax val="0"/>
  </c:chart>
  <c:txPr>
    <a:bodyPr/>
    <a:lstStyle/>
    <a:p>
      <a:pPr>
        <a:defRPr sz="1800"/>
      </a:pPr>
      <a:endParaRPr lang="de-DE"/>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pieChart>
        <c:varyColors val="1"/>
        <c:dLbls>
          <c:showLegendKey val="0"/>
          <c:showVal val="0"/>
          <c:showCatName val="0"/>
          <c:showSerName val="0"/>
          <c:showPercent val="1"/>
          <c:showBubbleSize val="0"/>
          <c:showLeaderLines val="0"/>
        </c:dLbls>
        <c:firstSliceAng val="0"/>
      </c:pieChart>
    </c:plotArea>
    <c:plotVisOnly val="1"/>
    <c:dispBlanksAs val="gap"/>
    <c:showDLblsOverMax val="0"/>
  </c:chart>
  <c:txPr>
    <a:bodyPr/>
    <a:lstStyle/>
    <a:p>
      <a:pPr>
        <a:defRPr sz="1800"/>
      </a:pPr>
      <a:endParaRPr lang="de-DE"/>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pieChart>
        <c:varyColors val="1"/>
        <c:dLbls>
          <c:showLegendKey val="0"/>
          <c:showVal val="0"/>
          <c:showCatName val="0"/>
          <c:showSerName val="0"/>
          <c:showPercent val="1"/>
          <c:showBubbleSize val="0"/>
          <c:showLeaderLines val="0"/>
        </c:dLbls>
        <c:firstSliceAng val="0"/>
      </c:pieChart>
    </c:plotArea>
    <c:plotVisOnly val="1"/>
    <c:dispBlanksAs val="gap"/>
    <c:showDLblsOverMax val="0"/>
  </c:chart>
  <c:txPr>
    <a:bodyPr/>
    <a:lstStyle/>
    <a:p>
      <a:pPr>
        <a:defRPr sz="1800"/>
      </a:pPr>
      <a:endParaRPr lang="de-DE"/>
    </a:p>
  </c:txPr>
  <c:externalData r:id="rId1">
    <c:autoUpdate val="0"/>
  </c:externalData>
  <c:userShapes r:id="rId2"/>
</c:chartSpace>
</file>

<file path=ppt/drawings/_rels/drawing1.xml.rels><?xml version="1.0" encoding="UTF-8" standalone="yes"?>
<Relationships xmlns="http://schemas.openxmlformats.org/package/2006/relationships"><Relationship Id="rId1" Type="http://schemas.openxmlformats.org/officeDocument/2006/relationships/image" Target="../media/image11.png"/></Relationships>
</file>

<file path=ppt/drawings/drawing1.xml><?xml version="1.0" encoding="utf-8"?>
<c:userShapes xmlns:c="http://schemas.openxmlformats.org/drawingml/2006/chart">
  <cdr:relSizeAnchor xmlns:cdr="http://schemas.openxmlformats.org/drawingml/2006/chartDrawing">
    <cdr:from>
      <cdr:x>0</cdr:x>
      <cdr:y>0.02515</cdr:y>
    </cdr:from>
    <cdr:to>
      <cdr:x>0.44523</cdr:x>
      <cdr:y>0.90015</cdr:y>
    </cdr:to>
    <cdr:pic>
      <cdr:nvPicPr>
        <cdr:cNvPr id="2" name="Bild 7" descr="Bildschirmfoto 2019-04-03 um 08.43.38.png">
          <a:extLst xmlns:a="http://schemas.openxmlformats.org/drawingml/2006/main">
            <a:ext uri="{FF2B5EF4-FFF2-40B4-BE49-F238E27FC236}">
              <a16:creationId xmlns:a16="http://schemas.microsoft.com/office/drawing/2014/main" id="{D7CBCE89-6F94-4E6D-BC0D-158C2C584264}"/>
            </a:ext>
          </a:extLst>
        </cdr:cNvPr>
        <cdr:cNvPicPr>
          <a:picLocks xmlns:a="http://schemas.openxmlformats.org/drawingml/2006/main" noChangeAspect="1"/>
        </cdr:cNvPicPr>
      </cdr:nvPicPr>
      <cdr:blipFill rotWithShape="1">
        <a:blip xmlns:a="http://schemas.openxmlformats.org/drawingml/2006/main" xmlns:r="http://schemas.openxmlformats.org/officeDocument/2006/relationships" r:embed="rId1">
          <a:extLst>
            <a:ext uri="{28A0092B-C50C-407E-A947-70E740481C1C}">
              <a14:useLocalDpi xmlns:a14="http://schemas.microsoft.com/office/drawing/2010/main" val="0"/>
            </a:ext>
          </a:extLst>
        </a:blip>
        <a:srcRect xmlns:a="http://schemas.openxmlformats.org/drawingml/2006/main" r="71880"/>
        <a:stretch xmlns:a="http://schemas.openxmlformats.org/drawingml/2006/main"/>
      </cdr:blipFill>
      <cdr:spPr>
        <a:xfrm xmlns:a="http://schemas.openxmlformats.org/drawingml/2006/main">
          <a:off x="0" y="115887"/>
          <a:ext cx="3590766" cy="4032448"/>
        </a:xfrm>
        <a:prstGeom xmlns:a="http://schemas.openxmlformats.org/drawingml/2006/main" prst="rect">
          <a:avLst/>
        </a:prstGeom>
      </cdr:spPr>
    </cdr:pic>
  </cdr:relSizeAnchor>
  <cdr:relSizeAnchor xmlns:cdr="http://schemas.openxmlformats.org/drawingml/2006/chartDrawing">
    <cdr:from>
      <cdr:x>0.40723</cdr:x>
      <cdr:y>0.02515</cdr:y>
    </cdr:from>
    <cdr:to>
      <cdr:x>0.98498</cdr:x>
      <cdr:y>0.90015</cdr:y>
    </cdr:to>
    <cdr:pic>
      <cdr:nvPicPr>
        <cdr:cNvPr id="3" name="Bild 9" descr="Bildschirmfoto 2019-04-03 um 08.43.38.png">
          <a:extLst xmlns:a="http://schemas.openxmlformats.org/drawingml/2006/main">
            <a:ext uri="{FF2B5EF4-FFF2-40B4-BE49-F238E27FC236}">
              <a16:creationId xmlns:a16="http://schemas.microsoft.com/office/drawing/2014/main" id="{19B12271-7207-44FE-AB8E-4336F786CBA5}"/>
            </a:ext>
          </a:extLst>
        </cdr:cNvPr>
        <cdr:cNvPicPr>
          <a:picLocks xmlns:a="http://schemas.openxmlformats.org/drawingml/2006/main" noChangeAspect="1"/>
        </cdr:cNvPicPr>
      </cdr:nvPicPr>
      <cdr:blipFill rotWithShape="1">
        <a:blip xmlns:a="http://schemas.openxmlformats.org/drawingml/2006/main" xmlns:r="http://schemas.openxmlformats.org/officeDocument/2006/relationships" r:embed="rId1">
          <a:extLst>
            <a:ext uri="{28A0092B-C50C-407E-A947-70E740481C1C}">
              <a14:useLocalDpi xmlns:a14="http://schemas.microsoft.com/office/drawing/2010/main" val="0"/>
            </a:ext>
          </a:extLst>
        </a:blip>
        <a:srcRect xmlns:a="http://schemas.openxmlformats.org/drawingml/2006/main" l="63510"/>
        <a:stretch xmlns:a="http://schemas.openxmlformats.org/drawingml/2006/main"/>
      </cdr:blipFill>
      <cdr:spPr>
        <a:xfrm xmlns:a="http://schemas.openxmlformats.org/drawingml/2006/main">
          <a:off x="3284253" y="115887"/>
          <a:ext cx="4659547" cy="4032448"/>
        </a:xfrm>
        <a:prstGeom xmlns:a="http://schemas.openxmlformats.org/drawingml/2006/main" prst="rect">
          <a:avLst/>
        </a:prstGeom>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538" name="Rectangle 1026"/>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Times New Roman" panose="02020603050405020304" pitchFamily="18" charset="0"/>
              </a:defRPr>
            </a:lvl1pPr>
          </a:lstStyle>
          <a:p>
            <a:pPr>
              <a:defRPr/>
            </a:pPr>
            <a:endParaRPr lang="de-DE"/>
          </a:p>
        </p:txBody>
      </p:sp>
      <p:sp>
        <p:nvSpPr>
          <p:cNvPr id="65539" name="Rectangle 1027"/>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Times New Roman" panose="02020603050405020304" pitchFamily="18" charset="0"/>
              </a:defRPr>
            </a:lvl1pPr>
          </a:lstStyle>
          <a:p>
            <a:pPr>
              <a:defRPr/>
            </a:pPr>
            <a:endParaRPr lang="de-DE"/>
          </a:p>
        </p:txBody>
      </p:sp>
      <p:sp>
        <p:nvSpPr>
          <p:cNvPr id="65540" name="Rectangle 1028"/>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Times New Roman" panose="02020603050405020304" pitchFamily="18" charset="0"/>
              </a:defRPr>
            </a:lvl1pPr>
          </a:lstStyle>
          <a:p>
            <a:pPr>
              <a:defRPr/>
            </a:pPr>
            <a:endParaRPr lang="de-DE"/>
          </a:p>
        </p:txBody>
      </p:sp>
      <p:sp>
        <p:nvSpPr>
          <p:cNvPr id="65541" name="Rectangle 1029"/>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F3CBAC39-2239-4DE9-8FDC-92F76E92956F}" type="slidenum">
              <a:rPr lang="de-DE" altLang="de-DE"/>
              <a:pPr>
                <a:defRPr/>
              </a:pPr>
              <a:t>‹Nr.›</a:t>
            </a:fld>
            <a:endParaRPr lang="de-DE" altLang="de-DE"/>
          </a:p>
        </p:txBody>
      </p:sp>
    </p:spTree>
    <p:extLst>
      <p:ext uri="{BB962C8B-B14F-4D97-AF65-F5344CB8AC3E}">
        <p14:creationId xmlns:p14="http://schemas.microsoft.com/office/powerpoint/2010/main" val="4405291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Times New Roman" panose="02020603050405020304" pitchFamily="18" charset="0"/>
              </a:defRPr>
            </a:lvl1pPr>
          </a:lstStyle>
          <a:p>
            <a:pPr>
              <a:defRPr/>
            </a:pPr>
            <a:endParaRPr lang="de-DE"/>
          </a:p>
        </p:txBody>
      </p:sp>
      <p:sp>
        <p:nvSpPr>
          <p:cNvPr id="43011"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Times New Roman" panose="02020603050405020304" pitchFamily="18" charset="0"/>
              </a:defRPr>
            </a:lvl1pPr>
          </a:lstStyle>
          <a:p>
            <a:pPr>
              <a:defRPr/>
            </a:pPr>
            <a:endParaRPr lang="de-DE"/>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 uri="{53640926-AAD7-44d8-BBD7-CCE9431645EC}">
              <a14:shadowObscured xmlns:a14="http://schemas.microsoft.com/office/drawing/2010/main" xmlns="" val="1"/>
            </a:ext>
          </a:extLst>
        </p:spPr>
      </p:sp>
      <p:sp>
        <p:nvSpPr>
          <p:cNvPr id="43013"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noProof="0"/>
              <a:t>Klicken Sie, um die Formate des Vorlagentextes zu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43014"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Times New Roman" panose="02020603050405020304" pitchFamily="18" charset="0"/>
              </a:defRPr>
            </a:lvl1pPr>
          </a:lstStyle>
          <a:p>
            <a:pPr>
              <a:defRPr/>
            </a:pPr>
            <a:endParaRPr lang="de-DE"/>
          </a:p>
        </p:txBody>
      </p:sp>
      <p:sp>
        <p:nvSpPr>
          <p:cNvPr id="43015"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69FD05D7-7EF2-4E2E-AFF7-82ECB10AE1B0}" type="slidenum">
              <a:rPr lang="de-DE" altLang="de-DE"/>
              <a:pPr>
                <a:defRPr/>
              </a:pPr>
              <a:t>‹Nr.›</a:t>
            </a:fld>
            <a:endParaRPr lang="de-DE" altLang="de-DE"/>
          </a:p>
        </p:txBody>
      </p:sp>
    </p:spTree>
    <p:extLst>
      <p:ext uri="{BB962C8B-B14F-4D97-AF65-F5344CB8AC3E}">
        <p14:creationId xmlns:p14="http://schemas.microsoft.com/office/powerpoint/2010/main" val="45701494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femnet.de/images/downloads/publikationen/FEMNET-FactSheet-Bangladesh-2018.pdf"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14400" eaLnBrk="1" hangingPunct="1">
              <a:spcBef>
                <a:spcPct val="0"/>
              </a:spcBef>
              <a:buClrTx/>
              <a:buSzTx/>
              <a:buFontTx/>
              <a:buNone/>
            </a:pPr>
            <a:r>
              <a:rPr lang="de-DE" altLang="de-DE" b="1" dirty="0">
                <a:solidFill>
                  <a:schemeClr val="tx1"/>
                </a:solidFill>
                <a:latin typeface="Times New Roman" panose="02020603050405020304" pitchFamily="18" charset="0"/>
              </a:rPr>
              <a:t>Anmerkungen zu den Folien stehen in den Notizfeldern</a:t>
            </a:r>
          </a:p>
          <a:p>
            <a:pPr defTabSz="914400" eaLnBrk="1" hangingPunct="1">
              <a:spcBef>
                <a:spcPct val="0"/>
              </a:spcBef>
              <a:buClrTx/>
              <a:buSzTx/>
              <a:buFontTx/>
              <a:buNone/>
            </a:pPr>
            <a:r>
              <a:rPr lang="de-DE" altLang="de-DE" b="1" dirty="0">
                <a:solidFill>
                  <a:schemeClr val="tx1"/>
                </a:solidFill>
                <a:latin typeface="Times New Roman" panose="02020603050405020304" pitchFamily="18" charset="0"/>
              </a:rPr>
              <a:t>kursive Anmerkungen sind zur Info für die Seminarleitung oder</a:t>
            </a:r>
          </a:p>
          <a:p>
            <a:pPr defTabSz="914400" eaLnBrk="1" hangingPunct="1">
              <a:spcBef>
                <a:spcPct val="0"/>
              </a:spcBef>
              <a:buClrTx/>
              <a:buSzTx/>
              <a:buFontTx/>
              <a:buNone/>
            </a:pPr>
            <a:r>
              <a:rPr lang="de-DE" altLang="de-DE" b="1" dirty="0">
                <a:solidFill>
                  <a:schemeClr val="tx1"/>
                </a:solidFill>
                <a:latin typeface="Times New Roman" panose="02020603050405020304" pitchFamily="18" charset="0"/>
              </a:rPr>
              <a:t>bei Nachfrage der bzw. mögliche Fragen an die Teilnehmenden</a:t>
            </a:r>
          </a:p>
        </p:txBody>
      </p:sp>
      <p:sp>
        <p:nvSpPr>
          <p:cNvPr id="4" name="Foliennummernplatzhalter 3"/>
          <p:cNvSpPr>
            <a:spLocks noGrp="1"/>
          </p:cNvSpPr>
          <p:nvPr>
            <p:ph type="sldNum" sz="quarter" idx="5"/>
          </p:nvPr>
        </p:nvSpPr>
        <p:spPr/>
        <p:txBody>
          <a:bodyPr/>
          <a:lstStyle/>
          <a:p>
            <a:pPr>
              <a:defRPr/>
            </a:pPr>
            <a:fld id="{69FD05D7-7EF2-4E2E-AFF7-82ECB10AE1B0}" type="slidenum">
              <a:rPr lang="de-DE" altLang="de-DE" smtClean="0"/>
              <a:pPr>
                <a:defRPr/>
              </a:pPr>
              <a:t>1</a:t>
            </a:fld>
            <a:endParaRPr lang="de-DE" altLang="de-DE"/>
          </a:p>
        </p:txBody>
      </p:sp>
    </p:spTree>
    <p:extLst>
      <p:ext uri="{BB962C8B-B14F-4D97-AF65-F5344CB8AC3E}">
        <p14:creationId xmlns:p14="http://schemas.microsoft.com/office/powerpoint/2010/main" val="3876887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6" name="Rectangle 7">
            <a:extLst>
              <a:ext uri="{FF2B5EF4-FFF2-40B4-BE49-F238E27FC236}">
                <a16:creationId xmlns:a16="http://schemas.microsoft.com/office/drawing/2014/main" id="{4E6F4BA8-28F2-4321-A0CD-4801D44FF4C8}"/>
              </a:ext>
            </a:extLst>
          </p:cNvPr>
          <p:cNvSpPr>
            <a:spLocks noGrp="1" noChangeArrowheads="1"/>
          </p:cNvSpPr>
          <p:nvPr>
            <p:ph type="sldNum" sz="quarter"/>
          </p:nvPr>
        </p:nvSpPr>
        <p:spPr>
          <a:noFill/>
        </p:spPr>
        <p:txBody>
          <a:bodyPr/>
          <a:lstStyle>
            <a:lvl1pPr marL="215900" indent="-215900">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1pPr>
            <a:lvl2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2pPr>
            <a:lvl3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3pPr>
            <a:lvl4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4pPr>
            <a:lvl5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9pPr>
          </a:lstStyle>
          <a:p>
            <a:fld id="{95E72C4E-B224-4A2E-95DE-D4613FAE7CC1}" type="slidenum">
              <a:rPr lang="de-DE" altLang="de-DE" sz="1200" smtClean="0">
                <a:solidFill>
                  <a:srgbClr val="000000"/>
                </a:solidFill>
              </a:rPr>
              <a:pPr/>
              <a:t>10</a:t>
            </a:fld>
            <a:endParaRPr lang="de-DE" altLang="de-DE" sz="1200">
              <a:solidFill>
                <a:srgbClr val="000000"/>
              </a:solidFill>
            </a:endParaRPr>
          </a:p>
        </p:txBody>
      </p:sp>
      <p:sp>
        <p:nvSpPr>
          <p:cNvPr id="67587" name="Text Box 1">
            <a:extLst>
              <a:ext uri="{FF2B5EF4-FFF2-40B4-BE49-F238E27FC236}">
                <a16:creationId xmlns:a16="http://schemas.microsoft.com/office/drawing/2014/main" id="{5F15521F-5026-4C5D-810F-6EDD39FDEDCD}"/>
              </a:ext>
            </a:extLst>
          </p:cNvPr>
          <p:cNvSpPr txBox="1">
            <a:spLocks noChangeArrowheads="1"/>
          </p:cNvSpPr>
          <p:nvPr/>
        </p:nvSpPr>
        <p:spPr bwMode="auto">
          <a:xfrm>
            <a:off x="5181600" y="6515100"/>
            <a:ext cx="39624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pPr algn="r" eaLnBrk="1" hangingPunct="1">
              <a:buSzPct val="100000"/>
            </a:pPr>
            <a:fld id="{ED8699FA-B637-4C7B-B817-D6F6BAA606B8}" type="slidenum">
              <a:rPr lang="de-DE" altLang="de-DE" sz="1200">
                <a:solidFill>
                  <a:srgbClr val="003366"/>
                </a:solidFill>
              </a:rPr>
              <a:pPr algn="r" eaLnBrk="1" hangingPunct="1">
                <a:buSzPct val="100000"/>
              </a:pPr>
              <a:t>10</a:t>
            </a:fld>
            <a:endParaRPr lang="de-DE" altLang="de-DE" sz="1200">
              <a:solidFill>
                <a:srgbClr val="003366"/>
              </a:solidFill>
            </a:endParaRPr>
          </a:p>
        </p:txBody>
      </p:sp>
      <p:sp>
        <p:nvSpPr>
          <p:cNvPr id="67588" name="Rectangle 2">
            <a:extLst>
              <a:ext uri="{FF2B5EF4-FFF2-40B4-BE49-F238E27FC236}">
                <a16:creationId xmlns:a16="http://schemas.microsoft.com/office/drawing/2014/main" id="{4C59A630-26A0-4B96-B0BC-D7954899341D}"/>
              </a:ext>
            </a:extLst>
          </p:cNvPr>
          <p:cNvSpPr>
            <a:spLocks noGrp="1" noRot="1" noChangeAspect="1" noChangeArrowheads="1" noTextEdit="1"/>
          </p:cNvSpPr>
          <p:nvPr>
            <p:ph type="sldImg"/>
          </p:nvPr>
        </p:nvSpPr>
        <p:spPr>
          <a:xfrm>
            <a:off x="2857500" y="514350"/>
            <a:ext cx="3429000" cy="257175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7589" name="Text Box 3">
            <a:extLst>
              <a:ext uri="{FF2B5EF4-FFF2-40B4-BE49-F238E27FC236}">
                <a16:creationId xmlns:a16="http://schemas.microsoft.com/office/drawing/2014/main" id="{D4D45D57-1675-4C7E-9CF9-ACE6DA4D264B}"/>
              </a:ext>
            </a:extLst>
          </p:cNvPr>
          <p:cNvSpPr txBox="1">
            <a:spLocks noChangeArrowheads="1"/>
          </p:cNvSpPr>
          <p:nvPr/>
        </p:nvSpPr>
        <p:spPr bwMode="auto">
          <a:xfrm>
            <a:off x="1219200" y="3257550"/>
            <a:ext cx="67056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pPr eaLnBrk="1" hangingPunct="1">
              <a:spcBef>
                <a:spcPts val="450"/>
              </a:spcBef>
              <a:buSzPct val="100000"/>
            </a:pPr>
            <a:r>
              <a:rPr lang="de-DE" altLang="de-DE" sz="1200">
                <a:solidFill>
                  <a:srgbClr val="000000"/>
                </a:solidFill>
                <a:latin typeface="Arial" panose="020B0604020202020204" pitchFamily="34" charset="0"/>
              </a:rPr>
              <a:t>Zu 1) bringt ihnen „Grundlast“, teilweise mit kaum/keinem Gewinn, aber dem Vorteil, dass die Infrastruktur und das Personal ausgelastet ist und keine Kosten durch Nicht-Nutzung verursacht</a:t>
            </a:r>
          </a:p>
          <a:p>
            <a:pPr eaLnBrk="1" hangingPunct="1">
              <a:spcBef>
                <a:spcPts val="450"/>
              </a:spcBef>
              <a:buSzPct val="100000"/>
            </a:pPr>
            <a:r>
              <a:rPr lang="de-DE" altLang="de-DE" sz="1200">
                <a:solidFill>
                  <a:srgbClr val="000000"/>
                </a:solidFill>
                <a:latin typeface="Arial" panose="020B0604020202020204" pitchFamily="34" charset="0"/>
              </a:rPr>
              <a:t>Zu 2) da die Produzenten sich nicht leisten können, dass die Aufträge wegbrechen (weil er aufgrund der großen Aufträge möglicherweise andere Aufträge abgelehnt hat)</a:t>
            </a:r>
          </a:p>
          <a:p>
            <a:pPr eaLnBrk="1" hangingPunct="1">
              <a:spcBef>
                <a:spcPts val="450"/>
              </a:spcBef>
              <a:buSzPct val="100000"/>
            </a:pPr>
            <a:endParaRPr lang="de-DE" altLang="de-DE" sz="1200">
              <a:solidFill>
                <a:srgbClr val="000000"/>
              </a:solidFill>
              <a:latin typeface="Arial" panose="020B0604020202020204" pitchFamily="34" charset="0"/>
            </a:endParaRPr>
          </a:p>
          <a:p>
            <a:pPr eaLnBrk="1" hangingPunct="1">
              <a:spcBef>
                <a:spcPts val="450"/>
              </a:spcBef>
              <a:buSzPct val="100000"/>
            </a:pPr>
            <a:endParaRPr lang="de-DE" altLang="de-DE" sz="1200">
              <a:solidFill>
                <a:srgbClr val="000000"/>
              </a:solidFill>
              <a:latin typeface="Arial" panose="020B0604020202020204" pitchFamily="34" charset="0"/>
            </a:endParaRPr>
          </a:p>
          <a:p>
            <a:pPr eaLnBrk="1" hangingPunct="1">
              <a:spcBef>
                <a:spcPts val="450"/>
              </a:spcBef>
              <a:buSzPct val="100000"/>
            </a:pPr>
            <a:endParaRPr lang="de-DE" altLang="de-DE" sz="1200">
              <a:solidFill>
                <a:srgbClr val="000000"/>
              </a:solidFill>
              <a:latin typeface="Arial" panose="020B0604020202020204" pitchFamily="34" charset="0"/>
            </a:endParaRPr>
          </a:p>
          <a:p>
            <a:pPr eaLnBrk="1" hangingPunct="1">
              <a:spcBef>
                <a:spcPts val="450"/>
              </a:spcBef>
              <a:buSzPct val="100000"/>
            </a:pPr>
            <a:r>
              <a:rPr lang="de-DE" altLang="de-DE" sz="1200" i="1">
                <a:solidFill>
                  <a:srgbClr val="000000"/>
                </a:solidFill>
                <a:latin typeface="Arial" panose="020B0604020202020204" pitchFamily="34" charset="0"/>
              </a:rPr>
              <a:t>Hintergrundinfos: Im Visier Discounter, S. 6+7</a:t>
            </a:r>
          </a:p>
          <a:p>
            <a:pPr eaLnBrk="1" hangingPunct="1">
              <a:spcBef>
                <a:spcPts val="450"/>
              </a:spcBef>
              <a:buSzPct val="100000"/>
            </a:pPr>
            <a:endParaRPr lang="de-DE" altLang="de-DE" sz="1200" i="1">
              <a:solidFill>
                <a:srgbClr val="000000"/>
              </a:solidFill>
              <a:latin typeface="Arial" panose="020B0604020202020204" pitchFamily="34" charset="0"/>
            </a:endParaRPr>
          </a:p>
        </p:txBody>
      </p:sp>
      <p:sp>
        <p:nvSpPr>
          <p:cNvPr id="78854" name="Notizenplatzhalter 1">
            <a:extLst>
              <a:ext uri="{FF2B5EF4-FFF2-40B4-BE49-F238E27FC236}">
                <a16:creationId xmlns:a16="http://schemas.microsoft.com/office/drawing/2014/main" id="{03B7079A-22F4-476C-AFE3-386FF85D6155}"/>
              </a:ext>
            </a:extLst>
          </p:cNvPr>
          <p:cNvSpPr>
            <a:spLocks noGrp="1" noChangeArrowheads="1"/>
          </p:cNvSpPr>
          <p:nvPr>
            <p:ph type="body" idx="1"/>
          </p:nvPr>
        </p:nvSpPr>
        <p:spPr>
          <a:ln/>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r>
              <a:rPr lang="de-DE" dirty="0"/>
              <a:t>Es geht immer noch um die Bekleidungsimporte nach Deutschland.</a:t>
            </a:r>
          </a:p>
          <a:p>
            <a:r>
              <a:rPr lang="de-DE" dirty="0"/>
              <a:t>Wenn wir uns noch einmal die Entwicklung anschauen und die Jahre 2017 und 2018</a:t>
            </a:r>
            <a:r>
              <a:rPr lang="de-DE" baseline="0" dirty="0"/>
              <a:t> vergleichen:</a:t>
            </a:r>
            <a:endParaRPr lang="de-DE" dirty="0"/>
          </a:p>
          <a:p>
            <a:endParaRPr lang="de-DE" dirty="0"/>
          </a:p>
          <a:p>
            <a:r>
              <a:rPr lang="de-DE" dirty="0"/>
              <a:t>Zu sehen: Auflistung der Länder, die</a:t>
            </a:r>
            <a:r>
              <a:rPr lang="de-DE" baseline="0" dirty="0"/>
              <a:t> ihren Export nach Deutschland in nominalen Zahlen</a:t>
            </a:r>
          </a:p>
          <a:p>
            <a:r>
              <a:rPr lang="de-DE" baseline="0" dirty="0"/>
              <a:t>(also reale Zahlen, keine prozentualen Marktanteile) am stärksten gesteigert haben.</a:t>
            </a:r>
            <a:endParaRPr lang="de-DE" dirty="0"/>
          </a:p>
          <a:p>
            <a:endParaRPr lang="de-DE" dirty="0"/>
          </a:p>
          <a:p>
            <a:r>
              <a:rPr lang="de-DE" dirty="0"/>
              <a:t>Für viele asiatische Länder lässt sich beobachten: die Dynamik ist enorm!</a:t>
            </a:r>
          </a:p>
          <a:p>
            <a:endParaRPr lang="de-DE" dirty="0"/>
          </a:p>
          <a:p>
            <a:r>
              <a:rPr lang="de-DE" dirty="0"/>
              <a:t>Bangladesch z.B. hat seit einigen Jahren Steigerungsraten im weltweiten Export</a:t>
            </a:r>
          </a:p>
          <a:p>
            <a:r>
              <a:rPr lang="de-DE" dirty="0"/>
              <a:t>(nicht nur nach DE) von bis zu</a:t>
            </a:r>
            <a:r>
              <a:rPr lang="de-DE" baseline="0" dirty="0"/>
              <a:t> 13% jährlich</a:t>
            </a:r>
          </a:p>
          <a:p>
            <a:r>
              <a:rPr lang="de-DE" i="1" baseline="0" dirty="0"/>
              <a:t>Quellen: http://www.bgmea.com.bd/home/pages/TradeInformation (Zugriff 08.05.2019)</a:t>
            </a:r>
          </a:p>
          <a:p>
            <a:r>
              <a:rPr lang="de-DE" i="1" baseline="0" dirty="0"/>
              <a:t>und Buch Todschick, S. 34</a:t>
            </a:r>
          </a:p>
          <a:p>
            <a:endParaRPr lang="de-DE" dirty="0"/>
          </a:p>
          <a:p>
            <a:r>
              <a:rPr lang="de-DE" dirty="0"/>
              <a:t>Die Zahlen zeigen:</a:t>
            </a:r>
          </a:p>
          <a:p>
            <a:pPr marL="0" marR="0" indent="0" algn="l" defTabSz="914400" rtl="0" eaLnBrk="0" fontAlgn="base" latinLnBrk="0" hangingPunct="0">
              <a:lnSpc>
                <a:spcPct val="100000"/>
              </a:lnSpc>
              <a:spcBef>
                <a:spcPct val="30000"/>
              </a:spcBef>
              <a:spcAft>
                <a:spcPct val="0"/>
              </a:spcAft>
              <a:buClrTx/>
              <a:buSzTx/>
              <a:buFontTx/>
              <a:buNone/>
              <a:tabLst/>
              <a:defRPr/>
            </a:pPr>
            <a:r>
              <a:rPr lang="de-DE" dirty="0"/>
              <a:t>v.a. in den letzten 20 Jahren; Entwicklung der Bekleidungsindustrie/des Bekleidungsexports</a:t>
            </a:r>
          </a:p>
          <a:p>
            <a:pPr marL="0" marR="0" indent="0" algn="l" defTabSz="914400" rtl="0" eaLnBrk="0" fontAlgn="base" latinLnBrk="0" hangingPunct="0">
              <a:lnSpc>
                <a:spcPct val="100000"/>
              </a:lnSpc>
              <a:spcBef>
                <a:spcPct val="30000"/>
              </a:spcBef>
              <a:spcAft>
                <a:spcPct val="0"/>
              </a:spcAft>
              <a:buClrTx/>
              <a:buSzTx/>
              <a:buFontTx/>
              <a:buNone/>
              <a:tabLst/>
              <a:defRPr/>
            </a:pPr>
            <a:r>
              <a:rPr lang="de-DE" dirty="0"/>
              <a:t>von asiatischen Ländern; Industrie wächst</a:t>
            </a:r>
          </a:p>
          <a:p>
            <a:endParaRPr lang="de-DE" baseline="0" dirty="0"/>
          </a:p>
          <a:p>
            <a:r>
              <a:rPr lang="de-DE" baseline="0" dirty="0"/>
              <a:t>Fazit:</a:t>
            </a:r>
          </a:p>
          <a:p>
            <a:r>
              <a:rPr lang="de-DE" baseline="0" dirty="0"/>
              <a:t>Asiatische Länder sind für den deutschen/europäischen/weltweiten Markt zunehmend von Bedeutung</a:t>
            </a:r>
          </a:p>
          <a:p>
            <a:r>
              <a:rPr lang="de-DE" baseline="0" dirty="0"/>
              <a:t>und die Bekleidungsindustrie spielt eine zunehmende Rolle für die Wirtschaften der exportierenden Länder.</a:t>
            </a:r>
          </a:p>
          <a:p>
            <a:endParaRPr lang="de-DE" dirty="0"/>
          </a:p>
          <a:p>
            <a:r>
              <a:rPr lang="de-DE" i="1" baseline="0" dirty="0">
                <a:sym typeface="Wingdings" pitchFamily="2" charset="2"/>
              </a:rPr>
              <a:t>Grafik Quelle: https://www.germanfashion.net/wp-content/uploads/2019/03/GermanFashion-Import-Gewinner-Verlierer-2018.pdf,</a:t>
            </a:r>
          </a:p>
          <a:p>
            <a:r>
              <a:rPr lang="de-DE" i="1" baseline="0" dirty="0">
                <a:sym typeface="Wingdings" pitchFamily="2" charset="2"/>
              </a:rPr>
              <a:t>Zugriff 25.07.2019</a:t>
            </a:r>
          </a:p>
          <a:p>
            <a:r>
              <a:rPr lang="de-DE" i="1" baseline="0" dirty="0">
                <a:sym typeface="Wingdings" pitchFamily="2" charset="2"/>
              </a:rPr>
              <a:t>ggf. neuere Daten hier: https://www.germanfashion.net/zahlen-fakten/modeindustrie/,</a:t>
            </a:r>
          </a:p>
          <a:p>
            <a:r>
              <a:rPr lang="de-DE" i="1" baseline="0" dirty="0">
                <a:sym typeface="Wingdings" pitchFamily="2" charset="2"/>
              </a:rPr>
              <a:t>Zugriff 25.07.2019</a:t>
            </a:r>
            <a:endParaRPr lang="de-DE" i="1" dirty="0"/>
          </a:p>
        </p:txBody>
      </p:sp>
    </p:spTree>
    <p:extLst>
      <p:ext uri="{BB962C8B-B14F-4D97-AF65-F5344CB8AC3E}">
        <p14:creationId xmlns:p14="http://schemas.microsoft.com/office/powerpoint/2010/main" val="36921606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6" name="Rectangle 7">
            <a:extLst>
              <a:ext uri="{FF2B5EF4-FFF2-40B4-BE49-F238E27FC236}">
                <a16:creationId xmlns:a16="http://schemas.microsoft.com/office/drawing/2014/main" id="{4E6F4BA8-28F2-4321-A0CD-4801D44FF4C8}"/>
              </a:ext>
            </a:extLst>
          </p:cNvPr>
          <p:cNvSpPr>
            <a:spLocks noGrp="1" noChangeArrowheads="1"/>
          </p:cNvSpPr>
          <p:nvPr>
            <p:ph type="sldNum" sz="quarter"/>
          </p:nvPr>
        </p:nvSpPr>
        <p:spPr>
          <a:noFill/>
        </p:spPr>
        <p:txBody>
          <a:bodyPr/>
          <a:lstStyle>
            <a:lvl1pPr marL="215900" indent="-215900">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1pPr>
            <a:lvl2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2pPr>
            <a:lvl3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3pPr>
            <a:lvl4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4pPr>
            <a:lvl5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9pPr>
          </a:lstStyle>
          <a:p>
            <a:fld id="{95E72C4E-B224-4A2E-95DE-D4613FAE7CC1}" type="slidenum">
              <a:rPr lang="de-DE" altLang="de-DE" sz="1200" smtClean="0">
                <a:solidFill>
                  <a:srgbClr val="000000"/>
                </a:solidFill>
              </a:rPr>
              <a:pPr/>
              <a:t>11</a:t>
            </a:fld>
            <a:endParaRPr lang="de-DE" altLang="de-DE" sz="1200">
              <a:solidFill>
                <a:srgbClr val="000000"/>
              </a:solidFill>
            </a:endParaRPr>
          </a:p>
        </p:txBody>
      </p:sp>
      <p:sp>
        <p:nvSpPr>
          <p:cNvPr id="67587" name="Text Box 1">
            <a:extLst>
              <a:ext uri="{FF2B5EF4-FFF2-40B4-BE49-F238E27FC236}">
                <a16:creationId xmlns:a16="http://schemas.microsoft.com/office/drawing/2014/main" id="{5F15521F-5026-4C5D-810F-6EDD39FDEDCD}"/>
              </a:ext>
            </a:extLst>
          </p:cNvPr>
          <p:cNvSpPr txBox="1">
            <a:spLocks noChangeArrowheads="1"/>
          </p:cNvSpPr>
          <p:nvPr/>
        </p:nvSpPr>
        <p:spPr bwMode="auto">
          <a:xfrm>
            <a:off x="5181600" y="6515100"/>
            <a:ext cx="39624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pPr algn="r" eaLnBrk="1" hangingPunct="1">
              <a:buSzPct val="100000"/>
            </a:pPr>
            <a:fld id="{ED8699FA-B637-4C7B-B817-D6F6BAA606B8}" type="slidenum">
              <a:rPr lang="de-DE" altLang="de-DE" sz="1200">
                <a:solidFill>
                  <a:srgbClr val="003366"/>
                </a:solidFill>
              </a:rPr>
              <a:pPr algn="r" eaLnBrk="1" hangingPunct="1">
                <a:buSzPct val="100000"/>
              </a:pPr>
              <a:t>11</a:t>
            </a:fld>
            <a:endParaRPr lang="de-DE" altLang="de-DE" sz="1200">
              <a:solidFill>
                <a:srgbClr val="003366"/>
              </a:solidFill>
            </a:endParaRPr>
          </a:p>
        </p:txBody>
      </p:sp>
      <p:sp>
        <p:nvSpPr>
          <p:cNvPr id="67588" name="Rectangle 2">
            <a:extLst>
              <a:ext uri="{FF2B5EF4-FFF2-40B4-BE49-F238E27FC236}">
                <a16:creationId xmlns:a16="http://schemas.microsoft.com/office/drawing/2014/main" id="{4C59A630-26A0-4B96-B0BC-D7954899341D}"/>
              </a:ext>
            </a:extLst>
          </p:cNvPr>
          <p:cNvSpPr>
            <a:spLocks noGrp="1" noRot="1" noChangeAspect="1" noChangeArrowheads="1" noTextEdit="1"/>
          </p:cNvSpPr>
          <p:nvPr>
            <p:ph type="sldImg"/>
          </p:nvPr>
        </p:nvSpPr>
        <p:spPr>
          <a:xfrm>
            <a:off x="2857500" y="514350"/>
            <a:ext cx="3429000" cy="257175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7589" name="Text Box 3">
            <a:extLst>
              <a:ext uri="{FF2B5EF4-FFF2-40B4-BE49-F238E27FC236}">
                <a16:creationId xmlns:a16="http://schemas.microsoft.com/office/drawing/2014/main" id="{D4D45D57-1675-4C7E-9CF9-ACE6DA4D264B}"/>
              </a:ext>
            </a:extLst>
          </p:cNvPr>
          <p:cNvSpPr txBox="1">
            <a:spLocks noChangeArrowheads="1"/>
          </p:cNvSpPr>
          <p:nvPr/>
        </p:nvSpPr>
        <p:spPr bwMode="auto">
          <a:xfrm>
            <a:off x="1219200" y="3257550"/>
            <a:ext cx="67056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pPr eaLnBrk="1" hangingPunct="1">
              <a:spcBef>
                <a:spcPts val="450"/>
              </a:spcBef>
              <a:buSzPct val="100000"/>
            </a:pPr>
            <a:r>
              <a:rPr lang="de-DE" altLang="de-DE" sz="1200">
                <a:solidFill>
                  <a:srgbClr val="000000"/>
                </a:solidFill>
                <a:latin typeface="Arial" panose="020B0604020202020204" pitchFamily="34" charset="0"/>
              </a:rPr>
              <a:t>Zu 1) bringt ihnen „Grundlast“, teilweise mit kaum/keinem Gewinn, aber dem Vorteil, dass die Infrastruktur und das Personal ausgelastet ist und keine Kosten durch Nicht-Nutzung verursacht</a:t>
            </a:r>
          </a:p>
          <a:p>
            <a:pPr eaLnBrk="1" hangingPunct="1">
              <a:spcBef>
                <a:spcPts val="450"/>
              </a:spcBef>
              <a:buSzPct val="100000"/>
            </a:pPr>
            <a:r>
              <a:rPr lang="de-DE" altLang="de-DE" sz="1200">
                <a:solidFill>
                  <a:srgbClr val="000000"/>
                </a:solidFill>
                <a:latin typeface="Arial" panose="020B0604020202020204" pitchFamily="34" charset="0"/>
              </a:rPr>
              <a:t>Zu 2) da die Produzenten sich nicht leisten können, dass die Aufträge wegbrechen (weil er aufgrund der großen Aufträge möglicherweise andere Aufträge abgelehnt hat)</a:t>
            </a:r>
          </a:p>
          <a:p>
            <a:pPr eaLnBrk="1" hangingPunct="1">
              <a:spcBef>
                <a:spcPts val="450"/>
              </a:spcBef>
              <a:buSzPct val="100000"/>
            </a:pPr>
            <a:endParaRPr lang="de-DE" altLang="de-DE" sz="1200">
              <a:solidFill>
                <a:srgbClr val="000000"/>
              </a:solidFill>
              <a:latin typeface="Arial" panose="020B0604020202020204" pitchFamily="34" charset="0"/>
            </a:endParaRPr>
          </a:p>
          <a:p>
            <a:pPr eaLnBrk="1" hangingPunct="1">
              <a:spcBef>
                <a:spcPts val="450"/>
              </a:spcBef>
              <a:buSzPct val="100000"/>
            </a:pPr>
            <a:endParaRPr lang="de-DE" altLang="de-DE" sz="1200">
              <a:solidFill>
                <a:srgbClr val="000000"/>
              </a:solidFill>
              <a:latin typeface="Arial" panose="020B0604020202020204" pitchFamily="34" charset="0"/>
            </a:endParaRPr>
          </a:p>
          <a:p>
            <a:pPr eaLnBrk="1" hangingPunct="1">
              <a:spcBef>
                <a:spcPts val="450"/>
              </a:spcBef>
              <a:buSzPct val="100000"/>
            </a:pPr>
            <a:endParaRPr lang="de-DE" altLang="de-DE" sz="1200">
              <a:solidFill>
                <a:srgbClr val="000000"/>
              </a:solidFill>
              <a:latin typeface="Arial" panose="020B0604020202020204" pitchFamily="34" charset="0"/>
            </a:endParaRPr>
          </a:p>
          <a:p>
            <a:pPr eaLnBrk="1" hangingPunct="1">
              <a:spcBef>
                <a:spcPts val="450"/>
              </a:spcBef>
              <a:buSzPct val="100000"/>
            </a:pPr>
            <a:r>
              <a:rPr lang="de-DE" altLang="de-DE" sz="1200" i="1">
                <a:solidFill>
                  <a:srgbClr val="000000"/>
                </a:solidFill>
                <a:latin typeface="Arial" panose="020B0604020202020204" pitchFamily="34" charset="0"/>
              </a:rPr>
              <a:t>Hintergrundinfos: Im Visier Discounter, S. 6+7</a:t>
            </a:r>
          </a:p>
          <a:p>
            <a:pPr eaLnBrk="1" hangingPunct="1">
              <a:spcBef>
                <a:spcPts val="450"/>
              </a:spcBef>
              <a:buSzPct val="100000"/>
            </a:pPr>
            <a:endParaRPr lang="de-DE" altLang="de-DE" sz="1200" i="1">
              <a:solidFill>
                <a:srgbClr val="000000"/>
              </a:solidFill>
              <a:latin typeface="Arial" panose="020B0604020202020204" pitchFamily="34" charset="0"/>
            </a:endParaRPr>
          </a:p>
        </p:txBody>
      </p:sp>
      <p:sp>
        <p:nvSpPr>
          <p:cNvPr id="78854" name="Notizenplatzhalter 1">
            <a:extLst>
              <a:ext uri="{FF2B5EF4-FFF2-40B4-BE49-F238E27FC236}">
                <a16:creationId xmlns:a16="http://schemas.microsoft.com/office/drawing/2014/main" id="{03B7079A-22F4-476C-AFE3-386FF85D6155}"/>
              </a:ext>
            </a:extLst>
          </p:cNvPr>
          <p:cNvSpPr>
            <a:spLocks noGrp="1" noChangeArrowheads="1"/>
          </p:cNvSpPr>
          <p:nvPr>
            <p:ph type="body" idx="1"/>
          </p:nvPr>
        </p:nvSpPr>
        <p:spPr>
          <a:ln/>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r>
              <a:rPr lang="de-DE" dirty="0"/>
              <a:t>Wir betrachten nun Bangladesch ein wenig mehr im Detail; </a:t>
            </a:r>
          </a:p>
          <a:p>
            <a:r>
              <a:rPr lang="de-DE" dirty="0"/>
              <a:t>viele Charakteristika von Bangladesch</a:t>
            </a:r>
            <a:r>
              <a:rPr lang="de-DE" baseline="0" dirty="0"/>
              <a:t> treffen </a:t>
            </a:r>
            <a:r>
              <a:rPr lang="de-DE" dirty="0"/>
              <a:t>auch auf andere Entwicklungsländer</a:t>
            </a:r>
          </a:p>
          <a:p>
            <a:r>
              <a:rPr lang="de-DE" dirty="0"/>
              <a:t>und Produktionsstandorte der Bekleidungsindustrie zu</a:t>
            </a:r>
            <a:endParaRPr lang="de-DE" baseline="0" dirty="0"/>
          </a:p>
          <a:p>
            <a:endParaRPr lang="de-DE" baseline="0" dirty="0"/>
          </a:p>
          <a:p>
            <a:r>
              <a:rPr lang="de-DE" b="0" i="1" baseline="0" dirty="0"/>
              <a:t>Ggf. Zwischenfrage: Was für ein Bild ergibt sich für Sie aus diesen Zahlen? </a:t>
            </a:r>
          </a:p>
          <a:p>
            <a:pPr marL="0" indent="0">
              <a:buFont typeface="Arial" panose="020B0604020202020204" pitchFamily="34" charset="0"/>
              <a:buNone/>
            </a:pPr>
            <a:endParaRPr lang="de-DE" baseline="0" dirty="0"/>
          </a:p>
          <a:p>
            <a:pPr marL="0" indent="0">
              <a:buFont typeface="Arial" panose="020B0604020202020204" pitchFamily="34" charset="0"/>
              <a:buNone/>
            </a:pPr>
            <a:r>
              <a:rPr lang="de-DE" dirty="0"/>
              <a:t>Bangladesch</a:t>
            </a:r>
            <a:r>
              <a:rPr lang="de-DE" baseline="0" dirty="0"/>
              <a:t> hat eine hohe Bevölkerungsdichte</a:t>
            </a:r>
          </a:p>
          <a:p>
            <a:pPr marL="171450" indent="-171450">
              <a:buFont typeface="Arial" panose="020B0604020202020204" pitchFamily="34" charset="0"/>
              <a:buChar char="•"/>
            </a:pPr>
            <a:r>
              <a:rPr lang="de-DE" baseline="0" dirty="0"/>
              <a:t>zum Vergleich: Bangladesch ist ca. so groß wie Bayern und Baden-Württemberg zusammen,</a:t>
            </a:r>
          </a:p>
          <a:p>
            <a:pPr marL="0" indent="0">
              <a:buFont typeface="Arial" panose="020B0604020202020204" pitchFamily="34" charset="0"/>
              <a:buNone/>
            </a:pPr>
            <a:r>
              <a:rPr lang="de-DE" baseline="0" dirty="0"/>
              <a:t>Deutschland hat weniger als halb so viele </a:t>
            </a:r>
            <a:r>
              <a:rPr lang="de-DE" baseline="0" dirty="0" err="1"/>
              <a:t>Einwohner_innen</a:t>
            </a:r>
            <a:endParaRPr lang="de-DE" baseline="0" dirty="0"/>
          </a:p>
          <a:p>
            <a:pPr marL="171450" indent="-171450">
              <a:buFont typeface="Arial" panose="020B0604020202020204" pitchFamily="34" charset="0"/>
              <a:buChar char="•"/>
            </a:pPr>
            <a:r>
              <a:rPr lang="de-DE" baseline="0" dirty="0"/>
              <a:t>besonders in den Städten sehr hohe Bevölkerungsdichte und wachsende Bevölkerung</a:t>
            </a:r>
          </a:p>
          <a:p>
            <a:pPr marL="171450" indent="-171450">
              <a:buFont typeface="Arial" panose="020B0604020202020204" pitchFamily="34" charset="0"/>
              <a:buChar char="•"/>
            </a:pPr>
            <a:r>
              <a:rPr lang="de-DE" baseline="0" dirty="0"/>
              <a:t>die Hauptstadt Dhaka ist flächenmäßig ca. so groß wie München, es leben dort jedoch ca.</a:t>
            </a:r>
          </a:p>
          <a:p>
            <a:pPr marL="0" indent="0">
              <a:buFont typeface="Arial" panose="020B0604020202020204" pitchFamily="34" charset="0"/>
              <a:buNone/>
            </a:pPr>
            <a:r>
              <a:rPr lang="de-DE" baseline="0" dirty="0"/>
              <a:t>9 Mio. Menschen (im gesamten Ballungsraum sind es ca. 20 </a:t>
            </a:r>
            <a:r>
              <a:rPr lang="de-DE" baseline="0" dirty="0" err="1"/>
              <a:t>Mio</a:t>
            </a:r>
            <a:r>
              <a:rPr lang="de-DE" baseline="0" dirty="0"/>
              <a:t>); in München nur ca. 1,5 Mio. Menschen</a:t>
            </a:r>
          </a:p>
          <a:p>
            <a:endParaRPr lang="de-DE"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de-DE" baseline="0" dirty="0"/>
              <a:t>Die Bevölkerung ist sehr jung</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de-DE" baseline="0" dirty="0"/>
              <a:t>zum Vergleich: der Anteil der unter 14-jährigen in DE beträgt 13%</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de-DE" baseline="0" dirty="0"/>
              <a:t>In Bangladesch gibt es also viele Menschen, die in absehbarer Zeit Arbeit suchen werden</a:t>
            </a:r>
          </a:p>
          <a:p>
            <a:endParaRPr lang="de-DE" baseline="0" dirty="0"/>
          </a:p>
          <a:p>
            <a:r>
              <a:rPr lang="de-DE" i="1" baseline="0" dirty="0" err="1"/>
              <a:t>Ggf</a:t>
            </a:r>
            <a:r>
              <a:rPr lang="de-DE" i="1" baseline="0" dirty="0"/>
              <a:t> Zwischenfrage: Was könnte das für Probleme mit sich bringen?</a:t>
            </a:r>
            <a:endParaRPr lang="de-DE" baseline="0" dirty="0"/>
          </a:p>
          <a:p>
            <a:r>
              <a:rPr lang="de-DE" i="1" baseline="0" dirty="0"/>
              <a:t>Das bedeutet z.B. wenig Agrarfläche pro Kopf = wenig Möglichkeit zur Selbstversorgung; Angewiesenheit auf Lohnarbeit</a:t>
            </a:r>
          </a:p>
          <a:p>
            <a:pPr marL="0" marR="0" indent="0" algn="l" defTabSz="914400" rtl="0" eaLnBrk="0" fontAlgn="base" latinLnBrk="0" hangingPunct="0">
              <a:lnSpc>
                <a:spcPct val="100000"/>
              </a:lnSpc>
              <a:spcBef>
                <a:spcPct val="30000"/>
              </a:spcBef>
              <a:spcAft>
                <a:spcPct val="0"/>
              </a:spcAft>
              <a:buClrTx/>
              <a:buSzTx/>
              <a:buFontTx/>
              <a:buNone/>
              <a:tabLst/>
              <a:defRPr/>
            </a:pPr>
            <a:endParaRPr lang="de-DE"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de-DE" baseline="0" dirty="0"/>
              <a:t>Bangladesch ist ein Küstenstaat, der regelmäßig von Naturkatastrophen/Überschwemmungen</a:t>
            </a:r>
          </a:p>
          <a:p>
            <a:pPr marL="0" marR="0" indent="0" algn="l" defTabSz="914400" rtl="0" eaLnBrk="0" fontAlgn="base" latinLnBrk="0" hangingPunct="0">
              <a:lnSpc>
                <a:spcPct val="100000"/>
              </a:lnSpc>
              <a:spcBef>
                <a:spcPct val="30000"/>
              </a:spcBef>
              <a:spcAft>
                <a:spcPct val="0"/>
              </a:spcAft>
              <a:buClrTx/>
              <a:buSzTx/>
              <a:buFontTx/>
              <a:buNone/>
              <a:tabLst/>
              <a:defRPr/>
            </a:pPr>
            <a:r>
              <a:rPr lang="de-DE" baseline="0" dirty="0"/>
              <a:t>heimgesucht wird, viele Menschen wandern in der Folge vom Land in die Stadt, wenn</a:t>
            </a:r>
          </a:p>
          <a:p>
            <a:pPr marL="0" marR="0" indent="0" algn="l" defTabSz="914400" rtl="0" eaLnBrk="0" fontAlgn="base" latinLnBrk="0" hangingPunct="0">
              <a:lnSpc>
                <a:spcPct val="100000"/>
              </a:lnSpc>
              <a:spcBef>
                <a:spcPct val="30000"/>
              </a:spcBef>
              <a:spcAft>
                <a:spcPct val="0"/>
              </a:spcAft>
              <a:buClrTx/>
              <a:buSzTx/>
              <a:buFontTx/>
              <a:buNone/>
              <a:tabLst/>
              <a:defRPr/>
            </a:pPr>
            <a:r>
              <a:rPr lang="de-DE" baseline="0" dirty="0"/>
              <a:t>sie ihr Land/ihr Haus verloren haben; Schätzungen, dass der Ballungsraum Dhaka jährlich</a:t>
            </a:r>
          </a:p>
          <a:p>
            <a:pPr marL="0" marR="0" indent="0" algn="l" defTabSz="914400" rtl="0" eaLnBrk="0" fontAlgn="base" latinLnBrk="0" hangingPunct="0">
              <a:lnSpc>
                <a:spcPct val="100000"/>
              </a:lnSpc>
              <a:spcBef>
                <a:spcPct val="30000"/>
              </a:spcBef>
              <a:spcAft>
                <a:spcPct val="0"/>
              </a:spcAft>
              <a:buClrTx/>
              <a:buSzTx/>
              <a:buFontTx/>
              <a:buNone/>
              <a:tabLst/>
              <a:defRPr/>
            </a:pPr>
            <a:r>
              <a:rPr lang="de-DE" baseline="0" dirty="0"/>
              <a:t>um bis zu 1 Mio. Menschen wächst; die Menschen sind auf Lohnarbeit angewiesen</a:t>
            </a:r>
          </a:p>
          <a:p>
            <a:endParaRPr lang="de-DE" baseline="0" dirty="0"/>
          </a:p>
          <a:p>
            <a:r>
              <a:rPr lang="de-DE" i="1" baseline="0" dirty="0"/>
              <a:t>Ggf. Erläuterung: Was ist der Human Development Index?</a:t>
            </a:r>
          </a:p>
          <a:p>
            <a:r>
              <a:rPr lang="de-DE" i="1" baseline="0" dirty="0"/>
              <a:t>Ranking von Ländern hinsichtlich ihres „Entwicklungsstandes“ anhand von bestimmten</a:t>
            </a:r>
          </a:p>
          <a:p>
            <a:r>
              <a:rPr lang="de-DE" i="1" baseline="0" dirty="0"/>
              <a:t>Indikatoren aus dem Bereich Gesundheit, Bildung, Wirtschaft</a:t>
            </a:r>
          </a:p>
          <a:p>
            <a:pPr marL="0" marR="0" indent="0" algn="l" defTabSz="914400" rtl="0" eaLnBrk="0" fontAlgn="base" latinLnBrk="0" hangingPunct="0">
              <a:lnSpc>
                <a:spcPct val="100000"/>
              </a:lnSpc>
              <a:spcBef>
                <a:spcPct val="30000"/>
              </a:spcBef>
              <a:spcAft>
                <a:spcPct val="0"/>
              </a:spcAft>
              <a:buClrTx/>
              <a:buSzTx/>
              <a:buFontTx/>
              <a:buNone/>
              <a:tabLst/>
              <a:defRPr/>
            </a:pPr>
            <a:r>
              <a:rPr lang="de-DE" i="1" baseline="0" dirty="0"/>
              <a:t>Bangladesch gehört zu den am wenigsten entwickelten Ländern (Least </a:t>
            </a:r>
            <a:r>
              <a:rPr lang="de-DE" i="1" baseline="0" dirty="0" err="1"/>
              <a:t>Developed</a:t>
            </a:r>
            <a:r>
              <a:rPr lang="de-DE" i="1" baseline="0" dirty="0"/>
              <a:t> Country);</a:t>
            </a:r>
          </a:p>
          <a:p>
            <a:pPr marL="0" marR="0" indent="0" algn="l" defTabSz="914400" rtl="0" eaLnBrk="0" fontAlgn="base" latinLnBrk="0" hangingPunct="0">
              <a:lnSpc>
                <a:spcPct val="100000"/>
              </a:lnSpc>
              <a:spcBef>
                <a:spcPct val="30000"/>
              </a:spcBef>
              <a:spcAft>
                <a:spcPct val="0"/>
              </a:spcAft>
              <a:buClrTx/>
              <a:buSzTx/>
              <a:buFontTx/>
              <a:buNone/>
              <a:tabLst/>
              <a:defRPr/>
            </a:pPr>
            <a:r>
              <a:rPr lang="de-DE" i="1" baseline="0" dirty="0"/>
              <a:t>der Human Development Index bildet hierzu eine „Rangliste“ aller Staaten weltweit</a:t>
            </a:r>
          </a:p>
          <a:p>
            <a:pPr marL="0" marR="0" indent="0" algn="l" defTabSz="914400" rtl="0" eaLnBrk="0" fontAlgn="base" latinLnBrk="0" hangingPunct="0">
              <a:lnSpc>
                <a:spcPct val="100000"/>
              </a:lnSpc>
              <a:spcBef>
                <a:spcPct val="30000"/>
              </a:spcBef>
              <a:spcAft>
                <a:spcPct val="0"/>
              </a:spcAft>
              <a:buClrTx/>
              <a:buSzTx/>
              <a:buFontTx/>
              <a:buNone/>
              <a:tabLst/>
              <a:defRPr/>
            </a:pPr>
            <a:endParaRPr lang="de-DE"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de-DE" baseline="0" dirty="0"/>
              <a:t>Die Menschen haben im Schnitt eine 6-jährige Schulbildung</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de-DE" baseline="0" dirty="0"/>
              <a:t>Frauen kürzere als Männer</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de-DE" baseline="0" dirty="0"/>
              <a:t>Alphabetisierungsrate ist relativ gering</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de-DE" baseline="0" dirty="0"/>
              <a:t>es gibt Anstrengungen, eine längere Beschulung für mehr Kinder zu realisieren,</a:t>
            </a:r>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de-DE" baseline="0" dirty="0"/>
              <a:t>aber die Qualität des Schulsystems ist relativ schwach</a:t>
            </a:r>
          </a:p>
          <a:p>
            <a:endParaRPr lang="de-DE"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de-DE" baseline="0" dirty="0"/>
              <a:t>ca. 1/4 der Menschen leben unter der Armutsgrenze</a:t>
            </a:r>
          </a:p>
          <a:p>
            <a:endParaRPr lang="de-DE" baseline="0" dirty="0"/>
          </a:p>
          <a:p>
            <a:r>
              <a:rPr lang="de-DE" i="1" baseline="0" dirty="0"/>
              <a:t>Ggf. Zwischenfrage: was für ein Bild ergibt sich für Sie aus diesen Zahlen? </a:t>
            </a:r>
            <a:endParaRPr lang="de-DE" baseline="0" dirty="0"/>
          </a:p>
          <a:p>
            <a:r>
              <a:rPr lang="de-DE" baseline="0" dirty="0"/>
              <a:t>Die Menschen müssen/können oft nur Arbeit annehmen, die wenig Qualifikation voraussetzt:</a:t>
            </a:r>
          </a:p>
          <a:p>
            <a:pPr>
              <a:buFont typeface="Wingdings"/>
              <a:buNone/>
            </a:pPr>
            <a:r>
              <a:rPr lang="de-DE" baseline="0" dirty="0"/>
              <a:t>Diese Daten zeigen strukturell, dass viele Arbeitskräfte zur Verfügung stehen, die auf jeden</a:t>
            </a:r>
          </a:p>
          <a:p>
            <a:pPr>
              <a:buFont typeface="Wingdings"/>
              <a:buNone/>
            </a:pPr>
            <a:r>
              <a:rPr lang="de-DE" baseline="0" dirty="0"/>
              <a:t>beliebigen Arbeitsplatz angewiesen sind, um ihr Überleben zu sichern.</a:t>
            </a:r>
          </a:p>
          <a:p>
            <a:pPr>
              <a:buFont typeface="Wingdings"/>
              <a:buNone/>
            </a:pPr>
            <a:endParaRPr lang="de-DE" baseline="0" dirty="0"/>
          </a:p>
          <a:p>
            <a:pPr marL="0" marR="0" indent="0" algn="l" defTabSz="914400" rtl="0" eaLnBrk="0" fontAlgn="base" latinLnBrk="0" hangingPunct="0">
              <a:lnSpc>
                <a:spcPct val="100000"/>
              </a:lnSpc>
              <a:spcBef>
                <a:spcPct val="30000"/>
              </a:spcBef>
              <a:spcAft>
                <a:spcPct val="0"/>
              </a:spcAft>
              <a:buClrTx/>
              <a:buSzTx/>
              <a:buFont typeface="Wingdings"/>
              <a:buNone/>
              <a:tabLst/>
              <a:defRPr/>
            </a:pPr>
            <a:r>
              <a:rPr kumimoji="1" lang="de-DE" sz="1200" i="1" kern="1200" dirty="0">
                <a:solidFill>
                  <a:schemeClr val="tx1"/>
                </a:solidFill>
                <a:latin typeface="Arial" panose="020B0604020202020204" pitchFamily="34" charset="0"/>
                <a:ea typeface="+mn-ea"/>
                <a:cs typeface="+mn-cs"/>
              </a:rPr>
              <a:t>Quellen und Anmerkungen zu Bevölkerungszahlen:</a:t>
            </a:r>
          </a:p>
          <a:p>
            <a:pPr marL="0" marR="0" indent="0" algn="l" defTabSz="914400" rtl="0" eaLnBrk="0" fontAlgn="base" latinLnBrk="0" hangingPunct="0">
              <a:lnSpc>
                <a:spcPct val="100000"/>
              </a:lnSpc>
              <a:spcBef>
                <a:spcPct val="30000"/>
              </a:spcBef>
              <a:spcAft>
                <a:spcPct val="0"/>
              </a:spcAft>
              <a:buClrTx/>
              <a:buSzTx/>
              <a:buFont typeface="Wingdings"/>
              <a:buNone/>
              <a:tabLst/>
              <a:defRPr/>
            </a:pPr>
            <a:r>
              <a:rPr kumimoji="1" lang="de-DE" sz="1200" i="1" kern="1200" dirty="0">
                <a:solidFill>
                  <a:schemeClr val="tx1"/>
                </a:solidFill>
                <a:latin typeface="Arial" panose="020B0604020202020204" pitchFamily="34" charset="0"/>
                <a:ea typeface="+mn-ea"/>
                <a:cs typeface="+mn-cs"/>
              </a:rPr>
              <a:t>Bevölkerung laut UN Prognose aus dem Jahr 2017: https://population.un.org/ </a:t>
            </a:r>
            <a:r>
              <a:rPr lang="de-DE" i="1" baseline="0" dirty="0"/>
              <a:t>(Zugriff 08.05.2019)</a:t>
            </a:r>
            <a:r>
              <a:rPr kumimoji="1" lang="de-DE" sz="1200" i="1" kern="1200" dirty="0">
                <a:solidFill>
                  <a:schemeClr val="tx1"/>
                </a:solidFill>
                <a:latin typeface="Arial" panose="020B0604020202020204" pitchFamily="34" charset="0"/>
                <a:ea typeface="+mn-ea"/>
                <a:cs typeface="+mn-cs"/>
              </a:rPr>
              <a:t>;</a:t>
            </a:r>
          </a:p>
          <a:p>
            <a:pPr marL="0" marR="0" indent="0" algn="l" defTabSz="914400" rtl="0" eaLnBrk="0" fontAlgn="base" latinLnBrk="0" hangingPunct="0">
              <a:lnSpc>
                <a:spcPct val="100000"/>
              </a:lnSpc>
              <a:spcBef>
                <a:spcPct val="30000"/>
              </a:spcBef>
              <a:spcAft>
                <a:spcPct val="0"/>
              </a:spcAft>
              <a:buClrTx/>
              <a:buSzTx/>
              <a:buFont typeface="Wingdings"/>
              <a:buNone/>
              <a:tabLst/>
              <a:defRPr/>
            </a:pPr>
            <a:r>
              <a:rPr kumimoji="1" lang="de-DE" sz="1200" i="1" kern="1200" dirty="0">
                <a:solidFill>
                  <a:schemeClr val="tx1"/>
                </a:solidFill>
                <a:latin typeface="Arial" panose="020B0604020202020204" pitchFamily="34" charset="0"/>
                <a:ea typeface="+mn-ea"/>
                <a:cs typeface="+mn-cs"/>
              </a:rPr>
              <a:t>Bevölkerungsdichte bezieht sich auf Flächenstaaten (also nicht Stadtstaaten) =</a:t>
            </a:r>
          </a:p>
          <a:p>
            <a:pPr marL="0" marR="0" indent="0" algn="l" defTabSz="914400" rtl="0" eaLnBrk="0" fontAlgn="base" latinLnBrk="0" hangingPunct="0">
              <a:lnSpc>
                <a:spcPct val="100000"/>
              </a:lnSpc>
              <a:spcBef>
                <a:spcPct val="30000"/>
              </a:spcBef>
              <a:spcAft>
                <a:spcPct val="0"/>
              </a:spcAft>
              <a:buClrTx/>
              <a:buSzTx/>
              <a:buFont typeface="Wingdings"/>
              <a:buNone/>
              <a:tabLst/>
              <a:defRPr/>
            </a:pPr>
            <a:r>
              <a:rPr kumimoji="1" lang="de-DE" sz="1200" i="1" kern="1200" dirty="0">
                <a:solidFill>
                  <a:schemeClr val="tx1"/>
                </a:solidFill>
                <a:latin typeface="Arial" panose="020B0604020202020204" pitchFamily="34" charset="0"/>
                <a:ea typeface="+mn-ea"/>
                <a:cs typeface="+mn-cs"/>
              </a:rPr>
              <a:t>4-5 mal so</a:t>
            </a:r>
            <a:r>
              <a:rPr kumimoji="1" lang="de-DE" sz="1200" i="1" kern="1200" baseline="0" dirty="0">
                <a:solidFill>
                  <a:schemeClr val="tx1"/>
                </a:solidFill>
                <a:latin typeface="Arial" panose="020B0604020202020204" pitchFamily="34" charset="0"/>
                <a:ea typeface="+mn-ea"/>
                <a:cs typeface="+mn-cs"/>
              </a:rPr>
              <a:t> dicht besiedelt wie Deutschland; weitere Bevölkerungsdaten von</a:t>
            </a:r>
          </a:p>
          <a:p>
            <a:pPr marL="0" marR="0" indent="0" algn="l" defTabSz="914400" rtl="0" eaLnBrk="0" fontAlgn="base" latinLnBrk="0" hangingPunct="0">
              <a:lnSpc>
                <a:spcPct val="100000"/>
              </a:lnSpc>
              <a:spcBef>
                <a:spcPct val="30000"/>
              </a:spcBef>
              <a:spcAft>
                <a:spcPct val="0"/>
              </a:spcAft>
              <a:buClrTx/>
              <a:buSzTx/>
              <a:buFont typeface="Wingdings"/>
              <a:buNone/>
              <a:tabLst/>
              <a:defRPr/>
            </a:pPr>
            <a:r>
              <a:rPr kumimoji="1" lang="de-DE" sz="1200" i="1" kern="1200" baseline="0" dirty="0">
                <a:solidFill>
                  <a:schemeClr val="tx1"/>
                </a:solidFill>
                <a:latin typeface="Arial" panose="020B0604020202020204" pitchFamily="34" charset="0"/>
                <a:ea typeface="+mn-ea"/>
                <a:cs typeface="+mn-cs"/>
              </a:rPr>
              <a:t>https://www.cia.gov/library/publications/the-world-factbook/geos/bg.html#People und http://hdr.undp.org/sites/default/files/2018_human_development_statistical_update.pdf,</a:t>
            </a:r>
          </a:p>
          <a:p>
            <a:pPr marL="0" marR="0" indent="0" algn="l" defTabSz="914400" rtl="0" eaLnBrk="0" fontAlgn="base" latinLnBrk="0" hangingPunct="0">
              <a:lnSpc>
                <a:spcPct val="100000"/>
              </a:lnSpc>
              <a:spcBef>
                <a:spcPct val="30000"/>
              </a:spcBef>
              <a:spcAft>
                <a:spcPct val="0"/>
              </a:spcAft>
              <a:buClrTx/>
              <a:buSzTx/>
              <a:buFont typeface="Wingdings"/>
              <a:buNone/>
              <a:tabLst/>
              <a:defRPr/>
            </a:pPr>
            <a:r>
              <a:rPr lang="de-DE" i="1" baseline="0" dirty="0"/>
              <a:t>Zugriff 08.05.2019</a:t>
            </a:r>
            <a:endParaRPr kumimoji="1" lang="de-DE" sz="1200" i="1" kern="1200" dirty="0">
              <a:solidFill>
                <a:schemeClr val="tx1"/>
              </a:solidFill>
              <a:latin typeface="Arial" panose="020B0604020202020204" pitchFamily="34" charset="0"/>
              <a:ea typeface="+mn-ea"/>
              <a:cs typeface="+mn-cs"/>
            </a:endParaRPr>
          </a:p>
          <a:p>
            <a:pPr marL="0" marR="0" indent="0" algn="l" defTabSz="914400" rtl="0" eaLnBrk="0" fontAlgn="base" latinLnBrk="0" hangingPunct="0">
              <a:lnSpc>
                <a:spcPct val="100000"/>
              </a:lnSpc>
              <a:spcBef>
                <a:spcPct val="30000"/>
              </a:spcBef>
              <a:spcAft>
                <a:spcPct val="0"/>
              </a:spcAft>
              <a:buClrTx/>
              <a:buSzTx/>
              <a:buFont typeface="Wingdings"/>
              <a:buNone/>
              <a:tabLst/>
              <a:defRPr/>
            </a:pPr>
            <a:r>
              <a:rPr kumimoji="1" lang="de-DE" sz="1200" i="1" kern="1200" dirty="0">
                <a:solidFill>
                  <a:schemeClr val="tx1"/>
                </a:solidFill>
                <a:latin typeface="Arial" panose="020B0604020202020204" pitchFamily="34" charset="0"/>
                <a:ea typeface="+mn-ea"/>
                <a:cs typeface="+mn-cs"/>
              </a:rPr>
              <a:t>Weitere Quellen: CCC, Factsheet </a:t>
            </a:r>
            <a:r>
              <a:rPr kumimoji="1" lang="de-DE" sz="1200" i="1" kern="1200" dirty="0" err="1">
                <a:solidFill>
                  <a:schemeClr val="tx1"/>
                </a:solidFill>
                <a:latin typeface="Arial" panose="020B0604020202020204" pitchFamily="34" charset="0"/>
                <a:ea typeface="+mn-ea"/>
                <a:cs typeface="+mn-cs"/>
              </a:rPr>
              <a:t>Bangladesh</a:t>
            </a:r>
            <a:r>
              <a:rPr kumimoji="1" lang="de-DE" sz="1200" i="1" kern="1200" dirty="0">
                <a:solidFill>
                  <a:schemeClr val="tx1"/>
                </a:solidFill>
                <a:latin typeface="Arial" panose="020B0604020202020204" pitchFamily="34" charset="0"/>
                <a:ea typeface="+mn-ea"/>
                <a:cs typeface="+mn-cs"/>
              </a:rPr>
              <a:t>, 2015; UNDP, </a:t>
            </a:r>
            <a:r>
              <a:rPr kumimoji="1" lang="en-US" sz="1200" i="1" kern="1200" dirty="0">
                <a:solidFill>
                  <a:schemeClr val="tx1"/>
                </a:solidFill>
                <a:latin typeface="Arial" panose="020B0604020202020204" pitchFamily="34" charset="0"/>
                <a:ea typeface="+mn-ea"/>
                <a:cs typeface="+mn-cs"/>
              </a:rPr>
              <a:t>Human Development</a:t>
            </a:r>
          </a:p>
          <a:p>
            <a:pPr marL="0" marR="0" indent="0" algn="l" defTabSz="914400" rtl="0" eaLnBrk="0" fontAlgn="base" latinLnBrk="0" hangingPunct="0">
              <a:lnSpc>
                <a:spcPct val="100000"/>
              </a:lnSpc>
              <a:spcBef>
                <a:spcPct val="30000"/>
              </a:spcBef>
              <a:spcAft>
                <a:spcPct val="0"/>
              </a:spcAft>
              <a:buClrTx/>
              <a:buSzTx/>
              <a:buFont typeface="Wingdings"/>
              <a:buNone/>
              <a:tabLst/>
              <a:defRPr/>
            </a:pPr>
            <a:r>
              <a:rPr kumimoji="1" lang="en-US" sz="1200" i="1" kern="1200" dirty="0">
                <a:solidFill>
                  <a:schemeClr val="tx1"/>
                </a:solidFill>
                <a:latin typeface="Arial" panose="020B0604020202020204" pitchFamily="34" charset="0"/>
                <a:ea typeface="+mn-ea"/>
                <a:cs typeface="+mn-cs"/>
              </a:rPr>
              <a:t>Indices and Indicators: 2018 Statistical Update – Bangladesh, 2018</a:t>
            </a:r>
            <a:endParaRPr kumimoji="1" lang="de-DE" sz="1200" i="1" kern="1200" dirty="0">
              <a:solidFill>
                <a:schemeClr val="tx1"/>
              </a:solidFill>
              <a:latin typeface="Arial" panose="020B0604020202020204" pitchFamily="34" charset="0"/>
              <a:ea typeface="+mn-ea"/>
              <a:cs typeface="+mn-cs"/>
            </a:endParaRPr>
          </a:p>
        </p:txBody>
      </p:sp>
    </p:spTree>
    <p:extLst>
      <p:ext uri="{BB962C8B-B14F-4D97-AF65-F5344CB8AC3E}">
        <p14:creationId xmlns:p14="http://schemas.microsoft.com/office/powerpoint/2010/main" val="21905308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6" name="Rectangle 7">
            <a:extLst>
              <a:ext uri="{FF2B5EF4-FFF2-40B4-BE49-F238E27FC236}">
                <a16:creationId xmlns:a16="http://schemas.microsoft.com/office/drawing/2014/main" id="{4E6F4BA8-28F2-4321-A0CD-4801D44FF4C8}"/>
              </a:ext>
            </a:extLst>
          </p:cNvPr>
          <p:cNvSpPr>
            <a:spLocks noGrp="1" noChangeArrowheads="1"/>
          </p:cNvSpPr>
          <p:nvPr>
            <p:ph type="sldNum" sz="quarter"/>
          </p:nvPr>
        </p:nvSpPr>
        <p:spPr>
          <a:noFill/>
        </p:spPr>
        <p:txBody>
          <a:bodyPr/>
          <a:lstStyle>
            <a:lvl1pPr marL="215900" indent="-215900">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1pPr>
            <a:lvl2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2pPr>
            <a:lvl3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3pPr>
            <a:lvl4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4pPr>
            <a:lvl5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9pPr>
          </a:lstStyle>
          <a:p>
            <a:fld id="{95E72C4E-B224-4A2E-95DE-D4613FAE7CC1}" type="slidenum">
              <a:rPr lang="de-DE" altLang="de-DE" sz="1200" smtClean="0">
                <a:solidFill>
                  <a:srgbClr val="000000"/>
                </a:solidFill>
              </a:rPr>
              <a:pPr/>
              <a:t>12</a:t>
            </a:fld>
            <a:endParaRPr lang="de-DE" altLang="de-DE" sz="1200">
              <a:solidFill>
                <a:srgbClr val="000000"/>
              </a:solidFill>
            </a:endParaRPr>
          </a:p>
        </p:txBody>
      </p:sp>
      <p:sp>
        <p:nvSpPr>
          <p:cNvPr id="67587" name="Text Box 1">
            <a:extLst>
              <a:ext uri="{FF2B5EF4-FFF2-40B4-BE49-F238E27FC236}">
                <a16:creationId xmlns:a16="http://schemas.microsoft.com/office/drawing/2014/main" id="{5F15521F-5026-4C5D-810F-6EDD39FDEDCD}"/>
              </a:ext>
            </a:extLst>
          </p:cNvPr>
          <p:cNvSpPr txBox="1">
            <a:spLocks noChangeArrowheads="1"/>
          </p:cNvSpPr>
          <p:nvPr/>
        </p:nvSpPr>
        <p:spPr bwMode="auto">
          <a:xfrm>
            <a:off x="5181600" y="6515100"/>
            <a:ext cx="39624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pPr algn="r" eaLnBrk="1" hangingPunct="1">
              <a:buSzPct val="100000"/>
            </a:pPr>
            <a:fld id="{ED8699FA-B637-4C7B-B817-D6F6BAA606B8}" type="slidenum">
              <a:rPr lang="de-DE" altLang="de-DE" sz="1200">
                <a:solidFill>
                  <a:srgbClr val="003366"/>
                </a:solidFill>
              </a:rPr>
              <a:pPr algn="r" eaLnBrk="1" hangingPunct="1">
                <a:buSzPct val="100000"/>
              </a:pPr>
              <a:t>12</a:t>
            </a:fld>
            <a:endParaRPr lang="de-DE" altLang="de-DE" sz="1200">
              <a:solidFill>
                <a:srgbClr val="003366"/>
              </a:solidFill>
            </a:endParaRPr>
          </a:p>
        </p:txBody>
      </p:sp>
      <p:sp>
        <p:nvSpPr>
          <p:cNvPr id="67588" name="Rectangle 2">
            <a:extLst>
              <a:ext uri="{FF2B5EF4-FFF2-40B4-BE49-F238E27FC236}">
                <a16:creationId xmlns:a16="http://schemas.microsoft.com/office/drawing/2014/main" id="{4C59A630-26A0-4B96-B0BC-D7954899341D}"/>
              </a:ext>
            </a:extLst>
          </p:cNvPr>
          <p:cNvSpPr>
            <a:spLocks noGrp="1" noRot="1" noChangeAspect="1" noChangeArrowheads="1" noTextEdit="1"/>
          </p:cNvSpPr>
          <p:nvPr>
            <p:ph type="sldImg"/>
          </p:nvPr>
        </p:nvSpPr>
        <p:spPr>
          <a:xfrm>
            <a:off x="2857500" y="514350"/>
            <a:ext cx="3429000" cy="257175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7589" name="Text Box 3">
            <a:extLst>
              <a:ext uri="{FF2B5EF4-FFF2-40B4-BE49-F238E27FC236}">
                <a16:creationId xmlns:a16="http://schemas.microsoft.com/office/drawing/2014/main" id="{D4D45D57-1675-4C7E-9CF9-ACE6DA4D264B}"/>
              </a:ext>
            </a:extLst>
          </p:cNvPr>
          <p:cNvSpPr txBox="1">
            <a:spLocks noChangeArrowheads="1"/>
          </p:cNvSpPr>
          <p:nvPr/>
        </p:nvSpPr>
        <p:spPr bwMode="auto">
          <a:xfrm>
            <a:off x="1219200" y="3257550"/>
            <a:ext cx="67056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pPr eaLnBrk="1" hangingPunct="1">
              <a:spcBef>
                <a:spcPts val="450"/>
              </a:spcBef>
              <a:buSzPct val="100000"/>
            </a:pPr>
            <a:r>
              <a:rPr lang="de-DE" altLang="de-DE" sz="1200">
                <a:solidFill>
                  <a:srgbClr val="000000"/>
                </a:solidFill>
                <a:latin typeface="Arial" panose="020B0604020202020204" pitchFamily="34" charset="0"/>
              </a:rPr>
              <a:t>Zu 1) bringt ihnen „Grundlast“, teilweise mit kaum/keinem Gewinn, aber dem Vorteil, dass die Infrastruktur und das Personal ausgelastet ist und keine Kosten durch Nicht-Nutzung verursacht</a:t>
            </a:r>
          </a:p>
          <a:p>
            <a:pPr eaLnBrk="1" hangingPunct="1">
              <a:spcBef>
                <a:spcPts val="450"/>
              </a:spcBef>
              <a:buSzPct val="100000"/>
            </a:pPr>
            <a:r>
              <a:rPr lang="de-DE" altLang="de-DE" sz="1200">
                <a:solidFill>
                  <a:srgbClr val="000000"/>
                </a:solidFill>
                <a:latin typeface="Arial" panose="020B0604020202020204" pitchFamily="34" charset="0"/>
              </a:rPr>
              <a:t>Zu 2) da die Produzenten sich nicht leisten können, dass die Aufträge wegbrechen (weil er aufgrund der großen Aufträge möglicherweise andere Aufträge abgelehnt hat)</a:t>
            </a:r>
          </a:p>
          <a:p>
            <a:pPr eaLnBrk="1" hangingPunct="1">
              <a:spcBef>
                <a:spcPts val="450"/>
              </a:spcBef>
              <a:buSzPct val="100000"/>
            </a:pPr>
            <a:endParaRPr lang="de-DE" altLang="de-DE" sz="1200">
              <a:solidFill>
                <a:srgbClr val="000000"/>
              </a:solidFill>
              <a:latin typeface="Arial" panose="020B0604020202020204" pitchFamily="34" charset="0"/>
            </a:endParaRPr>
          </a:p>
          <a:p>
            <a:pPr eaLnBrk="1" hangingPunct="1">
              <a:spcBef>
                <a:spcPts val="450"/>
              </a:spcBef>
              <a:buSzPct val="100000"/>
            </a:pPr>
            <a:endParaRPr lang="de-DE" altLang="de-DE" sz="1200">
              <a:solidFill>
                <a:srgbClr val="000000"/>
              </a:solidFill>
              <a:latin typeface="Arial" panose="020B0604020202020204" pitchFamily="34" charset="0"/>
            </a:endParaRPr>
          </a:p>
          <a:p>
            <a:pPr eaLnBrk="1" hangingPunct="1">
              <a:spcBef>
                <a:spcPts val="450"/>
              </a:spcBef>
              <a:buSzPct val="100000"/>
            </a:pPr>
            <a:endParaRPr lang="de-DE" altLang="de-DE" sz="1200">
              <a:solidFill>
                <a:srgbClr val="000000"/>
              </a:solidFill>
              <a:latin typeface="Arial" panose="020B0604020202020204" pitchFamily="34" charset="0"/>
            </a:endParaRPr>
          </a:p>
          <a:p>
            <a:pPr eaLnBrk="1" hangingPunct="1">
              <a:spcBef>
                <a:spcPts val="450"/>
              </a:spcBef>
              <a:buSzPct val="100000"/>
            </a:pPr>
            <a:r>
              <a:rPr lang="de-DE" altLang="de-DE" sz="1200" i="1">
                <a:solidFill>
                  <a:srgbClr val="000000"/>
                </a:solidFill>
                <a:latin typeface="Arial" panose="020B0604020202020204" pitchFamily="34" charset="0"/>
              </a:rPr>
              <a:t>Hintergrundinfos: Im Visier Discounter, S. 6+7</a:t>
            </a:r>
          </a:p>
          <a:p>
            <a:pPr eaLnBrk="1" hangingPunct="1">
              <a:spcBef>
                <a:spcPts val="450"/>
              </a:spcBef>
              <a:buSzPct val="100000"/>
            </a:pPr>
            <a:endParaRPr lang="de-DE" altLang="de-DE" sz="1200" i="1">
              <a:solidFill>
                <a:srgbClr val="000000"/>
              </a:solidFill>
              <a:latin typeface="Arial" panose="020B0604020202020204" pitchFamily="34" charset="0"/>
            </a:endParaRPr>
          </a:p>
        </p:txBody>
      </p:sp>
      <p:sp>
        <p:nvSpPr>
          <p:cNvPr id="78854" name="Notizenplatzhalter 1">
            <a:extLst>
              <a:ext uri="{FF2B5EF4-FFF2-40B4-BE49-F238E27FC236}">
                <a16:creationId xmlns:a16="http://schemas.microsoft.com/office/drawing/2014/main" id="{03B7079A-22F4-476C-AFE3-386FF85D6155}"/>
              </a:ext>
            </a:extLst>
          </p:cNvPr>
          <p:cNvSpPr>
            <a:spLocks noGrp="1" noChangeArrowheads="1"/>
          </p:cNvSpPr>
          <p:nvPr>
            <p:ph type="body" idx="1"/>
          </p:nvPr>
        </p:nvSpPr>
        <p:spPr>
          <a:ln/>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r>
              <a:rPr lang="de-DE" dirty="0"/>
              <a:t>In Bangladesch gibt es 4.600 Bekleidungsfabriken, </a:t>
            </a:r>
            <a:r>
              <a:rPr lang="de-DE"/>
              <a:t>in denen ca</a:t>
            </a:r>
            <a:r>
              <a:rPr lang="de-DE" dirty="0"/>
              <a:t>. 4 Mio. Menschen arbeiten.</a:t>
            </a:r>
          </a:p>
          <a:p>
            <a:r>
              <a:rPr lang="de-DE" dirty="0"/>
              <a:t>80% der Arbeiterinnen sind Frauen; v.a. in den Positionen, die am schlechtesten bezahlt</a:t>
            </a:r>
          </a:p>
          <a:p>
            <a:r>
              <a:rPr lang="de-DE" dirty="0"/>
              <a:t>sind und die am wenigsten</a:t>
            </a:r>
            <a:r>
              <a:rPr lang="de-DE" baseline="0" dirty="0"/>
              <a:t> Qualifikation voraussetzen, arbeiten fast ausschließlich Frauen.</a:t>
            </a:r>
          </a:p>
          <a:p>
            <a:endParaRPr lang="de-DE" baseline="0" dirty="0"/>
          </a:p>
          <a:p>
            <a:r>
              <a:rPr lang="de-DE" baseline="0" dirty="0"/>
              <a:t>So gut wie alle großen Unternehmen kaufen in Bangladesch ein.</a:t>
            </a:r>
          </a:p>
          <a:p>
            <a:endParaRPr lang="de-DE" baseline="0" dirty="0"/>
          </a:p>
          <a:p>
            <a:r>
              <a:rPr lang="de-DE" i="1" baseline="0" dirty="0"/>
              <a:t>Ggf. Zwischenfrage: Was sagen die Zahlen zum BIP (Brutto-Inlands-Produkt =</a:t>
            </a:r>
          </a:p>
          <a:p>
            <a:r>
              <a:rPr lang="de-DE" i="1" baseline="0" dirty="0"/>
              <a:t>Wert aller produzierten Waren und Dienstleistungen innerhalb eines Landes) und Export?</a:t>
            </a:r>
          </a:p>
          <a:p>
            <a:r>
              <a:rPr lang="de-DE" baseline="0" dirty="0"/>
              <a:t>Die Bekleidungsindustrie ist extrem wichtig für die Wirtschaft Bangladeschs: 12% des BIP</a:t>
            </a:r>
          </a:p>
          <a:p>
            <a:r>
              <a:rPr lang="de-DE" baseline="0" dirty="0"/>
              <a:t>und mehr als 80% der Exporte; das Land ist somit von dieser Industrie abhängig und auf diese angewiesen.</a:t>
            </a:r>
          </a:p>
          <a:p>
            <a:endParaRPr lang="de-DE" baseline="0" dirty="0"/>
          </a:p>
          <a:p>
            <a:r>
              <a:rPr lang="de-DE" baseline="0" dirty="0"/>
              <a:t>Die Bekleidungsindustrie nimmt weiter zu.</a:t>
            </a:r>
          </a:p>
          <a:p>
            <a:endParaRPr lang="de-DE" baseline="0" dirty="0"/>
          </a:p>
          <a:p>
            <a:r>
              <a:rPr lang="de-DE" baseline="0" dirty="0"/>
              <a:t>Fast 2/3 der Exporte gehen in die EU (64% in 2017/18).</a:t>
            </a:r>
          </a:p>
          <a:p>
            <a:endParaRPr lang="de-DE"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de-DE" sz="1200" i="1" kern="1200" dirty="0">
                <a:solidFill>
                  <a:schemeClr val="tx1"/>
                </a:solidFill>
                <a:latin typeface="Arial" panose="020B0604020202020204" pitchFamily="34" charset="0"/>
                <a:ea typeface="+mn-ea"/>
                <a:cs typeface="+mn-cs"/>
              </a:rPr>
              <a:t>Quelle: CCC, Factsheet </a:t>
            </a:r>
            <a:r>
              <a:rPr kumimoji="1" lang="de-DE" sz="1200" i="1" kern="1200" dirty="0" err="1">
                <a:solidFill>
                  <a:schemeClr val="tx1"/>
                </a:solidFill>
                <a:latin typeface="Arial" panose="020B0604020202020204" pitchFamily="34" charset="0"/>
                <a:ea typeface="+mn-ea"/>
                <a:cs typeface="+mn-cs"/>
              </a:rPr>
              <a:t>Bangladesh</a:t>
            </a:r>
            <a:r>
              <a:rPr kumimoji="1" lang="de-DE" sz="1200" i="1" kern="1200" dirty="0">
                <a:solidFill>
                  <a:schemeClr val="tx1"/>
                </a:solidFill>
                <a:latin typeface="Arial" panose="020B0604020202020204" pitchFamily="34" charset="0"/>
                <a:ea typeface="+mn-ea"/>
                <a:cs typeface="+mn-cs"/>
              </a:rPr>
              <a:t>, 2015; BGMEA 2019, https://www.researchgate.net/publication/326146264_Health_Issues_of_Female_Garment_Workers_Evidence_from_Bangladesh </a:t>
            </a:r>
            <a:r>
              <a:rPr lang="de-DE" i="1" baseline="0" dirty="0"/>
              <a:t>(Zugriff 08.05.2019) und </a:t>
            </a:r>
            <a:r>
              <a:rPr kumimoji="1" lang="de-DE" sz="1200" i="1" u="none" kern="1200" dirty="0">
                <a:solidFill>
                  <a:schemeClr val="tx1"/>
                </a:solidFill>
                <a:effectLst/>
                <a:latin typeface="Arial" panose="020B0604020202020204" pitchFamily="34" charset="0"/>
                <a:ea typeface="+mn-ea"/>
                <a:cs typeface="+mn-cs"/>
              </a:rPr>
              <a:t>FEMNET (2018): Frauen in der Bekleidungsindustrie Bangladeschs (Factsheet), </a:t>
            </a:r>
            <a:r>
              <a:rPr kumimoji="1" lang="de-DE" sz="1200" i="1" u="none" kern="1200" dirty="0">
                <a:solidFill>
                  <a:schemeClr val="tx1"/>
                </a:solidFill>
                <a:effectLst/>
                <a:latin typeface="Arial" panose="020B0604020202020204" pitchFamily="34" charset="0"/>
                <a:ea typeface="+mn-ea"/>
                <a:cs typeface="+mn-cs"/>
                <a:hlinkClick r:id="rId3">
                  <a:extLst>
                    <a:ext uri="{A12FA001-AC4F-418D-AE19-62706E023703}">
                      <ahyp:hlinkClr xmlns:ahyp="http://schemas.microsoft.com/office/drawing/2018/hyperlinkcolor" val="tx"/>
                    </a:ext>
                  </a:extLst>
                </a:hlinkClick>
              </a:rPr>
              <a:t>https://femnet.de/images/downloads/publikationen/FEMNET-FactSheet-Bangladesh-2018.pdf</a:t>
            </a:r>
            <a:r>
              <a:rPr kumimoji="1" lang="de-DE" sz="1200" i="1" u="none" kern="1200" dirty="0">
                <a:solidFill>
                  <a:schemeClr val="tx1"/>
                </a:solidFill>
                <a:effectLst/>
                <a:latin typeface="Arial" panose="020B0604020202020204" pitchFamily="34" charset="0"/>
                <a:ea typeface="+mn-ea"/>
                <a:cs typeface="+mn-cs"/>
              </a:rPr>
              <a:t>, Zugriff 05.08.2019</a:t>
            </a:r>
          </a:p>
        </p:txBody>
      </p:sp>
    </p:spTree>
    <p:extLst>
      <p:ext uri="{BB962C8B-B14F-4D97-AF65-F5344CB8AC3E}">
        <p14:creationId xmlns:p14="http://schemas.microsoft.com/office/powerpoint/2010/main" val="39294376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 name="TextShape 1"/>
          <p:cNvSpPr txBox="1"/>
          <p:nvPr/>
        </p:nvSpPr>
        <p:spPr>
          <a:xfrm>
            <a:off x="4023000" y="9722880"/>
            <a:ext cx="3075840" cy="511200"/>
          </a:xfrm>
          <a:prstGeom prst="rect">
            <a:avLst/>
          </a:prstGeom>
          <a:noFill/>
          <a:ln>
            <a:noFill/>
          </a:ln>
        </p:spPr>
        <p:txBody>
          <a:bodyPr lIns="99000" tIns="49680" rIns="99000" bIns="49680" anchor="b"/>
          <a:lstStyle/>
          <a:p>
            <a:pPr algn="r">
              <a:lnSpc>
                <a:spcPct val="100000"/>
              </a:lnSpc>
            </a:pPr>
            <a:fld id="{F4194BD1-9EC3-4657-B57E-358F77CD972C}" type="slidenum">
              <a:rPr lang="de-DE" sz="1300" strike="noStrike" spc="-1">
                <a:solidFill>
                  <a:srgbClr val="000000"/>
                </a:solidFill>
                <a:uFill>
                  <a:solidFill>
                    <a:srgbClr val="FFFFFF"/>
                  </a:solidFill>
                </a:uFill>
                <a:latin typeface="Times New Roman"/>
                <a:ea typeface="MS PGothic"/>
              </a:rPr>
              <a:t>13</a:t>
            </a:fld>
            <a:endParaRPr lang="de-DE" sz="1400" strike="noStrike" spc="-1">
              <a:solidFill>
                <a:srgbClr val="000000"/>
              </a:solidFill>
              <a:uFill>
                <a:solidFill>
                  <a:srgbClr val="FFFFFF"/>
                </a:solidFill>
              </a:uFill>
              <a:latin typeface="Times New Roman"/>
            </a:endParaRPr>
          </a:p>
        </p:txBody>
      </p:sp>
      <p:sp>
        <p:nvSpPr>
          <p:cNvPr id="415" name="PlaceHolder 2"/>
          <p:cNvSpPr>
            <a:spLocks noGrp="1"/>
          </p:cNvSpPr>
          <p:nvPr>
            <p:ph type="body"/>
          </p:nvPr>
        </p:nvSpPr>
        <p:spPr>
          <a:xfrm>
            <a:off x="946441" y="4861440"/>
            <a:ext cx="5205960" cy="4605120"/>
          </a:xfrm>
          <a:prstGeom prst="rect">
            <a:avLst/>
          </a:prstGeom>
        </p:spPr>
        <p:txBody>
          <a:bodyPr lIns="99000" tIns="49680" rIns="99000" bIns="49680"/>
          <a:lstStyle/>
          <a:p>
            <a:r>
              <a:rPr lang="de-DE" sz="4400" dirty="0"/>
              <a:t>Bevor</a:t>
            </a:r>
            <a:r>
              <a:rPr lang="de-DE" sz="4400" baseline="0" dirty="0"/>
              <a:t> wir uns gleich mit der Arbeitsrechtsgesetzgebung und ihrer Durchsetzung beschäftigen: </a:t>
            </a:r>
          </a:p>
          <a:p>
            <a:r>
              <a:rPr lang="de-DE" sz="4400" baseline="0" dirty="0"/>
              <a:t>Zunächst zum </a:t>
            </a:r>
            <a:r>
              <a:rPr lang="de-DE" sz="4400" baseline="0" dirty="0" err="1"/>
              <a:t>Einsteig</a:t>
            </a:r>
            <a:r>
              <a:rPr lang="de-DE" sz="4400" baseline="0" dirty="0"/>
              <a:t> ein Film über die Arbeitsbedingungen in Bangladesch:</a:t>
            </a:r>
          </a:p>
          <a:p>
            <a:r>
              <a:rPr lang="de-DE" sz="4400" baseline="0" dirty="0"/>
              <a:t>Interview mit </a:t>
            </a:r>
            <a:r>
              <a:rPr lang="de-DE" sz="4400" baseline="0" dirty="0" err="1"/>
              <a:t>Kalpona</a:t>
            </a:r>
            <a:r>
              <a:rPr lang="de-DE" sz="4400" baseline="0" dirty="0"/>
              <a:t> </a:t>
            </a:r>
            <a:r>
              <a:rPr lang="de-DE" sz="4400" baseline="0" dirty="0" err="1"/>
              <a:t>Akter</a:t>
            </a:r>
            <a:r>
              <a:rPr lang="de-DE" sz="4400" baseline="0" dirty="0"/>
              <a:t>, die mittlerweile Gewerkschaftsaktivistin ist und ihren Arbeitsalltag</a:t>
            </a:r>
          </a:p>
          <a:p>
            <a:r>
              <a:rPr lang="de-DE" sz="4400" baseline="0" dirty="0"/>
              <a:t>als Näherin in den 90ern schildert.</a:t>
            </a:r>
          </a:p>
          <a:p>
            <a:pPr marL="0" indent="0">
              <a:buNone/>
            </a:pPr>
            <a:r>
              <a:rPr lang="de-DE" sz="4400" i="1" baseline="0" dirty="0"/>
              <a:t>Anmerkung: Zu den Zahlenangaben kann gesagt werden, dass die Mindestlöhne mittlerweile auf</a:t>
            </a:r>
          </a:p>
          <a:p>
            <a:pPr marL="0" indent="0">
              <a:buNone/>
            </a:pPr>
            <a:r>
              <a:rPr lang="de-DE" sz="4400" i="1" baseline="0" dirty="0"/>
              <a:t>umgerechnet ca. 84 EUR angehoben wurden, aber immer noch weit unter einem Existenzlohn</a:t>
            </a:r>
          </a:p>
          <a:p>
            <a:pPr marL="0" indent="0">
              <a:buNone/>
            </a:pPr>
            <a:r>
              <a:rPr lang="de-DE" sz="4400" i="1" baseline="0" dirty="0"/>
              <a:t>(ca. 400 EUR laut Asia Floor Wage Alliance) sind.</a:t>
            </a:r>
          </a:p>
          <a:p>
            <a:pPr marL="0" indent="0">
              <a:buNone/>
            </a:pPr>
            <a:endParaRPr lang="de-DE" sz="4400" i="1" baseline="0" dirty="0"/>
          </a:p>
          <a:p>
            <a:pPr marL="0" indent="0">
              <a:buNone/>
            </a:pPr>
            <a:r>
              <a:rPr lang="de-DE" sz="4400" i="1" baseline="0" dirty="0"/>
              <a:t>Quelle Existenzlohn: https://asia.floorwage.org/asia-floor-wage-in-local-currency, Zugriff 25.07.2019</a:t>
            </a:r>
          </a:p>
          <a:p>
            <a:pPr marL="228600" indent="-228600">
              <a:buNone/>
            </a:pPr>
            <a:endParaRPr lang="de-DE" sz="4400" baseline="0" dirty="0"/>
          </a:p>
          <a:p>
            <a:pPr marL="360" indent="0">
              <a:lnSpc>
                <a:spcPct val="100000"/>
              </a:lnSpc>
              <a:buClr>
                <a:srgbClr val="000000"/>
              </a:buClr>
              <a:buFont typeface="Arial"/>
              <a:buNone/>
            </a:pPr>
            <a:endParaRPr lang="de-DE" sz="4400" i="1" u="none" strike="noStrike" spc="-1" dirty="0">
              <a:solidFill>
                <a:srgbClr val="000000"/>
              </a:solidFill>
              <a:uFill>
                <a:solidFill>
                  <a:srgbClr val="FFFFFF"/>
                </a:solidFill>
              </a:uFill>
              <a:latin typeface="+mn-lt"/>
            </a:endParaRPr>
          </a:p>
        </p:txBody>
      </p:sp>
    </p:spTree>
    <p:extLst>
      <p:ext uri="{BB962C8B-B14F-4D97-AF65-F5344CB8AC3E}">
        <p14:creationId xmlns:p14="http://schemas.microsoft.com/office/powerpoint/2010/main" val="6984130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6" name="Rectangle 7">
            <a:extLst>
              <a:ext uri="{FF2B5EF4-FFF2-40B4-BE49-F238E27FC236}">
                <a16:creationId xmlns:a16="http://schemas.microsoft.com/office/drawing/2014/main" id="{4E6F4BA8-28F2-4321-A0CD-4801D44FF4C8}"/>
              </a:ext>
            </a:extLst>
          </p:cNvPr>
          <p:cNvSpPr>
            <a:spLocks noGrp="1" noChangeArrowheads="1"/>
          </p:cNvSpPr>
          <p:nvPr>
            <p:ph type="sldNum" sz="quarter"/>
          </p:nvPr>
        </p:nvSpPr>
        <p:spPr>
          <a:noFill/>
        </p:spPr>
        <p:txBody>
          <a:bodyPr/>
          <a:lstStyle>
            <a:lvl1pPr marL="215900" indent="-215900">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1pPr>
            <a:lvl2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2pPr>
            <a:lvl3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3pPr>
            <a:lvl4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4pPr>
            <a:lvl5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9pPr>
          </a:lstStyle>
          <a:p>
            <a:fld id="{95E72C4E-B224-4A2E-95DE-D4613FAE7CC1}" type="slidenum">
              <a:rPr lang="de-DE" altLang="de-DE" sz="1200" smtClean="0">
                <a:solidFill>
                  <a:srgbClr val="000000"/>
                </a:solidFill>
              </a:rPr>
              <a:pPr/>
              <a:t>14</a:t>
            </a:fld>
            <a:endParaRPr lang="de-DE" altLang="de-DE" sz="1200">
              <a:solidFill>
                <a:srgbClr val="000000"/>
              </a:solidFill>
            </a:endParaRPr>
          </a:p>
        </p:txBody>
      </p:sp>
      <p:sp>
        <p:nvSpPr>
          <p:cNvPr id="67587" name="Text Box 1">
            <a:extLst>
              <a:ext uri="{FF2B5EF4-FFF2-40B4-BE49-F238E27FC236}">
                <a16:creationId xmlns:a16="http://schemas.microsoft.com/office/drawing/2014/main" id="{5F15521F-5026-4C5D-810F-6EDD39FDEDCD}"/>
              </a:ext>
            </a:extLst>
          </p:cNvPr>
          <p:cNvSpPr txBox="1">
            <a:spLocks noChangeArrowheads="1"/>
          </p:cNvSpPr>
          <p:nvPr/>
        </p:nvSpPr>
        <p:spPr bwMode="auto">
          <a:xfrm>
            <a:off x="5181600" y="6515100"/>
            <a:ext cx="39624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pPr algn="r" eaLnBrk="1" hangingPunct="1">
              <a:buSzPct val="100000"/>
            </a:pPr>
            <a:fld id="{ED8699FA-B637-4C7B-B817-D6F6BAA606B8}" type="slidenum">
              <a:rPr lang="de-DE" altLang="de-DE" sz="1200">
                <a:solidFill>
                  <a:srgbClr val="003366"/>
                </a:solidFill>
              </a:rPr>
              <a:pPr algn="r" eaLnBrk="1" hangingPunct="1">
                <a:buSzPct val="100000"/>
              </a:pPr>
              <a:t>14</a:t>
            </a:fld>
            <a:endParaRPr lang="de-DE" altLang="de-DE" sz="1200">
              <a:solidFill>
                <a:srgbClr val="003366"/>
              </a:solidFill>
            </a:endParaRPr>
          </a:p>
        </p:txBody>
      </p:sp>
      <p:sp>
        <p:nvSpPr>
          <p:cNvPr id="67588" name="Rectangle 2">
            <a:extLst>
              <a:ext uri="{FF2B5EF4-FFF2-40B4-BE49-F238E27FC236}">
                <a16:creationId xmlns:a16="http://schemas.microsoft.com/office/drawing/2014/main" id="{4C59A630-26A0-4B96-B0BC-D7954899341D}"/>
              </a:ext>
            </a:extLst>
          </p:cNvPr>
          <p:cNvSpPr>
            <a:spLocks noGrp="1" noRot="1" noChangeAspect="1" noChangeArrowheads="1" noTextEdit="1"/>
          </p:cNvSpPr>
          <p:nvPr>
            <p:ph type="sldImg"/>
          </p:nvPr>
        </p:nvSpPr>
        <p:spPr>
          <a:xfrm>
            <a:off x="2857500" y="514350"/>
            <a:ext cx="3429000" cy="257175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7589" name="Text Box 3">
            <a:extLst>
              <a:ext uri="{FF2B5EF4-FFF2-40B4-BE49-F238E27FC236}">
                <a16:creationId xmlns:a16="http://schemas.microsoft.com/office/drawing/2014/main" id="{D4D45D57-1675-4C7E-9CF9-ACE6DA4D264B}"/>
              </a:ext>
            </a:extLst>
          </p:cNvPr>
          <p:cNvSpPr txBox="1">
            <a:spLocks noChangeArrowheads="1"/>
          </p:cNvSpPr>
          <p:nvPr/>
        </p:nvSpPr>
        <p:spPr bwMode="auto">
          <a:xfrm>
            <a:off x="1219200" y="3257550"/>
            <a:ext cx="67056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pPr eaLnBrk="1" hangingPunct="1">
              <a:spcBef>
                <a:spcPts val="450"/>
              </a:spcBef>
              <a:buSzPct val="100000"/>
            </a:pPr>
            <a:r>
              <a:rPr lang="de-DE" altLang="de-DE" sz="1200">
                <a:solidFill>
                  <a:srgbClr val="000000"/>
                </a:solidFill>
                <a:latin typeface="Arial" panose="020B0604020202020204" pitchFamily="34" charset="0"/>
              </a:rPr>
              <a:t>Zu 1) bringt ihnen „Grundlast“, teilweise mit kaum/keinem Gewinn, aber dem Vorteil, dass die Infrastruktur und das Personal ausgelastet ist und keine Kosten durch Nicht-Nutzung verursacht</a:t>
            </a:r>
          </a:p>
          <a:p>
            <a:pPr eaLnBrk="1" hangingPunct="1">
              <a:spcBef>
                <a:spcPts val="450"/>
              </a:spcBef>
              <a:buSzPct val="100000"/>
            </a:pPr>
            <a:r>
              <a:rPr lang="de-DE" altLang="de-DE" sz="1200">
                <a:solidFill>
                  <a:srgbClr val="000000"/>
                </a:solidFill>
                <a:latin typeface="Arial" panose="020B0604020202020204" pitchFamily="34" charset="0"/>
              </a:rPr>
              <a:t>Zu 2) da die Produzenten sich nicht leisten können, dass die Aufträge wegbrechen (weil er aufgrund der großen Aufträge möglicherweise andere Aufträge abgelehnt hat)</a:t>
            </a:r>
          </a:p>
          <a:p>
            <a:pPr eaLnBrk="1" hangingPunct="1">
              <a:spcBef>
                <a:spcPts val="450"/>
              </a:spcBef>
              <a:buSzPct val="100000"/>
            </a:pPr>
            <a:endParaRPr lang="de-DE" altLang="de-DE" sz="1200">
              <a:solidFill>
                <a:srgbClr val="000000"/>
              </a:solidFill>
              <a:latin typeface="Arial" panose="020B0604020202020204" pitchFamily="34" charset="0"/>
            </a:endParaRPr>
          </a:p>
          <a:p>
            <a:pPr eaLnBrk="1" hangingPunct="1">
              <a:spcBef>
                <a:spcPts val="450"/>
              </a:spcBef>
              <a:buSzPct val="100000"/>
            </a:pPr>
            <a:endParaRPr lang="de-DE" altLang="de-DE" sz="1200">
              <a:solidFill>
                <a:srgbClr val="000000"/>
              </a:solidFill>
              <a:latin typeface="Arial" panose="020B0604020202020204" pitchFamily="34" charset="0"/>
            </a:endParaRPr>
          </a:p>
          <a:p>
            <a:pPr eaLnBrk="1" hangingPunct="1">
              <a:spcBef>
                <a:spcPts val="450"/>
              </a:spcBef>
              <a:buSzPct val="100000"/>
            </a:pPr>
            <a:endParaRPr lang="de-DE" altLang="de-DE" sz="1200">
              <a:solidFill>
                <a:srgbClr val="000000"/>
              </a:solidFill>
              <a:latin typeface="Arial" panose="020B0604020202020204" pitchFamily="34" charset="0"/>
            </a:endParaRPr>
          </a:p>
          <a:p>
            <a:pPr eaLnBrk="1" hangingPunct="1">
              <a:spcBef>
                <a:spcPts val="450"/>
              </a:spcBef>
              <a:buSzPct val="100000"/>
            </a:pPr>
            <a:r>
              <a:rPr lang="de-DE" altLang="de-DE" sz="1200" i="1">
                <a:solidFill>
                  <a:srgbClr val="000000"/>
                </a:solidFill>
                <a:latin typeface="Arial" panose="020B0604020202020204" pitchFamily="34" charset="0"/>
              </a:rPr>
              <a:t>Hintergrundinfos: Im Visier Discounter, S. 6+7</a:t>
            </a:r>
          </a:p>
          <a:p>
            <a:pPr eaLnBrk="1" hangingPunct="1">
              <a:spcBef>
                <a:spcPts val="450"/>
              </a:spcBef>
              <a:buSzPct val="100000"/>
            </a:pPr>
            <a:endParaRPr lang="de-DE" altLang="de-DE" sz="1200" i="1">
              <a:solidFill>
                <a:srgbClr val="000000"/>
              </a:solidFill>
              <a:latin typeface="Arial" panose="020B0604020202020204" pitchFamily="34" charset="0"/>
            </a:endParaRPr>
          </a:p>
        </p:txBody>
      </p:sp>
      <p:sp>
        <p:nvSpPr>
          <p:cNvPr id="78854" name="Notizenplatzhalter 1">
            <a:extLst>
              <a:ext uri="{FF2B5EF4-FFF2-40B4-BE49-F238E27FC236}">
                <a16:creationId xmlns:a16="http://schemas.microsoft.com/office/drawing/2014/main" id="{03B7079A-22F4-476C-AFE3-386FF85D6155}"/>
              </a:ext>
            </a:extLst>
          </p:cNvPr>
          <p:cNvSpPr>
            <a:spLocks noGrp="1" noChangeArrowheads="1"/>
          </p:cNvSpPr>
          <p:nvPr>
            <p:ph type="body" idx="1"/>
          </p:nvPr>
        </p:nvSpPr>
        <p:spPr>
          <a:ln/>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r>
              <a:rPr lang="de-DE" baseline="0" dirty="0"/>
              <a:t>Zur Erläuterung:</a:t>
            </a:r>
          </a:p>
          <a:p>
            <a:r>
              <a:rPr lang="de-DE" baseline="0" dirty="0"/>
              <a:t>Wertschöpfung in der Textil- und Bekleidungsproduktion als textile Kette</a:t>
            </a:r>
          </a:p>
          <a:p>
            <a:endParaRPr lang="de-DE" baseline="0" dirty="0"/>
          </a:p>
          <a:p>
            <a:r>
              <a:rPr lang="de-DE" i="1" baseline="0" dirty="0"/>
              <a:t>Ggf. erläutern lassen und fragen welche Arbeitsrechtsverletzungen entlang der textilen Kette bekannt sind.</a:t>
            </a:r>
          </a:p>
          <a:p>
            <a:endParaRPr lang="de-DE" baseline="0" dirty="0"/>
          </a:p>
          <a:p>
            <a:r>
              <a:rPr lang="de-DE" baseline="0" dirty="0"/>
              <a:t>Klarstellung: Wir fokussieren uns auf die Konfektion</a:t>
            </a:r>
          </a:p>
        </p:txBody>
      </p:sp>
    </p:spTree>
    <p:extLst>
      <p:ext uri="{BB962C8B-B14F-4D97-AF65-F5344CB8AC3E}">
        <p14:creationId xmlns:p14="http://schemas.microsoft.com/office/powerpoint/2010/main" val="11713512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4210" name="Rectangle 7">
            <a:extLst>
              <a:ext uri="{FF2B5EF4-FFF2-40B4-BE49-F238E27FC236}">
                <a16:creationId xmlns:a16="http://schemas.microsoft.com/office/drawing/2014/main" id="{A2E123C9-F0E9-4F2F-A21E-B4595359C74D}"/>
              </a:ext>
            </a:extLst>
          </p:cNvPr>
          <p:cNvSpPr>
            <a:spLocks noGrp="1" noChangeArrowheads="1"/>
          </p:cNvSpPr>
          <p:nvPr>
            <p:ph type="sldNum" sz="quarter"/>
          </p:nvPr>
        </p:nvSpPr>
        <p:spPr>
          <a:noFill/>
        </p:spPr>
        <p:txBody>
          <a:bodyPr/>
          <a:lstStyle>
            <a:lvl1pPr marL="215900" indent="-215900">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1pPr>
            <a:lvl2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2pPr>
            <a:lvl3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3pPr>
            <a:lvl4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4pPr>
            <a:lvl5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9pPr>
          </a:lstStyle>
          <a:p>
            <a:fld id="{9CA92302-A7CA-468A-9B4E-5F29DD3F645B}" type="slidenum">
              <a:rPr lang="de-DE" altLang="de-DE" sz="1200" smtClean="0">
                <a:solidFill>
                  <a:srgbClr val="000000"/>
                </a:solidFill>
              </a:rPr>
              <a:pPr/>
              <a:t>15</a:t>
            </a:fld>
            <a:endParaRPr lang="de-DE" altLang="de-DE" sz="1200">
              <a:solidFill>
                <a:srgbClr val="000000"/>
              </a:solidFill>
            </a:endParaRPr>
          </a:p>
        </p:txBody>
      </p:sp>
      <p:sp>
        <p:nvSpPr>
          <p:cNvPr id="94211" name="Rectangle 1">
            <a:extLst>
              <a:ext uri="{FF2B5EF4-FFF2-40B4-BE49-F238E27FC236}">
                <a16:creationId xmlns:a16="http://schemas.microsoft.com/office/drawing/2014/main" id="{7B720528-362F-4B2C-923B-0BBDE0F0B174}"/>
              </a:ext>
            </a:extLst>
          </p:cNvPr>
          <p:cNvSpPr>
            <a:spLocks noGrp="1" noRot="1" noChangeAspect="1" noChangeArrowheads="1" noTextEdit="1"/>
          </p:cNvSpPr>
          <p:nvPr>
            <p:ph type="sldImg"/>
          </p:nvPr>
        </p:nvSpPr>
        <p:spPr>
          <a:xfrm>
            <a:off x="2857500" y="514350"/>
            <a:ext cx="3429000" cy="257175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4212" name="Text Box 2">
            <a:extLst>
              <a:ext uri="{FF2B5EF4-FFF2-40B4-BE49-F238E27FC236}">
                <a16:creationId xmlns:a16="http://schemas.microsoft.com/office/drawing/2014/main" id="{C7744CAF-6253-42E4-BFD1-0AA0C44A0653}"/>
              </a:ext>
            </a:extLst>
          </p:cNvPr>
          <p:cNvSpPr txBox="1">
            <a:spLocks noChangeArrowheads="1"/>
          </p:cNvSpPr>
          <p:nvPr/>
        </p:nvSpPr>
        <p:spPr bwMode="auto">
          <a:xfrm>
            <a:off x="1219200" y="3257550"/>
            <a:ext cx="67056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pPr eaLnBrk="1" hangingPunct="1">
              <a:spcBef>
                <a:spcPts val="450"/>
              </a:spcBef>
              <a:buSzPct val="100000"/>
            </a:pPr>
            <a:r>
              <a:rPr lang="de-DE" altLang="de-DE" sz="1200">
                <a:solidFill>
                  <a:srgbClr val="FF0000"/>
                </a:solidFill>
                <a:latin typeface="Arial" panose="020B0604020202020204" pitchFamily="34" charset="0"/>
              </a:rPr>
              <a:t>Alle vier Akteursgruppen können an den Arbeitsbedingungen in der textilen Gruppen etwas ändern / Einfluss nehmen. Sie sind auf allen Stufen der textilen Kette aktiv. Alle vier Akteursgruppen gibt es sowohl in den Produktionsländern als auch in den Importländern.</a:t>
            </a:r>
          </a:p>
          <a:p>
            <a:pPr eaLnBrk="1" hangingPunct="1">
              <a:spcBef>
                <a:spcPts val="450"/>
              </a:spcBef>
              <a:buSzPct val="100000"/>
            </a:pPr>
            <a:endParaRPr lang="de-DE" altLang="de-DE" sz="1200">
              <a:solidFill>
                <a:srgbClr val="FF0000"/>
              </a:solidFill>
              <a:latin typeface="Arial" panose="020B0604020202020204" pitchFamily="34" charset="0"/>
            </a:endParaRPr>
          </a:p>
        </p:txBody>
      </p:sp>
      <p:sp>
        <p:nvSpPr>
          <p:cNvPr id="94213" name="Text Box 3">
            <a:extLst>
              <a:ext uri="{FF2B5EF4-FFF2-40B4-BE49-F238E27FC236}">
                <a16:creationId xmlns:a16="http://schemas.microsoft.com/office/drawing/2014/main" id="{0E697906-8DBC-4B0C-BE2B-C68688311765}"/>
              </a:ext>
            </a:extLst>
          </p:cNvPr>
          <p:cNvSpPr txBox="1">
            <a:spLocks noChangeArrowheads="1"/>
          </p:cNvSpPr>
          <p:nvPr/>
        </p:nvSpPr>
        <p:spPr bwMode="auto">
          <a:xfrm>
            <a:off x="5181600" y="6515100"/>
            <a:ext cx="39624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pPr algn="r" eaLnBrk="1" hangingPunct="1">
              <a:buSzPct val="100000"/>
            </a:pPr>
            <a:fld id="{8240E36A-5914-4E65-82F4-A6730075DC22}" type="slidenum">
              <a:rPr lang="de-DE" altLang="de-DE" sz="1200">
                <a:solidFill>
                  <a:srgbClr val="003366"/>
                </a:solidFill>
              </a:rPr>
              <a:pPr algn="r" eaLnBrk="1" hangingPunct="1">
                <a:buSzPct val="100000"/>
              </a:pPr>
              <a:t>15</a:t>
            </a:fld>
            <a:endParaRPr lang="de-DE" altLang="de-DE" sz="1200">
              <a:solidFill>
                <a:srgbClr val="003366"/>
              </a:solidFill>
            </a:endParaRPr>
          </a:p>
        </p:txBody>
      </p:sp>
      <p:sp>
        <p:nvSpPr>
          <p:cNvPr id="92166" name="Notizenplatzhalter 1">
            <a:extLst>
              <a:ext uri="{FF2B5EF4-FFF2-40B4-BE49-F238E27FC236}">
                <a16:creationId xmlns:a16="http://schemas.microsoft.com/office/drawing/2014/main" id="{52D61CEB-5802-464B-8E04-08517B54C2D1}"/>
              </a:ext>
            </a:extLst>
          </p:cNvPr>
          <p:cNvSpPr>
            <a:spLocks noGrp="1" noChangeArrowheads="1"/>
          </p:cNvSpPr>
          <p:nvPr>
            <p:ph type="body" idx="1"/>
          </p:nvPr>
        </p:nvSpPr>
        <p:spPr>
          <a:ln/>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r>
              <a:rPr lang="de-DE" dirty="0"/>
              <a:t>Wenn</a:t>
            </a:r>
            <a:r>
              <a:rPr lang="de-DE" baseline="0" dirty="0"/>
              <a:t> wir uns mit Handlungsmöglichkeiten/Alternativen  beschäftigen,</a:t>
            </a:r>
          </a:p>
          <a:p>
            <a:r>
              <a:rPr lang="de-DE" baseline="0" dirty="0"/>
              <a:t>müssen wir überlegen, WER handeln kann.</a:t>
            </a:r>
          </a:p>
          <a:p>
            <a:pPr marL="0" marR="0" indent="0" algn="l" defTabSz="914400" rtl="0" eaLnBrk="0" fontAlgn="base" latinLnBrk="0" hangingPunct="0">
              <a:lnSpc>
                <a:spcPct val="100000"/>
              </a:lnSpc>
              <a:spcBef>
                <a:spcPct val="30000"/>
              </a:spcBef>
              <a:spcAft>
                <a:spcPct val="0"/>
              </a:spcAft>
              <a:buClrTx/>
              <a:buSzTx/>
              <a:buFontTx/>
              <a:buNone/>
              <a:tabLst/>
              <a:defRPr/>
            </a:pPr>
            <a:r>
              <a:rPr lang="de-DE" i="0" baseline="0" dirty="0"/>
              <a:t>Frage: Wen sehen Sie als einflussreiche Akteure entlang der textilen Kette,</a:t>
            </a:r>
          </a:p>
          <a:p>
            <a:pPr marL="0" marR="0" indent="0" algn="l" defTabSz="914400" rtl="0" eaLnBrk="0" fontAlgn="base" latinLnBrk="0" hangingPunct="0">
              <a:lnSpc>
                <a:spcPct val="100000"/>
              </a:lnSpc>
              <a:spcBef>
                <a:spcPct val="30000"/>
              </a:spcBef>
              <a:spcAft>
                <a:spcPct val="0"/>
              </a:spcAft>
              <a:buClrTx/>
              <a:buSzTx/>
              <a:buFontTx/>
              <a:buNone/>
              <a:tabLst/>
              <a:defRPr/>
            </a:pPr>
            <a:r>
              <a:rPr lang="de-DE" i="0" baseline="0" dirty="0"/>
              <a:t>die etwas an den Arbeitsbedingungen und der Durchsetzbarkeit des Arbeitsrechts</a:t>
            </a:r>
          </a:p>
          <a:p>
            <a:pPr marL="0" marR="0" indent="0" algn="l" defTabSz="914400" rtl="0" eaLnBrk="0" fontAlgn="base" latinLnBrk="0" hangingPunct="0">
              <a:lnSpc>
                <a:spcPct val="100000"/>
              </a:lnSpc>
              <a:spcBef>
                <a:spcPct val="30000"/>
              </a:spcBef>
              <a:spcAft>
                <a:spcPct val="0"/>
              </a:spcAft>
              <a:buClrTx/>
              <a:buSzTx/>
              <a:buFontTx/>
              <a:buNone/>
              <a:tabLst/>
              <a:defRPr/>
            </a:pPr>
            <a:r>
              <a:rPr lang="de-DE" i="0" baseline="0" dirty="0"/>
              <a:t>ändern könnte?</a:t>
            </a:r>
          </a:p>
          <a:p>
            <a:pPr marL="0" marR="0" indent="0" algn="l" defTabSz="914400" rtl="0" eaLnBrk="0" fontAlgn="base" latinLnBrk="0" hangingPunct="0">
              <a:lnSpc>
                <a:spcPct val="100000"/>
              </a:lnSpc>
              <a:spcBef>
                <a:spcPct val="30000"/>
              </a:spcBef>
              <a:spcAft>
                <a:spcPct val="0"/>
              </a:spcAft>
              <a:buClrTx/>
              <a:buSzTx/>
              <a:buFontTx/>
              <a:buNone/>
              <a:tabLst/>
              <a:defRPr/>
            </a:pPr>
            <a:r>
              <a:rPr lang="de-DE" b="1" i="1" baseline="0" dirty="0">
                <a:sym typeface="Wingdings" pitchFamily="2" charset="2"/>
              </a:rPr>
              <a:t>Erst sammeln und dann sichtbar machen!</a:t>
            </a:r>
          </a:p>
          <a:p>
            <a:endParaRPr lang="de-DE" i="0" baseline="0" dirty="0">
              <a:sym typeface="Wingdings" pitchFamily="2" charset="2"/>
            </a:endParaRPr>
          </a:p>
          <a:p>
            <a:pPr>
              <a:defRPr/>
            </a:pPr>
            <a:endParaRPr lang="de-DE" altLang="de-DE" dirty="0">
              <a:latin typeface="Times New Roman" panose="02020603050405020304"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6" name="Rectangle 7">
            <a:extLst>
              <a:ext uri="{FF2B5EF4-FFF2-40B4-BE49-F238E27FC236}">
                <a16:creationId xmlns:a16="http://schemas.microsoft.com/office/drawing/2014/main" id="{4E6F4BA8-28F2-4321-A0CD-4801D44FF4C8}"/>
              </a:ext>
            </a:extLst>
          </p:cNvPr>
          <p:cNvSpPr>
            <a:spLocks noGrp="1" noChangeArrowheads="1"/>
          </p:cNvSpPr>
          <p:nvPr>
            <p:ph type="sldNum" sz="quarter"/>
          </p:nvPr>
        </p:nvSpPr>
        <p:spPr>
          <a:noFill/>
        </p:spPr>
        <p:txBody>
          <a:bodyPr/>
          <a:lstStyle>
            <a:lvl1pPr marL="215900" indent="-215900">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1pPr>
            <a:lvl2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2pPr>
            <a:lvl3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3pPr>
            <a:lvl4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4pPr>
            <a:lvl5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9pPr>
          </a:lstStyle>
          <a:p>
            <a:fld id="{95E72C4E-B224-4A2E-95DE-D4613FAE7CC1}" type="slidenum">
              <a:rPr lang="de-DE" altLang="de-DE" sz="1200" smtClean="0">
                <a:solidFill>
                  <a:srgbClr val="000000"/>
                </a:solidFill>
              </a:rPr>
              <a:pPr/>
              <a:t>16</a:t>
            </a:fld>
            <a:endParaRPr lang="de-DE" altLang="de-DE" sz="1200">
              <a:solidFill>
                <a:srgbClr val="000000"/>
              </a:solidFill>
            </a:endParaRPr>
          </a:p>
        </p:txBody>
      </p:sp>
      <p:sp>
        <p:nvSpPr>
          <p:cNvPr id="67587" name="Text Box 1">
            <a:extLst>
              <a:ext uri="{FF2B5EF4-FFF2-40B4-BE49-F238E27FC236}">
                <a16:creationId xmlns:a16="http://schemas.microsoft.com/office/drawing/2014/main" id="{5F15521F-5026-4C5D-810F-6EDD39FDEDCD}"/>
              </a:ext>
            </a:extLst>
          </p:cNvPr>
          <p:cNvSpPr txBox="1">
            <a:spLocks noChangeArrowheads="1"/>
          </p:cNvSpPr>
          <p:nvPr/>
        </p:nvSpPr>
        <p:spPr bwMode="auto">
          <a:xfrm>
            <a:off x="5181600" y="6515100"/>
            <a:ext cx="39624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pPr algn="r" eaLnBrk="1" hangingPunct="1">
              <a:buSzPct val="100000"/>
            </a:pPr>
            <a:fld id="{ED8699FA-B637-4C7B-B817-D6F6BAA606B8}" type="slidenum">
              <a:rPr lang="de-DE" altLang="de-DE" sz="1200">
                <a:solidFill>
                  <a:srgbClr val="003366"/>
                </a:solidFill>
              </a:rPr>
              <a:pPr algn="r" eaLnBrk="1" hangingPunct="1">
                <a:buSzPct val="100000"/>
              </a:pPr>
              <a:t>16</a:t>
            </a:fld>
            <a:endParaRPr lang="de-DE" altLang="de-DE" sz="1200">
              <a:solidFill>
                <a:srgbClr val="003366"/>
              </a:solidFill>
            </a:endParaRPr>
          </a:p>
        </p:txBody>
      </p:sp>
      <p:sp>
        <p:nvSpPr>
          <p:cNvPr id="67588" name="Rectangle 2">
            <a:extLst>
              <a:ext uri="{FF2B5EF4-FFF2-40B4-BE49-F238E27FC236}">
                <a16:creationId xmlns:a16="http://schemas.microsoft.com/office/drawing/2014/main" id="{4C59A630-26A0-4B96-B0BC-D7954899341D}"/>
              </a:ext>
            </a:extLst>
          </p:cNvPr>
          <p:cNvSpPr>
            <a:spLocks noGrp="1" noRot="1" noChangeAspect="1" noChangeArrowheads="1" noTextEdit="1"/>
          </p:cNvSpPr>
          <p:nvPr>
            <p:ph type="sldImg"/>
          </p:nvPr>
        </p:nvSpPr>
        <p:spPr>
          <a:xfrm>
            <a:off x="2857500" y="514350"/>
            <a:ext cx="3429000" cy="257175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7589" name="Text Box 3">
            <a:extLst>
              <a:ext uri="{FF2B5EF4-FFF2-40B4-BE49-F238E27FC236}">
                <a16:creationId xmlns:a16="http://schemas.microsoft.com/office/drawing/2014/main" id="{D4D45D57-1675-4C7E-9CF9-ACE6DA4D264B}"/>
              </a:ext>
            </a:extLst>
          </p:cNvPr>
          <p:cNvSpPr txBox="1">
            <a:spLocks noChangeArrowheads="1"/>
          </p:cNvSpPr>
          <p:nvPr/>
        </p:nvSpPr>
        <p:spPr bwMode="auto">
          <a:xfrm>
            <a:off x="1219200" y="3257550"/>
            <a:ext cx="67056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pPr eaLnBrk="1" hangingPunct="1">
              <a:spcBef>
                <a:spcPts val="450"/>
              </a:spcBef>
              <a:buSzPct val="100000"/>
            </a:pPr>
            <a:r>
              <a:rPr lang="de-DE" altLang="de-DE" sz="1200">
                <a:solidFill>
                  <a:srgbClr val="000000"/>
                </a:solidFill>
                <a:latin typeface="Arial" panose="020B0604020202020204" pitchFamily="34" charset="0"/>
              </a:rPr>
              <a:t>Zu 1) bringt ihnen „Grundlast“, teilweise mit kaum/keinem Gewinn, aber dem Vorteil, dass die Infrastruktur und das Personal ausgelastet ist und keine Kosten durch Nicht-Nutzung verursacht</a:t>
            </a:r>
          </a:p>
          <a:p>
            <a:pPr eaLnBrk="1" hangingPunct="1">
              <a:spcBef>
                <a:spcPts val="450"/>
              </a:spcBef>
              <a:buSzPct val="100000"/>
            </a:pPr>
            <a:r>
              <a:rPr lang="de-DE" altLang="de-DE" sz="1200">
                <a:solidFill>
                  <a:srgbClr val="000000"/>
                </a:solidFill>
                <a:latin typeface="Arial" panose="020B0604020202020204" pitchFamily="34" charset="0"/>
              </a:rPr>
              <a:t>Zu 2) da die Produzenten sich nicht leisten können, dass die Aufträge wegbrechen (weil er aufgrund der großen Aufträge möglicherweise andere Aufträge abgelehnt hat)</a:t>
            </a:r>
          </a:p>
          <a:p>
            <a:pPr eaLnBrk="1" hangingPunct="1">
              <a:spcBef>
                <a:spcPts val="450"/>
              </a:spcBef>
              <a:buSzPct val="100000"/>
            </a:pPr>
            <a:endParaRPr lang="de-DE" altLang="de-DE" sz="1200">
              <a:solidFill>
                <a:srgbClr val="000000"/>
              </a:solidFill>
              <a:latin typeface="Arial" panose="020B0604020202020204" pitchFamily="34" charset="0"/>
            </a:endParaRPr>
          </a:p>
          <a:p>
            <a:pPr eaLnBrk="1" hangingPunct="1">
              <a:spcBef>
                <a:spcPts val="450"/>
              </a:spcBef>
              <a:buSzPct val="100000"/>
            </a:pPr>
            <a:endParaRPr lang="de-DE" altLang="de-DE" sz="1200">
              <a:solidFill>
                <a:srgbClr val="000000"/>
              </a:solidFill>
              <a:latin typeface="Arial" panose="020B0604020202020204" pitchFamily="34" charset="0"/>
            </a:endParaRPr>
          </a:p>
          <a:p>
            <a:pPr eaLnBrk="1" hangingPunct="1">
              <a:spcBef>
                <a:spcPts val="450"/>
              </a:spcBef>
              <a:buSzPct val="100000"/>
            </a:pPr>
            <a:endParaRPr lang="de-DE" altLang="de-DE" sz="1200">
              <a:solidFill>
                <a:srgbClr val="000000"/>
              </a:solidFill>
              <a:latin typeface="Arial" panose="020B0604020202020204" pitchFamily="34" charset="0"/>
            </a:endParaRPr>
          </a:p>
          <a:p>
            <a:pPr eaLnBrk="1" hangingPunct="1">
              <a:spcBef>
                <a:spcPts val="450"/>
              </a:spcBef>
              <a:buSzPct val="100000"/>
            </a:pPr>
            <a:r>
              <a:rPr lang="de-DE" altLang="de-DE" sz="1200" i="1">
                <a:solidFill>
                  <a:srgbClr val="000000"/>
                </a:solidFill>
                <a:latin typeface="Arial" panose="020B0604020202020204" pitchFamily="34" charset="0"/>
              </a:rPr>
              <a:t>Hintergrundinfos: Im Visier Discounter, S. 6+7</a:t>
            </a:r>
          </a:p>
          <a:p>
            <a:pPr eaLnBrk="1" hangingPunct="1">
              <a:spcBef>
                <a:spcPts val="450"/>
              </a:spcBef>
              <a:buSzPct val="100000"/>
            </a:pPr>
            <a:endParaRPr lang="de-DE" altLang="de-DE" sz="1200" i="1">
              <a:solidFill>
                <a:srgbClr val="000000"/>
              </a:solidFill>
              <a:latin typeface="Arial" panose="020B0604020202020204" pitchFamily="34" charset="0"/>
            </a:endParaRPr>
          </a:p>
        </p:txBody>
      </p:sp>
      <p:sp>
        <p:nvSpPr>
          <p:cNvPr id="78854" name="Notizenplatzhalter 1">
            <a:extLst>
              <a:ext uri="{FF2B5EF4-FFF2-40B4-BE49-F238E27FC236}">
                <a16:creationId xmlns:a16="http://schemas.microsoft.com/office/drawing/2014/main" id="{03B7079A-22F4-476C-AFE3-386FF85D6155}"/>
              </a:ext>
            </a:extLst>
          </p:cNvPr>
          <p:cNvSpPr>
            <a:spLocks noGrp="1" noChangeArrowheads="1"/>
          </p:cNvSpPr>
          <p:nvPr>
            <p:ph type="body" idx="1"/>
          </p:nvPr>
        </p:nvSpPr>
        <p:spPr>
          <a:ln/>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de-DE" dirty="0"/>
          </a:p>
        </p:txBody>
      </p:sp>
    </p:spTree>
    <p:extLst>
      <p:ext uri="{BB962C8B-B14F-4D97-AF65-F5344CB8AC3E}">
        <p14:creationId xmlns:p14="http://schemas.microsoft.com/office/powerpoint/2010/main" val="3842503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6" name="Rectangle 7">
            <a:extLst>
              <a:ext uri="{FF2B5EF4-FFF2-40B4-BE49-F238E27FC236}">
                <a16:creationId xmlns:a16="http://schemas.microsoft.com/office/drawing/2014/main" id="{4E6F4BA8-28F2-4321-A0CD-4801D44FF4C8}"/>
              </a:ext>
            </a:extLst>
          </p:cNvPr>
          <p:cNvSpPr>
            <a:spLocks noGrp="1" noChangeArrowheads="1"/>
          </p:cNvSpPr>
          <p:nvPr>
            <p:ph type="sldNum" sz="quarter"/>
          </p:nvPr>
        </p:nvSpPr>
        <p:spPr>
          <a:noFill/>
        </p:spPr>
        <p:txBody>
          <a:bodyPr/>
          <a:lstStyle>
            <a:lvl1pPr marL="215900" indent="-215900">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1pPr>
            <a:lvl2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2pPr>
            <a:lvl3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3pPr>
            <a:lvl4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4pPr>
            <a:lvl5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9pPr>
          </a:lstStyle>
          <a:p>
            <a:fld id="{95E72C4E-B224-4A2E-95DE-D4613FAE7CC1}" type="slidenum">
              <a:rPr lang="de-DE" altLang="de-DE" sz="1200" smtClean="0">
                <a:solidFill>
                  <a:srgbClr val="000000"/>
                </a:solidFill>
              </a:rPr>
              <a:pPr/>
              <a:t>17</a:t>
            </a:fld>
            <a:endParaRPr lang="de-DE" altLang="de-DE" sz="1200">
              <a:solidFill>
                <a:srgbClr val="000000"/>
              </a:solidFill>
            </a:endParaRPr>
          </a:p>
        </p:txBody>
      </p:sp>
      <p:sp>
        <p:nvSpPr>
          <p:cNvPr id="67587" name="Text Box 1">
            <a:extLst>
              <a:ext uri="{FF2B5EF4-FFF2-40B4-BE49-F238E27FC236}">
                <a16:creationId xmlns:a16="http://schemas.microsoft.com/office/drawing/2014/main" id="{5F15521F-5026-4C5D-810F-6EDD39FDEDCD}"/>
              </a:ext>
            </a:extLst>
          </p:cNvPr>
          <p:cNvSpPr txBox="1">
            <a:spLocks noChangeArrowheads="1"/>
          </p:cNvSpPr>
          <p:nvPr/>
        </p:nvSpPr>
        <p:spPr bwMode="auto">
          <a:xfrm>
            <a:off x="5181600" y="6515100"/>
            <a:ext cx="39624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pPr algn="r" eaLnBrk="1" hangingPunct="1">
              <a:buSzPct val="100000"/>
            </a:pPr>
            <a:fld id="{ED8699FA-B637-4C7B-B817-D6F6BAA606B8}" type="slidenum">
              <a:rPr lang="de-DE" altLang="de-DE" sz="1200">
                <a:solidFill>
                  <a:srgbClr val="003366"/>
                </a:solidFill>
              </a:rPr>
              <a:pPr algn="r" eaLnBrk="1" hangingPunct="1">
                <a:buSzPct val="100000"/>
              </a:pPr>
              <a:t>17</a:t>
            </a:fld>
            <a:endParaRPr lang="de-DE" altLang="de-DE" sz="1200">
              <a:solidFill>
                <a:srgbClr val="003366"/>
              </a:solidFill>
            </a:endParaRPr>
          </a:p>
        </p:txBody>
      </p:sp>
      <p:sp>
        <p:nvSpPr>
          <p:cNvPr id="67588" name="Rectangle 2">
            <a:extLst>
              <a:ext uri="{FF2B5EF4-FFF2-40B4-BE49-F238E27FC236}">
                <a16:creationId xmlns:a16="http://schemas.microsoft.com/office/drawing/2014/main" id="{4C59A630-26A0-4B96-B0BC-D7954899341D}"/>
              </a:ext>
            </a:extLst>
          </p:cNvPr>
          <p:cNvSpPr>
            <a:spLocks noGrp="1" noRot="1" noChangeAspect="1" noChangeArrowheads="1" noTextEdit="1"/>
          </p:cNvSpPr>
          <p:nvPr>
            <p:ph type="sldImg"/>
          </p:nvPr>
        </p:nvSpPr>
        <p:spPr>
          <a:xfrm>
            <a:off x="2857500" y="514350"/>
            <a:ext cx="3429000" cy="257175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7589" name="Text Box 3">
            <a:extLst>
              <a:ext uri="{FF2B5EF4-FFF2-40B4-BE49-F238E27FC236}">
                <a16:creationId xmlns:a16="http://schemas.microsoft.com/office/drawing/2014/main" id="{D4D45D57-1675-4C7E-9CF9-ACE6DA4D264B}"/>
              </a:ext>
            </a:extLst>
          </p:cNvPr>
          <p:cNvSpPr txBox="1">
            <a:spLocks noChangeArrowheads="1"/>
          </p:cNvSpPr>
          <p:nvPr/>
        </p:nvSpPr>
        <p:spPr bwMode="auto">
          <a:xfrm>
            <a:off x="1219200" y="3257550"/>
            <a:ext cx="67056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pPr eaLnBrk="1" hangingPunct="1">
              <a:spcBef>
                <a:spcPts val="450"/>
              </a:spcBef>
              <a:buSzPct val="100000"/>
            </a:pPr>
            <a:r>
              <a:rPr lang="de-DE" altLang="de-DE" sz="1200">
                <a:solidFill>
                  <a:srgbClr val="000000"/>
                </a:solidFill>
                <a:latin typeface="Arial" panose="020B0604020202020204" pitchFamily="34" charset="0"/>
              </a:rPr>
              <a:t>Zu 1) bringt ihnen „Grundlast“, teilweise mit kaum/keinem Gewinn, aber dem Vorteil, dass die Infrastruktur und das Personal ausgelastet ist und keine Kosten durch Nicht-Nutzung verursacht</a:t>
            </a:r>
          </a:p>
          <a:p>
            <a:pPr eaLnBrk="1" hangingPunct="1">
              <a:spcBef>
                <a:spcPts val="450"/>
              </a:spcBef>
              <a:buSzPct val="100000"/>
            </a:pPr>
            <a:r>
              <a:rPr lang="de-DE" altLang="de-DE" sz="1200">
                <a:solidFill>
                  <a:srgbClr val="000000"/>
                </a:solidFill>
                <a:latin typeface="Arial" panose="020B0604020202020204" pitchFamily="34" charset="0"/>
              </a:rPr>
              <a:t>Zu 2) da die Produzenten sich nicht leisten können, dass die Aufträge wegbrechen (weil er aufgrund der großen Aufträge möglicherweise andere Aufträge abgelehnt hat)</a:t>
            </a:r>
          </a:p>
          <a:p>
            <a:pPr eaLnBrk="1" hangingPunct="1">
              <a:spcBef>
                <a:spcPts val="450"/>
              </a:spcBef>
              <a:buSzPct val="100000"/>
            </a:pPr>
            <a:endParaRPr lang="de-DE" altLang="de-DE" sz="1200">
              <a:solidFill>
                <a:srgbClr val="000000"/>
              </a:solidFill>
              <a:latin typeface="Arial" panose="020B0604020202020204" pitchFamily="34" charset="0"/>
            </a:endParaRPr>
          </a:p>
          <a:p>
            <a:pPr eaLnBrk="1" hangingPunct="1">
              <a:spcBef>
                <a:spcPts val="450"/>
              </a:spcBef>
              <a:buSzPct val="100000"/>
            </a:pPr>
            <a:endParaRPr lang="de-DE" altLang="de-DE" sz="1200">
              <a:solidFill>
                <a:srgbClr val="000000"/>
              </a:solidFill>
              <a:latin typeface="Arial" panose="020B0604020202020204" pitchFamily="34" charset="0"/>
            </a:endParaRPr>
          </a:p>
          <a:p>
            <a:pPr eaLnBrk="1" hangingPunct="1">
              <a:spcBef>
                <a:spcPts val="450"/>
              </a:spcBef>
              <a:buSzPct val="100000"/>
            </a:pPr>
            <a:endParaRPr lang="de-DE" altLang="de-DE" sz="1200">
              <a:solidFill>
                <a:srgbClr val="000000"/>
              </a:solidFill>
              <a:latin typeface="Arial" panose="020B0604020202020204" pitchFamily="34" charset="0"/>
            </a:endParaRPr>
          </a:p>
          <a:p>
            <a:pPr eaLnBrk="1" hangingPunct="1">
              <a:spcBef>
                <a:spcPts val="450"/>
              </a:spcBef>
              <a:buSzPct val="100000"/>
            </a:pPr>
            <a:r>
              <a:rPr lang="de-DE" altLang="de-DE" sz="1200" i="1">
                <a:solidFill>
                  <a:srgbClr val="000000"/>
                </a:solidFill>
                <a:latin typeface="Arial" panose="020B0604020202020204" pitchFamily="34" charset="0"/>
              </a:rPr>
              <a:t>Hintergrundinfos: Im Visier Discounter, S. 6+7</a:t>
            </a:r>
          </a:p>
          <a:p>
            <a:pPr eaLnBrk="1" hangingPunct="1">
              <a:spcBef>
                <a:spcPts val="450"/>
              </a:spcBef>
              <a:buSzPct val="100000"/>
            </a:pPr>
            <a:endParaRPr lang="de-DE" altLang="de-DE" sz="1200" i="1">
              <a:solidFill>
                <a:srgbClr val="000000"/>
              </a:solidFill>
              <a:latin typeface="Arial" panose="020B0604020202020204" pitchFamily="34" charset="0"/>
            </a:endParaRPr>
          </a:p>
        </p:txBody>
      </p:sp>
      <p:sp>
        <p:nvSpPr>
          <p:cNvPr id="78854" name="Notizenplatzhalter 1">
            <a:extLst>
              <a:ext uri="{FF2B5EF4-FFF2-40B4-BE49-F238E27FC236}">
                <a16:creationId xmlns:a16="http://schemas.microsoft.com/office/drawing/2014/main" id="{03B7079A-22F4-476C-AFE3-386FF85D6155}"/>
              </a:ext>
            </a:extLst>
          </p:cNvPr>
          <p:cNvSpPr>
            <a:spLocks noGrp="1" noChangeArrowheads="1"/>
          </p:cNvSpPr>
          <p:nvPr>
            <p:ph type="body" idx="1"/>
          </p:nvPr>
        </p:nvSpPr>
        <p:spPr>
          <a:ln/>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marL="342900" marR="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1" lang="de-DE" sz="2000" kern="1200" dirty="0">
                <a:solidFill>
                  <a:schemeClr val="tx1"/>
                </a:solidFill>
                <a:latin typeface="Arial" panose="020B0604020202020204" pitchFamily="34" charset="0"/>
                <a:ea typeface="+mn-ea"/>
                <a:cs typeface="+mn-cs"/>
              </a:rPr>
              <a:t>NGOs wie z.B. FEMNET</a:t>
            </a:r>
            <a:r>
              <a:rPr kumimoji="1" lang="de-DE" sz="2000" kern="1200" baseline="0" dirty="0">
                <a:solidFill>
                  <a:schemeClr val="tx1"/>
                </a:solidFill>
                <a:latin typeface="Arial" panose="020B0604020202020204" pitchFamily="34" charset="0"/>
                <a:ea typeface="+mn-ea"/>
                <a:cs typeface="+mn-cs"/>
              </a:rPr>
              <a:t> und CCC decken Missstände auf und jeder kann dazu beitragen,</a:t>
            </a:r>
          </a:p>
          <a:p>
            <a:pPr marL="0" marR="0" indent="0" algn="l" defTabSz="914400" rtl="0" eaLnBrk="0" fontAlgn="base" latinLnBrk="0" hangingPunct="0">
              <a:lnSpc>
                <a:spcPct val="100000"/>
              </a:lnSpc>
              <a:spcBef>
                <a:spcPct val="30000"/>
              </a:spcBef>
              <a:spcAft>
                <a:spcPct val="0"/>
              </a:spcAft>
              <a:buClrTx/>
              <a:buSzTx/>
              <a:buFontTx/>
              <a:buNone/>
              <a:tabLst/>
              <a:defRPr/>
            </a:pPr>
            <a:r>
              <a:rPr kumimoji="1" lang="de-DE" sz="2000" kern="1200" baseline="0" dirty="0">
                <a:solidFill>
                  <a:schemeClr val="tx1"/>
                </a:solidFill>
                <a:latin typeface="Arial" panose="020B0604020202020204" pitchFamily="34" charset="0"/>
                <a:ea typeface="+mn-ea"/>
                <a:cs typeface="+mn-cs"/>
              </a:rPr>
              <a:t>diese zu verbreiten. Es hilft, wenn immer mehr Menschen darüber informiert und</a:t>
            </a:r>
          </a:p>
          <a:p>
            <a:pPr marL="0" marR="0" indent="0" algn="l" defTabSz="914400" rtl="0" eaLnBrk="0" fontAlgn="base" latinLnBrk="0" hangingPunct="0">
              <a:lnSpc>
                <a:spcPct val="100000"/>
              </a:lnSpc>
              <a:spcBef>
                <a:spcPct val="30000"/>
              </a:spcBef>
              <a:spcAft>
                <a:spcPct val="0"/>
              </a:spcAft>
              <a:buClrTx/>
              <a:buSzTx/>
              <a:buFontTx/>
              <a:buNone/>
              <a:tabLst/>
              <a:defRPr/>
            </a:pPr>
            <a:r>
              <a:rPr kumimoji="1" lang="de-DE" sz="2000" kern="1200" baseline="0" dirty="0">
                <a:solidFill>
                  <a:schemeClr val="tx1"/>
                </a:solidFill>
                <a:latin typeface="Arial" panose="020B0604020202020204" pitchFamily="34" charset="0"/>
                <a:ea typeface="+mn-ea"/>
                <a:cs typeface="+mn-cs"/>
              </a:rPr>
              <a:t>sensibilisiert sind, da somit eine kritische Masse entsteht.</a:t>
            </a:r>
          </a:p>
          <a:p>
            <a:pPr marL="0" marR="0" indent="0" algn="l" defTabSz="914400" rtl="0" eaLnBrk="0" fontAlgn="base" latinLnBrk="0" hangingPunct="0">
              <a:lnSpc>
                <a:spcPct val="100000"/>
              </a:lnSpc>
              <a:spcBef>
                <a:spcPct val="30000"/>
              </a:spcBef>
              <a:spcAft>
                <a:spcPct val="0"/>
              </a:spcAft>
              <a:buClrTx/>
              <a:buSzTx/>
              <a:buFontTx/>
              <a:buNone/>
              <a:tabLst/>
              <a:defRPr/>
            </a:pPr>
            <a:endParaRPr kumimoji="1" lang="de-DE" sz="2000" kern="1200" baseline="0" dirty="0">
              <a:solidFill>
                <a:schemeClr val="tx1"/>
              </a:solidFill>
              <a:latin typeface="Arial" panose="020B0604020202020204" pitchFamily="34" charset="0"/>
              <a:ea typeface="+mn-ea"/>
              <a:cs typeface="+mn-cs"/>
            </a:endParaRPr>
          </a:p>
          <a:p>
            <a:pPr marL="342900" marR="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1" lang="de-DE" sz="2000" kern="1200" baseline="0" dirty="0">
                <a:solidFill>
                  <a:schemeClr val="tx1"/>
                </a:solidFill>
                <a:latin typeface="Arial" panose="020B0604020202020204" pitchFamily="34" charset="0"/>
                <a:ea typeface="+mn-ea"/>
                <a:cs typeface="+mn-cs"/>
              </a:rPr>
              <a:t>Öffentlicher Druck auf Unternehmen und Politik steigt: z.B. ist die Outdoor-Branche</a:t>
            </a:r>
          </a:p>
          <a:p>
            <a:pPr marL="0" marR="0" indent="0" algn="l" defTabSz="914400" rtl="0" eaLnBrk="0" fontAlgn="base" latinLnBrk="0" hangingPunct="0">
              <a:lnSpc>
                <a:spcPct val="100000"/>
              </a:lnSpc>
              <a:spcBef>
                <a:spcPct val="30000"/>
              </a:spcBef>
              <a:spcAft>
                <a:spcPct val="0"/>
              </a:spcAft>
              <a:buClrTx/>
              <a:buSzTx/>
              <a:buFontTx/>
              <a:buNone/>
              <a:tabLst/>
              <a:defRPr/>
            </a:pPr>
            <a:r>
              <a:rPr kumimoji="1" lang="de-DE" sz="2000" kern="1200" baseline="0" dirty="0">
                <a:solidFill>
                  <a:schemeClr val="tx1"/>
                </a:solidFill>
                <a:latin typeface="Arial" panose="020B0604020202020204" pitchFamily="34" charset="0"/>
                <a:ea typeface="+mn-ea"/>
                <a:cs typeface="+mn-cs"/>
              </a:rPr>
              <a:t>oder ein Unternehmen wie </a:t>
            </a:r>
            <a:r>
              <a:rPr kumimoji="1" lang="de-DE" sz="2000" kern="1200" baseline="0" dirty="0" err="1">
                <a:solidFill>
                  <a:schemeClr val="tx1"/>
                </a:solidFill>
                <a:latin typeface="Arial" panose="020B0604020202020204" pitchFamily="34" charset="0"/>
                <a:ea typeface="+mn-ea"/>
                <a:cs typeface="+mn-cs"/>
              </a:rPr>
              <a:t>Tschibo</a:t>
            </a:r>
            <a:r>
              <a:rPr kumimoji="1" lang="de-DE" sz="2000" kern="1200" baseline="0" dirty="0">
                <a:solidFill>
                  <a:schemeClr val="tx1"/>
                </a:solidFill>
                <a:latin typeface="Arial" panose="020B0604020202020204" pitchFamily="34" charset="0"/>
                <a:ea typeface="+mn-ea"/>
                <a:cs typeface="+mn-cs"/>
              </a:rPr>
              <a:t> heute recht vorbildlich; Anfang der 2000er Jahre war</a:t>
            </a:r>
          </a:p>
          <a:p>
            <a:pPr marL="0" marR="0" indent="0" algn="l" defTabSz="914400" rtl="0" eaLnBrk="0" fontAlgn="base" latinLnBrk="0" hangingPunct="0">
              <a:lnSpc>
                <a:spcPct val="100000"/>
              </a:lnSpc>
              <a:spcBef>
                <a:spcPct val="30000"/>
              </a:spcBef>
              <a:spcAft>
                <a:spcPct val="0"/>
              </a:spcAft>
              <a:buClrTx/>
              <a:buSzTx/>
              <a:buFontTx/>
              <a:buNone/>
              <a:tabLst/>
              <a:defRPr/>
            </a:pPr>
            <a:r>
              <a:rPr kumimoji="1" lang="de-DE" sz="2000" kern="1200" baseline="0" dirty="0">
                <a:solidFill>
                  <a:schemeClr val="tx1"/>
                </a:solidFill>
                <a:latin typeface="Arial" panose="020B0604020202020204" pitchFamily="34" charset="0"/>
                <a:ea typeface="+mn-ea"/>
                <a:cs typeface="+mn-cs"/>
              </a:rPr>
              <a:t>dies noch anders; durch den Druck der Öffentlichkeit und </a:t>
            </a:r>
            <a:r>
              <a:rPr kumimoji="1" lang="de-DE" sz="2000" kern="1200" baseline="0" dirty="0" err="1">
                <a:solidFill>
                  <a:schemeClr val="tx1"/>
                </a:solidFill>
                <a:latin typeface="Arial" panose="020B0604020202020204" pitchFamily="34" charset="0"/>
                <a:ea typeface="+mn-ea"/>
                <a:cs typeface="+mn-cs"/>
              </a:rPr>
              <a:t>Verbraucher_innen</a:t>
            </a:r>
            <a:r>
              <a:rPr kumimoji="1" lang="de-DE" sz="2000" kern="1200" baseline="0" dirty="0">
                <a:solidFill>
                  <a:schemeClr val="tx1"/>
                </a:solidFill>
                <a:latin typeface="Arial" panose="020B0604020202020204" pitchFamily="34" charset="0"/>
                <a:ea typeface="+mn-ea"/>
                <a:cs typeface="+mn-cs"/>
              </a:rPr>
              <a:t>,</a:t>
            </a:r>
          </a:p>
          <a:p>
            <a:pPr marL="0" marR="0" indent="0" algn="l" defTabSz="914400" rtl="0" eaLnBrk="0" fontAlgn="base" latinLnBrk="0" hangingPunct="0">
              <a:lnSpc>
                <a:spcPct val="100000"/>
              </a:lnSpc>
              <a:spcBef>
                <a:spcPct val="30000"/>
              </a:spcBef>
              <a:spcAft>
                <a:spcPct val="0"/>
              </a:spcAft>
              <a:buClrTx/>
              <a:buSzTx/>
              <a:buFontTx/>
              <a:buNone/>
              <a:tabLst/>
              <a:defRPr/>
            </a:pPr>
            <a:r>
              <a:rPr kumimoji="1" lang="de-DE" sz="2000" kern="1200" baseline="0" dirty="0">
                <a:solidFill>
                  <a:schemeClr val="tx1"/>
                </a:solidFill>
                <a:latin typeface="Arial" panose="020B0604020202020204" pitchFamily="34" charset="0"/>
                <a:ea typeface="+mn-ea"/>
                <a:cs typeface="+mn-cs"/>
              </a:rPr>
              <a:t>insbesondere Kampagnen der CCC, haben Unternehmen angefangen, aktiv zu werden.</a:t>
            </a:r>
          </a:p>
          <a:p>
            <a:pPr marL="0" marR="0" indent="0" algn="l" defTabSz="914400" rtl="0" eaLnBrk="0" fontAlgn="base" latinLnBrk="0" hangingPunct="0">
              <a:lnSpc>
                <a:spcPct val="100000"/>
              </a:lnSpc>
              <a:spcBef>
                <a:spcPct val="30000"/>
              </a:spcBef>
              <a:spcAft>
                <a:spcPct val="0"/>
              </a:spcAft>
              <a:buClrTx/>
              <a:buSzTx/>
              <a:buFontTx/>
              <a:buNone/>
              <a:tabLst/>
              <a:defRPr/>
            </a:pPr>
            <a:r>
              <a:rPr kumimoji="1" lang="de-DE" sz="2000" kern="1200" baseline="0" dirty="0">
                <a:solidFill>
                  <a:schemeClr val="tx1"/>
                </a:solidFill>
                <a:latin typeface="Arial" panose="020B0604020202020204" pitchFamily="34" charset="0"/>
                <a:ea typeface="+mn-ea"/>
                <a:cs typeface="+mn-cs"/>
              </a:rPr>
              <a:t>Alle können z.B. an Unternehmen kommunizieren. Beispiel: Öffentlicher Druck auf einzelne</a:t>
            </a:r>
          </a:p>
          <a:p>
            <a:pPr marL="0" marR="0" indent="0" algn="l" defTabSz="914400" rtl="0" eaLnBrk="0" fontAlgn="base" latinLnBrk="0" hangingPunct="0">
              <a:lnSpc>
                <a:spcPct val="100000"/>
              </a:lnSpc>
              <a:spcBef>
                <a:spcPct val="30000"/>
              </a:spcBef>
              <a:spcAft>
                <a:spcPct val="0"/>
              </a:spcAft>
              <a:buClrTx/>
              <a:buSzTx/>
              <a:buFontTx/>
              <a:buNone/>
              <a:tabLst/>
              <a:defRPr/>
            </a:pPr>
            <a:r>
              <a:rPr kumimoji="1" lang="de-DE" sz="2000" kern="1200" baseline="0" dirty="0">
                <a:solidFill>
                  <a:schemeClr val="tx1"/>
                </a:solidFill>
                <a:latin typeface="Arial" panose="020B0604020202020204" pitchFamily="34" charset="0"/>
                <a:ea typeface="+mn-ea"/>
                <a:cs typeface="+mn-cs"/>
              </a:rPr>
              <a:t>Unternehmen hat dazu beigetragen, dass der Entschädigungsfonds für die Opfer der</a:t>
            </a:r>
          </a:p>
          <a:p>
            <a:pPr marL="0" marR="0" indent="0" algn="l" defTabSz="914400" rtl="0" eaLnBrk="0" fontAlgn="base" latinLnBrk="0" hangingPunct="0">
              <a:lnSpc>
                <a:spcPct val="100000"/>
              </a:lnSpc>
              <a:spcBef>
                <a:spcPct val="30000"/>
              </a:spcBef>
              <a:spcAft>
                <a:spcPct val="0"/>
              </a:spcAft>
              <a:buClrTx/>
              <a:buSzTx/>
              <a:buFontTx/>
              <a:buNone/>
              <a:tabLst/>
              <a:defRPr/>
            </a:pPr>
            <a:r>
              <a:rPr kumimoji="1" lang="de-DE" sz="2000" kern="1200" baseline="0" dirty="0">
                <a:solidFill>
                  <a:schemeClr val="tx1"/>
                </a:solidFill>
                <a:latin typeface="Arial" panose="020B0604020202020204" pitchFamily="34" charset="0"/>
                <a:ea typeface="+mn-ea"/>
                <a:cs typeface="+mn-cs"/>
              </a:rPr>
              <a:t>Rana-Plaza-Katastrophe (basierend auf freiwilligen Einzahlungen) mit 30 Mio. USD gefüllt wurde. </a:t>
            </a:r>
          </a:p>
          <a:p>
            <a:pPr marL="0" marR="0" indent="0" algn="l" defTabSz="914400" rtl="0" eaLnBrk="0" fontAlgn="base" latinLnBrk="0" hangingPunct="0">
              <a:lnSpc>
                <a:spcPct val="100000"/>
              </a:lnSpc>
              <a:spcBef>
                <a:spcPct val="30000"/>
              </a:spcBef>
              <a:spcAft>
                <a:spcPct val="0"/>
              </a:spcAft>
              <a:buClrTx/>
              <a:buSzTx/>
              <a:buFontTx/>
              <a:buNone/>
              <a:tabLst/>
              <a:defRPr/>
            </a:pPr>
            <a:endParaRPr kumimoji="1" lang="de-DE" sz="2000" kern="1200" baseline="0" dirty="0">
              <a:solidFill>
                <a:schemeClr val="tx1"/>
              </a:solidFill>
              <a:latin typeface="Arial" panose="020B0604020202020204" pitchFamily="34" charset="0"/>
              <a:ea typeface="+mn-ea"/>
              <a:cs typeface="+mn-cs"/>
            </a:endParaRPr>
          </a:p>
          <a:p>
            <a:pPr marL="342900" marR="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1" lang="de-DE" sz="2000" kern="1200" dirty="0">
                <a:solidFill>
                  <a:schemeClr val="tx1"/>
                </a:solidFill>
                <a:latin typeface="Arial" panose="020B0604020202020204" pitchFamily="34" charset="0"/>
                <a:ea typeface="+mn-ea"/>
                <a:cs typeface="+mn-cs"/>
              </a:rPr>
              <a:t>Das Angebot passt sich der Nachfrage an, z.B. hat  Nachfrage nach öko-fairen Klamotten</a:t>
            </a:r>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kumimoji="1" lang="de-DE" sz="2000" kern="1200" dirty="0">
                <a:solidFill>
                  <a:schemeClr val="tx1"/>
                </a:solidFill>
                <a:latin typeface="Arial" panose="020B0604020202020204" pitchFamily="34" charset="0"/>
                <a:ea typeface="+mn-ea"/>
                <a:cs typeface="+mn-cs"/>
              </a:rPr>
              <a:t>bei der Kaufhauskette (Sinn &amp; Leffers) in der Stadt Bonn zu einem viel höheren Angebot an</a:t>
            </a:r>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kumimoji="1" lang="de-DE" sz="2000" kern="1200" dirty="0">
                <a:solidFill>
                  <a:schemeClr val="tx1"/>
                </a:solidFill>
                <a:latin typeface="Arial" panose="020B0604020202020204" pitchFamily="34" charset="0"/>
                <a:ea typeface="+mn-ea"/>
                <a:cs typeface="+mn-cs"/>
              </a:rPr>
              <a:t>öko-fairer Kleidung geführt, als woanders (Köln). In Geschäften nachfragen bewirkt etwas! </a:t>
            </a:r>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kumimoji="1" lang="de-DE" sz="2000" kern="1200" dirty="0">
                <a:solidFill>
                  <a:schemeClr val="tx1"/>
                </a:solidFill>
                <a:latin typeface="Arial" panose="020B0604020202020204" pitchFamily="34" charset="0"/>
                <a:ea typeface="+mn-ea"/>
                <a:cs typeface="+mn-cs"/>
              </a:rPr>
              <a:t> </a:t>
            </a:r>
          </a:p>
          <a:p>
            <a:pPr marL="342900" marR="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1" lang="de-DE" sz="2000" kern="1200" dirty="0">
                <a:solidFill>
                  <a:schemeClr val="tx1"/>
                </a:solidFill>
                <a:latin typeface="Arial" panose="020B0604020202020204" pitchFamily="34" charset="0"/>
                <a:ea typeface="+mn-ea"/>
                <a:cs typeface="+mn-cs"/>
                <a:sym typeface="Wingdings" pitchFamily="2" charset="2"/>
              </a:rPr>
              <a:t>Partnerorganisationen</a:t>
            </a:r>
            <a:r>
              <a:rPr kumimoji="1" lang="de-DE" sz="2000" kern="1200" baseline="0" dirty="0">
                <a:solidFill>
                  <a:schemeClr val="tx1"/>
                </a:solidFill>
                <a:latin typeface="Arial" panose="020B0604020202020204" pitchFamily="34" charset="0"/>
                <a:ea typeface="+mn-ea"/>
                <a:cs typeface="+mn-cs"/>
                <a:sym typeface="Wingdings" pitchFamily="2" charset="2"/>
              </a:rPr>
              <a:t> von FEMNET/CCC machen bereits wichtige Arbeit vor Ort und</a:t>
            </a:r>
          </a:p>
          <a:p>
            <a:pPr marL="0" marR="0" indent="0" algn="l" defTabSz="914400" rtl="0" eaLnBrk="0" fontAlgn="base" latinLnBrk="0" hangingPunct="0">
              <a:lnSpc>
                <a:spcPct val="100000"/>
              </a:lnSpc>
              <a:spcBef>
                <a:spcPct val="30000"/>
              </a:spcBef>
              <a:spcAft>
                <a:spcPct val="0"/>
              </a:spcAft>
              <a:buClrTx/>
              <a:buSzTx/>
              <a:buFontTx/>
              <a:buNone/>
              <a:tabLst/>
              <a:defRPr/>
            </a:pPr>
            <a:r>
              <a:rPr kumimoji="1" lang="de-DE" sz="2000" kern="1200" baseline="0" dirty="0">
                <a:solidFill>
                  <a:schemeClr val="tx1"/>
                </a:solidFill>
                <a:latin typeface="Arial" panose="020B0604020202020204" pitchFamily="34" charset="0"/>
                <a:ea typeface="+mn-ea"/>
                <a:cs typeface="+mn-cs"/>
                <a:sym typeface="Wingdings" pitchFamily="2" charset="2"/>
              </a:rPr>
              <a:t>stärken dort die Arbeitsrechte. Sie brauchen z.B. finanzielle Unterstützung. Jeder kann z.B.</a:t>
            </a:r>
          </a:p>
          <a:p>
            <a:pPr marL="0" marR="0" indent="0" algn="l" defTabSz="914400" rtl="0" eaLnBrk="0" fontAlgn="base" latinLnBrk="0" hangingPunct="0">
              <a:lnSpc>
                <a:spcPct val="100000"/>
              </a:lnSpc>
              <a:spcBef>
                <a:spcPct val="30000"/>
              </a:spcBef>
              <a:spcAft>
                <a:spcPct val="0"/>
              </a:spcAft>
              <a:buClrTx/>
              <a:buSzTx/>
              <a:buFontTx/>
              <a:buNone/>
              <a:tabLst/>
              <a:defRPr/>
            </a:pPr>
            <a:r>
              <a:rPr kumimoji="1" lang="de-DE" sz="2000" kern="1200" baseline="0" dirty="0" err="1">
                <a:solidFill>
                  <a:schemeClr val="tx1"/>
                </a:solidFill>
                <a:latin typeface="Arial" panose="020B0604020202020204" pitchFamily="34" charset="0"/>
                <a:ea typeface="+mn-ea"/>
                <a:cs typeface="+mn-cs"/>
                <a:sym typeface="Wingdings" pitchFamily="2" charset="2"/>
              </a:rPr>
              <a:t>Solifonds</a:t>
            </a:r>
            <a:r>
              <a:rPr kumimoji="1" lang="de-DE" sz="2000" kern="1200" baseline="0" dirty="0">
                <a:solidFill>
                  <a:schemeClr val="tx1"/>
                </a:solidFill>
                <a:latin typeface="Arial" panose="020B0604020202020204" pitchFamily="34" charset="0"/>
                <a:ea typeface="+mn-ea"/>
                <a:cs typeface="+mn-cs"/>
                <a:sym typeface="Wingdings" pitchFamily="2" charset="2"/>
              </a:rPr>
              <a:t> von FEMNET unterstützen.</a:t>
            </a:r>
            <a:endParaRPr kumimoji="1" lang="de-DE" sz="2000" kern="1200" dirty="0">
              <a:solidFill>
                <a:schemeClr val="tx1"/>
              </a:solidFill>
              <a:latin typeface="Arial" panose="020B0604020202020204" pitchFamily="34" charset="0"/>
              <a:ea typeface="+mn-ea"/>
              <a:cs typeface="+mn-cs"/>
            </a:endParaRPr>
          </a:p>
        </p:txBody>
      </p:sp>
    </p:spTree>
    <p:extLst>
      <p:ext uri="{BB962C8B-B14F-4D97-AF65-F5344CB8AC3E}">
        <p14:creationId xmlns:p14="http://schemas.microsoft.com/office/powerpoint/2010/main" val="20650158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6" name="Rectangle 7">
            <a:extLst>
              <a:ext uri="{FF2B5EF4-FFF2-40B4-BE49-F238E27FC236}">
                <a16:creationId xmlns:a16="http://schemas.microsoft.com/office/drawing/2014/main" id="{4E6F4BA8-28F2-4321-A0CD-4801D44FF4C8}"/>
              </a:ext>
            </a:extLst>
          </p:cNvPr>
          <p:cNvSpPr>
            <a:spLocks noGrp="1" noChangeArrowheads="1"/>
          </p:cNvSpPr>
          <p:nvPr>
            <p:ph type="sldNum" sz="quarter"/>
          </p:nvPr>
        </p:nvSpPr>
        <p:spPr>
          <a:noFill/>
        </p:spPr>
        <p:txBody>
          <a:bodyPr/>
          <a:lstStyle>
            <a:lvl1pPr marL="215900" indent="-215900">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1pPr>
            <a:lvl2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2pPr>
            <a:lvl3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3pPr>
            <a:lvl4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4pPr>
            <a:lvl5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9pPr>
          </a:lstStyle>
          <a:p>
            <a:fld id="{95E72C4E-B224-4A2E-95DE-D4613FAE7CC1}" type="slidenum">
              <a:rPr lang="de-DE" altLang="de-DE" sz="1200" smtClean="0">
                <a:solidFill>
                  <a:srgbClr val="000000"/>
                </a:solidFill>
              </a:rPr>
              <a:pPr/>
              <a:t>18</a:t>
            </a:fld>
            <a:endParaRPr lang="de-DE" altLang="de-DE" sz="1200">
              <a:solidFill>
                <a:srgbClr val="000000"/>
              </a:solidFill>
            </a:endParaRPr>
          </a:p>
        </p:txBody>
      </p:sp>
      <p:sp>
        <p:nvSpPr>
          <p:cNvPr id="67587" name="Text Box 1">
            <a:extLst>
              <a:ext uri="{FF2B5EF4-FFF2-40B4-BE49-F238E27FC236}">
                <a16:creationId xmlns:a16="http://schemas.microsoft.com/office/drawing/2014/main" id="{5F15521F-5026-4C5D-810F-6EDD39FDEDCD}"/>
              </a:ext>
            </a:extLst>
          </p:cNvPr>
          <p:cNvSpPr txBox="1">
            <a:spLocks noChangeArrowheads="1"/>
          </p:cNvSpPr>
          <p:nvPr/>
        </p:nvSpPr>
        <p:spPr bwMode="auto">
          <a:xfrm>
            <a:off x="5181600" y="6515100"/>
            <a:ext cx="39624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pPr algn="r" eaLnBrk="1" hangingPunct="1">
              <a:buSzPct val="100000"/>
            </a:pPr>
            <a:fld id="{ED8699FA-B637-4C7B-B817-D6F6BAA606B8}" type="slidenum">
              <a:rPr lang="de-DE" altLang="de-DE" sz="1200">
                <a:solidFill>
                  <a:srgbClr val="003366"/>
                </a:solidFill>
              </a:rPr>
              <a:pPr algn="r" eaLnBrk="1" hangingPunct="1">
                <a:buSzPct val="100000"/>
              </a:pPr>
              <a:t>18</a:t>
            </a:fld>
            <a:endParaRPr lang="de-DE" altLang="de-DE" sz="1200">
              <a:solidFill>
                <a:srgbClr val="003366"/>
              </a:solidFill>
            </a:endParaRPr>
          </a:p>
        </p:txBody>
      </p:sp>
      <p:sp>
        <p:nvSpPr>
          <p:cNvPr id="67588" name="Rectangle 2">
            <a:extLst>
              <a:ext uri="{FF2B5EF4-FFF2-40B4-BE49-F238E27FC236}">
                <a16:creationId xmlns:a16="http://schemas.microsoft.com/office/drawing/2014/main" id="{4C59A630-26A0-4B96-B0BC-D7954899341D}"/>
              </a:ext>
            </a:extLst>
          </p:cNvPr>
          <p:cNvSpPr>
            <a:spLocks noGrp="1" noRot="1" noChangeAspect="1" noChangeArrowheads="1" noTextEdit="1"/>
          </p:cNvSpPr>
          <p:nvPr>
            <p:ph type="sldImg"/>
          </p:nvPr>
        </p:nvSpPr>
        <p:spPr>
          <a:xfrm>
            <a:off x="2857500" y="514350"/>
            <a:ext cx="3429000" cy="257175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7589" name="Text Box 3">
            <a:extLst>
              <a:ext uri="{FF2B5EF4-FFF2-40B4-BE49-F238E27FC236}">
                <a16:creationId xmlns:a16="http://schemas.microsoft.com/office/drawing/2014/main" id="{D4D45D57-1675-4C7E-9CF9-ACE6DA4D264B}"/>
              </a:ext>
            </a:extLst>
          </p:cNvPr>
          <p:cNvSpPr txBox="1">
            <a:spLocks noChangeArrowheads="1"/>
          </p:cNvSpPr>
          <p:nvPr/>
        </p:nvSpPr>
        <p:spPr bwMode="auto">
          <a:xfrm>
            <a:off x="1219200" y="3257550"/>
            <a:ext cx="67056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pPr eaLnBrk="1" hangingPunct="1">
              <a:spcBef>
                <a:spcPts val="450"/>
              </a:spcBef>
              <a:buSzPct val="100000"/>
            </a:pPr>
            <a:r>
              <a:rPr lang="de-DE" altLang="de-DE" sz="1200">
                <a:solidFill>
                  <a:srgbClr val="000000"/>
                </a:solidFill>
                <a:latin typeface="Arial" panose="020B0604020202020204" pitchFamily="34" charset="0"/>
              </a:rPr>
              <a:t>Zu 1) bringt ihnen „Grundlast“, teilweise mit kaum/keinem Gewinn, aber dem Vorteil, dass die Infrastruktur und das Personal ausgelastet ist und keine Kosten durch Nicht-Nutzung verursacht</a:t>
            </a:r>
          </a:p>
          <a:p>
            <a:pPr eaLnBrk="1" hangingPunct="1">
              <a:spcBef>
                <a:spcPts val="450"/>
              </a:spcBef>
              <a:buSzPct val="100000"/>
            </a:pPr>
            <a:r>
              <a:rPr lang="de-DE" altLang="de-DE" sz="1200">
                <a:solidFill>
                  <a:srgbClr val="000000"/>
                </a:solidFill>
                <a:latin typeface="Arial" panose="020B0604020202020204" pitchFamily="34" charset="0"/>
              </a:rPr>
              <a:t>Zu 2) da die Produzenten sich nicht leisten können, dass die Aufträge wegbrechen (weil er aufgrund der großen Aufträge möglicherweise andere Aufträge abgelehnt hat)</a:t>
            </a:r>
          </a:p>
          <a:p>
            <a:pPr eaLnBrk="1" hangingPunct="1">
              <a:spcBef>
                <a:spcPts val="450"/>
              </a:spcBef>
              <a:buSzPct val="100000"/>
            </a:pPr>
            <a:endParaRPr lang="de-DE" altLang="de-DE" sz="1200">
              <a:solidFill>
                <a:srgbClr val="000000"/>
              </a:solidFill>
              <a:latin typeface="Arial" panose="020B0604020202020204" pitchFamily="34" charset="0"/>
            </a:endParaRPr>
          </a:p>
          <a:p>
            <a:pPr eaLnBrk="1" hangingPunct="1">
              <a:spcBef>
                <a:spcPts val="450"/>
              </a:spcBef>
              <a:buSzPct val="100000"/>
            </a:pPr>
            <a:endParaRPr lang="de-DE" altLang="de-DE" sz="1200">
              <a:solidFill>
                <a:srgbClr val="000000"/>
              </a:solidFill>
              <a:latin typeface="Arial" panose="020B0604020202020204" pitchFamily="34" charset="0"/>
            </a:endParaRPr>
          </a:p>
          <a:p>
            <a:pPr eaLnBrk="1" hangingPunct="1">
              <a:spcBef>
                <a:spcPts val="450"/>
              </a:spcBef>
              <a:buSzPct val="100000"/>
            </a:pPr>
            <a:endParaRPr lang="de-DE" altLang="de-DE" sz="1200">
              <a:solidFill>
                <a:srgbClr val="000000"/>
              </a:solidFill>
              <a:latin typeface="Arial" panose="020B0604020202020204" pitchFamily="34" charset="0"/>
            </a:endParaRPr>
          </a:p>
          <a:p>
            <a:pPr eaLnBrk="1" hangingPunct="1">
              <a:spcBef>
                <a:spcPts val="450"/>
              </a:spcBef>
              <a:buSzPct val="100000"/>
            </a:pPr>
            <a:r>
              <a:rPr lang="de-DE" altLang="de-DE" sz="1200" i="1">
                <a:solidFill>
                  <a:srgbClr val="000000"/>
                </a:solidFill>
                <a:latin typeface="Arial" panose="020B0604020202020204" pitchFamily="34" charset="0"/>
              </a:rPr>
              <a:t>Hintergrundinfos: Im Visier Discounter, S. 6+7</a:t>
            </a:r>
          </a:p>
          <a:p>
            <a:pPr eaLnBrk="1" hangingPunct="1">
              <a:spcBef>
                <a:spcPts val="450"/>
              </a:spcBef>
              <a:buSzPct val="100000"/>
            </a:pPr>
            <a:endParaRPr lang="de-DE" altLang="de-DE" sz="1200" i="1">
              <a:solidFill>
                <a:srgbClr val="000000"/>
              </a:solidFill>
              <a:latin typeface="Arial" panose="020B0604020202020204" pitchFamily="34" charset="0"/>
            </a:endParaRPr>
          </a:p>
        </p:txBody>
      </p:sp>
      <p:sp>
        <p:nvSpPr>
          <p:cNvPr id="78854" name="Notizenplatzhalter 1">
            <a:extLst>
              <a:ext uri="{FF2B5EF4-FFF2-40B4-BE49-F238E27FC236}">
                <a16:creationId xmlns:a16="http://schemas.microsoft.com/office/drawing/2014/main" id="{03B7079A-22F4-476C-AFE3-386FF85D6155}"/>
              </a:ext>
            </a:extLst>
          </p:cNvPr>
          <p:cNvSpPr>
            <a:spLocks noGrp="1" noChangeArrowheads="1"/>
          </p:cNvSpPr>
          <p:nvPr>
            <p:ph type="body" idx="1"/>
          </p:nvPr>
        </p:nvSpPr>
        <p:spPr>
          <a:ln/>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marL="342900" indent="-342900">
              <a:buFont typeface="Arial" panose="020B0604020202020204" pitchFamily="34" charset="0"/>
              <a:buChar char="•"/>
            </a:pPr>
            <a:r>
              <a:rPr lang="de-DE" sz="2000" dirty="0"/>
              <a:t>Gewerkschaften und NGOs sind die Anlaufstellen,</a:t>
            </a:r>
            <a:r>
              <a:rPr lang="de-DE" sz="2000" baseline="0" dirty="0"/>
              <a:t> in denen sich </a:t>
            </a:r>
            <a:r>
              <a:rPr lang="de-DE" sz="2000" baseline="0" dirty="0" err="1"/>
              <a:t>Arbeiter_innen</a:t>
            </a:r>
            <a:r>
              <a:rPr lang="de-DE" sz="2000" baseline="0" dirty="0"/>
              <a:t> vor</a:t>
            </a:r>
          </a:p>
          <a:p>
            <a:pPr marL="0" indent="0">
              <a:buNone/>
            </a:pPr>
            <a:r>
              <a:rPr lang="de-DE" sz="2000" baseline="0" dirty="0"/>
              <a:t>Ort organisieren bzw. die zu </a:t>
            </a:r>
            <a:r>
              <a:rPr lang="de-DE" sz="2000" baseline="0" dirty="0" err="1"/>
              <a:t>Arbeiter_innen</a:t>
            </a:r>
            <a:r>
              <a:rPr lang="de-DE" sz="2000" baseline="0" dirty="0"/>
              <a:t> Kontakt haben können. Sie können aufklären</a:t>
            </a:r>
          </a:p>
          <a:p>
            <a:pPr marL="0" indent="0">
              <a:buNone/>
            </a:pPr>
            <a:r>
              <a:rPr lang="de-DE" sz="2000" baseline="0" dirty="0"/>
              <a:t>und Missstände öffentlich machen. </a:t>
            </a:r>
          </a:p>
          <a:p>
            <a:pPr marL="0" indent="0">
              <a:buNone/>
            </a:pPr>
            <a:endParaRPr lang="de-DE" sz="2000" baseline="0" dirty="0"/>
          </a:p>
          <a:p>
            <a:pPr marL="342900" indent="-342900">
              <a:buFont typeface="Arial" panose="020B0604020202020204" pitchFamily="34" charset="0"/>
              <a:buChar char="•"/>
            </a:pPr>
            <a:r>
              <a:rPr lang="de-DE" sz="2000" baseline="0" dirty="0"/>
              <a:t>Einzelne </a:t>
            </a:r>
            <a:r>
              <a:rPr lang="de-DE" sz="2000" baseline="0" dirty="0" err="1"/>
              <a:t>Arbeiter_innen</a:t>
            </a:r>
            <a:r>
              <a:rPr lang="de-DE" sz="2000" baseline="0" dirty="0"/>
              <a:t> sind nicht in der Lage ihre Rechte einzuklagen (kein Wissen,</a:t>
            </a:r>
          </a:p>
          <a:p>
            <a:pPr marL="0" indent="0">
              <a:buFont typeface="Arial" panose="020B0604020202020204" pitchFamily="34" charset="0"/>
              <a:buNone/>
            </a:pPr>
            <a:r>
              <a:rPr lang="de-DE" sz="2000" baseline="0" dirty="0"/>
              <a:t>keine finanziellen Mitteln, keine zeitlichen Kapazitäten), aber mit Unterstützung ist es möglich</a:t>
            </a:r>
          </a:p>
          <a:p>
            <a:pPr marL="0" indent="0">
              <a:buFont typeface="Arial" panose="020B0604020202020204" pitchFamily="34" charset="0"/>
              <a:buNone/>
            </a:pPr>
            <a:r>
              <a:rPr lang="de-DE" sz="2000" baseline="0" dirty="0"/>
              <a:t>und immer wieder kann gegenüber dem Fabrikmanagement oder vor Gericht die Gültigkeit</a:t>
            </a:r>
          </a:p>
          <a:p>
            <a:pPr marL="0" indent="0">
              <a:buFont typeface="Arial" panose="020B0604020202020204" pitchFamily="34" charset="0"/>
              <a:buNone/>
            </a:pPr>
            <a:r>
              <a:rPr lang="de-DE" sz="2000" baseline="0" dirty="0"/>
              <a:t>der Arbeitsrechte durchgesetzt werden. Die Erfolgsquote ist recht hoch (z.B. konnte mit 5.000 EUR</a:t>
            </a:r>
          </a:p>
          <a:p>
            <a:pPr marL="0" indent="0">
              <a:buFont typeface="Arial" panose="020B0604020202020204" pitchFamily="34" charset="0"/>
              <a:buNone/>
            </a:pPr>
            <a:r>
              <a:rPr lang="de-DE" sz="2000" baseline="0" dirty="0"/>
              <a:t>Spenden an die Gewerkschaft NGWF (National </a:t>
            </a:r>
            <a:r>
              <a:rPr lang="de-DE" sz="2000" baseline="0" dirty="0" err="1"/>
              <a:t>Garment</a:t>
            </a:r>
            <a:r>
              <a:rPr lang="de-DE" sz="2000" baseline="0" dirty="0"/>
              <a:t> Workers </a:t>
            </a:r>
            <a:r>
              <a:rPr lang="de-DE" sz="2000" baseline="0" dirty="0" err="1"/>
              <a:t>Federation</a:t>
            </a:r>
            <a:r>
              <a:rPr lang="de-DE" sz="2000" baseline="0" dirty="0"/>
              <a:t>) in Bangladesch die</a:t>
            </a:r>
          </a:p>
          <a:p>
            <a:pPr marL="0" indent="0">
              <a:buFont typeface="Arial" panose="020B0604020202020204" pitchFamily="34" charset="0"/>
              <a:buNone/>
            </a:pPr>
            <a:r>
              <a:rPr lang="de-DE" sz="2000" baseline="0" dirty="0"/>
              <a:t>Arbeit einer Anwältin finanziert werden, um 1.220 Arbeiterinnen juristisch zu helfen und 40.000 EUR</a:t>
            </a:r>
          </a:p>
          <a:p>
            <a:pPr marL="0" indent="0">
              <a:buFont typeface="Arial" panose="020B0604020202020204" pitchFamily="34" charset="0"/>
              <a:buNone/>
            </a:pPr>
            <a:r>
              <a:rPr lang="de-DE" sz="2000" baseline="0" dirty="0"/>
              <a:t>an Entschädigungszahlungen zu erwirken (FEMNET, </a:t>
            </a:r>
            <a:r>
              <a:rPr lang="de-DE" sz="2000" baseline="0" dirty="0" err="1"/>
              <a:t>Jahresbereicht</a:t>
            </a:r>
            <a:r>
              <a:rPr lang="de-DE" sz="2000" baseline="0" dirty="0"/>
              <a:t> 2014, S. 13))</a:t>
            </a:r>
          </a:p>
          <a:p>
            <a:pPr marL="0" indent="0">
              <a:buNone/>
            </a:pPr>
            <a:endParaRPr lang="de-DE" sz="2000" baseline="0" dirty="0"/>
          </a:p>
          <a:p>
            <a:pPr marL="228600" indent="-228600">
              <a:buNone/>
            </a:pPr>
            <a:r>
              <a:rPr lang="de-DE" sz="2000" baseline="0" dirty="0">
                <a:sym typeface="Wingdings" pitchFamily="2" charset="2"/>
              </a:rPr>
              <a:t>Jeder kann finanziell unterstützen oder Forderungen durch Petitionen o.ä. von FEMNET/CCC unterschreiben.</a:t>
            </a:r>
            <a:endParaRPr lang="de-DE" sz="2000" baseline="0" dirty="0"/>
          </a:p>
        </p:txBody>
      </p:sp>
    </p:spTree>
    <p:extLst>
      <p:ext uri="{BB962C8B-B14F-4D97-AF65-F5344CB8AC3E}">
        <p14:creationId xmlns:p14="http://schemas.microsoft.com/office/powerpoint/2010/main" val="40423794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6258" name="Rectangle 7">
            <a:extLst>
              <a:ext uri="{FF2B5EF4-FFF2-40B4-BE49-F238E27FC236}">
                <a16:creationId xmlns:a16="http://schemas.microsoft.com/office/drawing/2014/main" id="{4E17FE69-0750-48BA-963D-45B50CF5E80E}"/>
              </a:ext>
            </a:extLst>
          </p:cNvPr>
          <p:cNvSpPr>
            <a:spLocks noGrp="1" noChangeArrowheads="1"/>
          </p:cNvSpPr>
          <p:nvPr>
            <p:ph type="sldNum" sz="quarter"/>
          </p:nvPr>
        </p:nvSpPr>
        <p:spPr>
          <a:noFill/>
        </p:spPr>
        <p:txBody>
          <a:bodyPr/>
          <a:lstStyle>
            <a:lvl1pPr marL="215900" indent="-215900">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1pPr>
            <a:lvl2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2pPr>
            <a:lvl3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3pPr>
            <a:lvl4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4pPr>
            <a:lvl5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9pPr>
          </a:lstStyle>
          <a:p>
            <a:fld id="{A54FC0B2-B263-4C75-970B-7B09A046C8FC}" type="slidenum">
              <a:rPr lang="de-DE" altLang="de-DE" sz="1200" smtClean="0">
                <a:solidFill>
                  <a:srgbClr val="000000"/>
                </a:solidFill>
              </a:rPr>
              <a:pPr/>
              <a:t>19</a:t>
            </a:fld>
            <a:endParaRPr lang="de-DE" altLang="de-DE" sz="1200">
              <a:solidFill>
                <a:srgbClr val="000000"/>
              </a:solidFill>
            </a:endParaRPr>
          </a:p>
        </p:txBody>
      </p:sp>
      <p:sp>
        <p:nvSpPr>
          <p:cNvPr id="96259" name="Rectangle 1">
            <a:extLst>
              <a:ext uri="{FF2B5EF4-FFF2-40B4-BE49-F238E27FC236}">
                <a16:creationId xmlns:a16="http://schemas.microsoft.com/office/drawing/2014/main" id="{684C6FFE-8628-4DF3-B4D6-398BE1C01BA6}"/>
              </a:ext>
            </a:extLst>
          </p:cNvPr>
          <p:cNvSpPr>
            <a:spLocks noGrp="1" noRot="1" noChangeAspect="1" noChangeArrowheads="1" noTextEdit="1"/>
          </p:cNvSpPr>
          <p:nvPr>
            <p:ph type="sldImg"/>
          </p:nvPr>
        </p:nvSpPr>
        <p:spPr>
          <a:xfrm>
            <a:off x="2857500" y="514350"/>
            <a:ext cx="3429000" cy="257175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6260" name="Text Box 2">
            <a:extLst>
              <a:ext uri="{FF2B5EF4-FFF2-40B4-BE49-F238E27FC236}">
                <a16:creationId xmlns:a16="http://schemas.microsoft.com/office/drawing/2014/main" id="{8851B25F-06D3-40E7-92E1-B610184BBE8A}"/>
              </a:ext>
            </a:extLst>
          </p:cNvPr>
          <p:cNvSpPr txBox="1">
            <a:spLocks noChangeArrowheads="1"/>
          </p:cNvSpPr>
          <p:nvPr/>
        </p:nvSpPr>
        <p:spPr bwMode="auto">
          <a:xfrm>
            <a:off x="1219200" y="3257550"/>
            <a:ext cx="67056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pPr eaLnBrk="1" hangingPunct="1">
              <a:spcBef>
                <a:spcPts val="450"/>
              </a:spcBef>
              <a:buSzPct val="100000"/>
            </a:pPr>
            <a:r>
              <a:rPr lang="de-DE" altLang="de-DE" sz="1200">
                <a:solidFill>
                  <a:srgbClr val="000000"/>
                </a:solidFill>
                <a:latin typeface="Arial" panose="020B0604020202020204" pitchFamily="34" charset="0"/>
              </a:rPr>
              <a:t>Unternehmen sitzen als Einkäufer einer wichtigen Position, sie haben die Macht, die Bedingungen in den Fabriken zu ändern, das zeigen Beispiele von Unternehmen, die diese Verantwortung für die Arbeitsbedingungen bei ihren Zulieferern bereits übernehmen</a:t>
            </a:r>
          </a:p>
          <a:p>
            <a:pPr eaLnBrk="1" hangingPunct="1">
              <a:spcBef>
                <a:spcPts val="450"/>
              </a:spcBef>
              <a:buClr>
                <a:srgbClr val="000000"/>
              </a:buClr>
              <a:buSzPct val="100000"/>
              <a:buFont typeface="Times New Roman" panose="02020603050405020304" pitchFamily="18" charset="0"/>
              <a:buAutoNum type="arabicPeriod"/>
            </a:pPr>
            <a:r>
              <a:rPr lang="de-DE" altLang="de-DE" sz="1200">
                <a:solidFill>
                  <a:srgbClr val="000000"/>
                </a:solidFill>
                <a:latin typeface="Arial" panose="020B0604020202020204" pitchFamily="34" charset="0"/>
              </a:rPr>
              <a:t>Einkaufspolitik anpassen: angemessene Lieferzeiten, faire Preise, die Existenzlöhne ermöglichen, lange Lieferbeziehungen… </a:t>
            </a:r>
          </a:p>
          <a:p>
            <a:pPr eaLnBrk="1" hangingPunct="1">
              <a:spcBef>
                <a:spcPts val="450"/>
              </a:spcBef>
              <a:buClr>
                <a:srgbClr val="000000"/>
              </a:buClr>
              <a:buSzPct val="100000"/>
              <a:buFont typeface="Times New Roman" panose="02020603050405020304" pitchFamily="18" charset="0"/>
              <a:buAutoNum type="arabicPeriod"/>
            </a:pPr>
            <a:r>
              <a:rPr lang="de-DE" altLang="de-DE" sz="1200">
                <a:solidFill>
                  <a:srgbClr val="000000"/>
                </a:solidFill>
                <a:latin typeface="Arial" panose="020B0604020202020204" pitchFamily="34" charset="0"/>
              </a:rPr>
              <a:t>Soziale Verantwortung = ihr wirtschaftliches Handeln sozial verantwortlich gestalten</a:t>
            </a:r>
          </a:p>
          <a:p>
            <a:pPr eaLnBrk="1" hangingPunct="1">
              <a:spcBef>
                <a:spcPts val="450"/>
              </a:spcBef>
              <a:buSzPct val="100000"/>
            </a:pPr>
            <a:r>
              <a:rPr lang="de-DE" altLang="de-DE" sz="1200">
                <a:solidFill>
                  <a:srgbClr val="000000"/>
                </a:solidFill>
                <a:latin typeface="Arial" panose="020B0604020202020204" pitchFamily="34" charset="0"/>
              </a:rPr>
              <a:t>3.  Eigene Kodizes ernst nehmen und effektive Maßnahmen zur Umsetzung </a:t>
            </a:r>
          </a:p>
          <a:p>
            <a:pPr eaLnBrk="1" hangingPunct="1">
              <a:spcBef>
                <a:spcPts val="450"/>
              </a:spcBef>
              <a:buSzPct val="100000"/>
            </a:pPr>
            <a:r>
              <a:rPr lang="de-DE" altLang="de-DE" sz="1200">
                <a:solidFill>
                  <a:srgbClr val="000000"/>
                </a:solidFill>
                <a:latin typeface="Arial" panose="020B0604020202020204" pitchFamily="34" charset="0"/>
              </a:rPr>
              <a:t>6. Nicht nur rein kommerzielle audits</a:t>
            </a:r>
          </a:p>
          <a:p>
            <a:pPr eaLnBrk="1" hangingPunct="1">
              <a:spcBef>
                <a:spcPts val="450"/>
              </a:spcBef>
              <a:buSzPct val="100000"/>
            </a:pPr>
            <a:endParaRPr lang="de-DE" altLang="de-DE" sz="1200">
              <a:solidFill>
                <a:srgbClr val="000000"/>
              </a:solidFill>
              <a:latin typeface="Arial" panose="020B0604020202020204" pitchFamily="34" charset="0"/>
            </a:endParaRPr>
          </a:p>
        </p:txBody>
      </p:sp>
      <p:sp>
        <p:nvSpPr>
          <p:cNvPr id="96261" name="Text Box 3">
            <a:extLst>
              <a:ext uri="{FF2B5EF4-FFF2-40B4-BE49-F238E27FC236}">
                <a16:creationId xmlns:a16="http://schemas.microsoft.com/office/drawing/2014/main" id="{7E8FE04A-150C-4C37-98CE-C731F298D34E}"/>
              </a:ext>
            </a:extLst>
          </p:cNvPr>
          <p:cNvSpPr txBox="1">
            <a:spLocks noChangeArrowheads="1"/>
          </p:cNvSpPr>
          <p:nvPr/>
        </p:nvSpPr>
        <p:spPr bwMode="auto">
          <a:xfrm>
            <a:off x="5181600" y="6515100"/>
            <a:ext cx="39624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pPr algn="r" eaLnBrk="1" hangingPunct="1">
              <a:buSzPct val="100000"/>
            </a:pPr>
            <a:fld id="{77951132-7B11-4628-A4D1-287D28FC28F0}" type="slidenum">
              <a:rPr lang="de-DE" altLang="de-DE" sz="1200">
                <a:solidFill>
                  <a:srgbClr val="003366"/>
                </a:solidFill>
              </a:rPr>
              <a:pPr algn="r" eaLnBrk="1" hangingPunct="1">
                <a:buSzPct val="100000"/>
              </a:pPr>
              <a:t>19</a:t>
            </a:fld>
            <a:endParaRPr lang="de-DE" altLang="de-DE" sz="1200">
              <a:solidFill>
                <a:srgbClr val="003366"/>
              </a:solidFill>
            </a:endParaRPr>
          </a:p>
        </p:txBody>
      </p:sp>
      <p:sp>
        <p:nvSpPr>
          <p:cNvPr id="93190" name="Notizenplatzhalter 1">
            <a:extLst>
              <a:ext uri="{FF2B5EF4-FFF2-40B4-BE49-F238E27FC236}">
                <a16:creationId xmlns:a16="http://schemas.microsoft.com/office/drawing/2014/main" id="{70CA5AE0-52D7-46E2-A0C0-AA51D839C575}"/>
              </a:ext>
            </a:extLst>
          </p:cNvPr>
          <p:cNvSpPr>
            <a:spLocks noGrp="1" noChangeArrowheads="1"/>
          </p:cNvSpPr>
          <p:nvPr>
            <p:ph type="body" idx="1"/>
          </p:nvPr>
        </p:nvSpPr>
        <p:spPr>
          <a:ln/>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de-DE" altLang="de-DE" dirty="0">
                <a:latin typeface="Times New Roman" panose="02020603050405020304" pitchFamily="18" charset="0"/>
              </a:rPr>
              <a:t>Unternehmen haben als Einkäufer eine wichtige Position. Sie haben die Macht, die</a:t>
            </a:r>
          </a:p>
          <a:p>
            <a:pPr>
              <a:defRPr/>
            </a:pPr>
            <a:r>
              <a:rPr lang="de-DE" altLang="de-DE" dirty="0">
                <a:latin typeface="Times New Roman" panose="02020603050405020304" pitchFamily="18" charset="0"/>
              </a:rPr>
              <a:t>Bedingungen in den Fabriken zu ändern. Das zeigen Beispiele von Unternehmen,</a:t>
            </a:r>
          </a:p>
          <a:p>
            <a:pPr>
              <a:defRPr/>
            </a:pPr>
            <a:r>
              <a:rPr lang="de-DE" altLang="de-DE" dirty="0">
                <a:latin typeface="Times New Roman" panose="02020603050405020304" pitchFamily="18" charset="0"/>
              </a:rPr>
              <a:t>die diese Verantwortung für die Arbeitsbedingungen bei ihren Zulieferern bereits übernehmen.</a:t>
            </a:r>
          </a:p>
          <a:p>
            <a:pPr>
              <a:defRPr/>
            </a:pPr>
            <a:endParaRPr lang="de-DE" altLang="de-DE" dirty="0">
              <a:latin typeface="Times New Roman" panose="02020603050405020304" pitchFamily="18" charset="0"/>
            </a:endParaRPr>
          </a:p>
          <a:p>
            <a:pPr>
              <a:defRPr/>
            </a:pPr>
            <a:r>
              <a:rPr lang="de-DE" altLang="de-DE" i="1" dirty="0">
                <a:latin typeface="Times New Roman" panose="02020603050405020304" pitchFamily="18" charset="0"/>
              </a:rPr>
              <a:t>Zu </a:t>
            </a:r>
            <a:r>
              <a:rPr lang="de-DE" altLang="de-DE" i="1" dirty="0">
                <a:solidFill>
                  <a:srgbClr val="003366"/>
                </a:solidFill>
                <a:latin typeface="Calibri" panose="020F0502020204030204" pitchFamily="34" charset="0"/>
                <a:cs typeface="Calibri" panose="020F0502020204030204" pitchFamily="34" charset="0"/>
              </a:rPr>
              <a:t>veränderte Einkaufspraktiken:</a:t>
            </a:r>
          </a:p>
          <a:p>
            <a:pPr>
              <a:defRPr/>
            </a:pPr>
            <a:r>
              <a:rPr lang="de-DE" altLang="de-DE" dirty="0">
                <a:latin typeface="Times New Roman" panose="02020603050405020304" pitchFamily="18" charset="0"/>
              </a:rPr>
              <a:t>Einkaufspolitik anpassen - angemessene Lieferzeiten, faire Preise, die</a:t>
            </a:r>
          </a:p>
          <a:p>
            <a:pPr>
              <a:defRPr/>
            </a:pPr>
            <a:r>
              <a:rPr lang="de-DE" altLang="de-DE" dirty="0">
                <a:latin typeface="Times New Roman" panose="02020603050405020304" pitchFamily="18" charset="0"/>
              </a:rPr>
              <a:t>Existenzlöhne ermöglichen, lange Lieferbeziehungen,</a:t>
            </a:r>
          </a:p>
          <a:p>
            <a:pPr>
              <a:defRPr/>
            </a:pPr>
            <a:endParaRPr lang="de-DE" altLang="de-DE" dirty="0">
              <a:latin typeface="Times New Roman" panose="02020603050405020304" pitchFamily="18" charset="0"/>
            </a:endParaRPr>
          </a:p>
          <a:p>
            <a:pPr>
              <a:defRPr/>
            </a:pPr>
            <a:r>
              <a:rPr lang="de-DE" altLang="de-DE" i="1" dirty="0">
                <a:latin typeface="Times New Roman" panose="02020603050405020304" pitchFamily="18" charset="0"/>
              </a:rPr>
              <a:t>Zu </a:t>
            </a:r>
            <a:r>
              <a:rPr lang="de-DE" altLang="de-DE" i="1" dirty="0">
                <a:solidFill>
                  <a:srgbClr val="003366"/>
                </a:solidFill>
                <a:latin typeface="Calibri" panose="020F0502020204030204" pitchFamily="34" charset="0"/>
                <a:cs typeface="Calibri" panose="020F0502020204030204" pitchFamily="34" charset="0"/>
              </a:rPr>
              <a:t>soziale Verantwortung wahrnehmen:</a:t>
            </a:r>
          </a:p>
          <a:p>
            <a:pPr>
              <a:defRPr/>
            </a:pPr>
            <a:r>
              <a:rPr lang="de-DE" altLang="de-DE" dirty="0">
                <a:latin typeface="Times New Roman" panose="02020603050405020304" pitchFamily="18" charset="0"/>
              </a:rPr>
              <a:t>Soziale Verantwortung = wirtschaftliches Handeln sozial verantwortlich gestalten</a:t>
            </a:r>
          </a:p>
          <a:p>
            <a:pPr>
              <a:defRPr/>
            </a:pPr>
            <a:endParaRPr lang="de-DE" altLang="de-DE" dirty="0">
              <a:latin typeface="Times New Roman" panose="02020603050405020304" pitchFamily="18" charset="0"/>
            </a:endParaRPr>
          </a:p>
          <a:p>
            <a:pPr>
              <a:defRPr/>
            </a:pPr>
            <a:r>
              <a:rPr lang="de-DE" altLang="de-DE" i="1" dirty="0">
                <a:latin typeface="Times New Roman" panose="02020603050405020304" pitchFamily="18" charset="0"/>
              </a:rPr>
              <a:t>Zu </a:t>
            </a:r>
            <a:r>
              <a:rPr lang="de-DE" altLang="de-DE" i="1" dirty="0">
                <a:solidFill>
                  <a:srgbClr val="003366"/>
                </a:solidFill>
                <a:latin typeface="Calibri" panose="020F0502020204030204" pitchFamily="34" charset="0"/>
                <a:cs typeface="Calibri" panose="020F0502020204030204" pitchFamily="34" charset="0"/>
              </a:rPr>
              <a:t>verbindlichen Verhaltenskodex umsetzen:</a:t>
            </a:r>
          </a:p>
          <a:p>
            <a:pPr>
              <a:defRPr/>
            </a:pPr>
            <a:r>
              <a:rPr lang="de-DE" altLang="de-DE" dirty="0">
                <a:latin typeface="Times New Roman" panose="02020603050405020304" pitchFamily="18" charset="0"/>
              </a:rPr>
              <a:t>Eigene Kodizes ernst nehmen und effektive Maßnahmen zur Umsetzung</a:t>
            </a:r>
          </a:p>
          <a:p>
            <a:pPr>
              <a:defRPr/>
            </a:pPr>
            <a:endParaRPr lang="de-DE" altLang="de-DE" dirty="0">
              <a:latin typeface="Times New Roman" panose="02020603050405020304" pitchFamily="18" charset="0"/>
            </a:endParaRPr>
          </a:p>
          <a:p>
            <a:pPr>
              <a:defRPr/>
            </a:pPr>
            <a:r>
              <a:rPr lang="de-DE" altLang="de-DE" i="1" dirty="0">
                <a:latin typeface="Times New Roman" panose="02020603050405020304" pitchFamily="18" charset="0"/>
                <a:cs typeface="Calibri" panose="020F0502020204030204" pitchFamily="34" charset="0"/>
              </a:rPr>
              <a:t>Zu u</a:t>
            </a:r>
            <a:r>
              <a:rPr lang="de-DE" altLang="de-DE" i="1" dirty="0">
                <a:solidFill>
                  <a:srgbClr val="003366"/>
                </a:solidFill>
                <a:latin typeface="Calibri" panose="020F0502020204030204" pitchFamily="34" charset="0"/>
                <a:cs typeface="Calibri" panose="020F0502020204030204" pitchFamily="34" charset="0"/>
              </a:rPr>
              <a:t>nabhängige, externe Kontrollen durch Multi-Stakeholder-Initiativen</a:t>
            </a:r>
            <a:r>
              <a:rPr lang="de-DE" altLang="de-DE" i="1" dirty="0">
                <a:latin typeface="Times New Roman" panose="02020603050405020304" pitchFamily="18" charset="0"/>
              </a:rPr>
              <a:t>:</a:t>
            </a:r>
          </a:p>
          <a:p>
            <a:pPr>
              <a:defRPr/>
            </a:pPr>
            <a:r>
              <a:rPr lang="de-DE" altLang="de-DE" dirty="0">
                <a:latin typeface="Times New Roman" panose="02020603050405020304" pitchFamily="18" charset="0"/>
              </a:rPr>
              <a:t>Nicht nur rein kommerzielle Audits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90" name="Rectangle 11">
            <a:extLst>
              <a:ext uri="{FF2B5EF4-FFF2-40B4-BE49-F238E27FC236}">
                <a16:creationId xmlns:a16="http://schemas.microsoft.com/office/drawing/2014/main" id="{B0EE0C23-849F-41E0-AA2B-EBC587D027E6}"/>
              </a:ext>
            </a:extLst>
          </p:cNvPr>
          <p:cNvSpPr>
            <a:spLocks noGrp="1" noChangeArrowheads="1"/>
          </p:cNvSpPr>
          <p:nvPr>
            <p:ph type="sldNum" sz="quarter"/>
          </p:nvPr>
        </p:nvSpPr>
        <p:spPr>
          <a:noFill/>
        </p:spPr>
        <p:txBody>
          <a:bodyPr/>
          <a:lstStyle>
            <a:lvl1pPr marL="215900" indent="-215900" defTabSz="412750">
              <a:spcBef>
                <a:spcPct val="30000"/>
              </a:spcBef>
              <a:buClr>
                <a:srgbClr val="000000"/>
              </a:buClr>
              <a:buSzPct val="100000"/>
              <a:buFont typeface="Times New Roman" panose="02020603050405020304" pitchFamily="18" charset="0"/>
              <a:tabLst>
                <a:tab pos="0" algn="l"/>
                <a:tab pos="390525" algn="l"/>
                <a:tab pos="784225" algn="l"/>
                <a:tab pos="1179513" algn="l"/>
                <a:tab pos="1573213" algn="l"/>
                <a:tab pos="1965325" algn="l"/>
                <a:tab pos="2360613" algn="l"/>
                <a:tab pos="2754313" algn="l"/>
                <a:tab pos="3148013" algn="l"/>
                <a:tab pos="3541713" algn="l"/>
                <a:tab pos="3935413" algn="l"/>
                <a:tab pos="4329113" algn="l"/>
                <a:tab pos="4724400" algn="l"/>
                <a:tab pos="5116513" algn="l"/>
                <a:tab pos="5510213" algn="l"/>
                <a:tab pos="5905500" algn="l"/>
                <a:tab pos="6299200" algn="l"/>
                <a:tab pos="6692900" algn="l"/>
                <a:tab pos="7086600" algn="l"/>
                <a:tab pos="7480300" algn="l"/>
                <a:tab pos="7874000" algn="l"/>
              </a:tabLst>
              <a:defRPr sz="1200">
                <a:solidFill>
                  <a:srgbClr val="000000"/>
                </a:solidFill>
                <a:latin typeface="Times New Roman" panose="02020603050405020304" pitchFamily="18" charset="0"/>
                <a:ea typeface="MS PGothic" panose="020B0600070205080204" pitchFamily="34" charset="-128"/>
              </a:defRPr>
            </a:lvl1pPr>
            <a:lvl2pPr marL="685800" indent="-263525" defTabSz="412750">
              <a:spcBef>
                <a:spcPct val="30000"/>
              </a:spcBef>
              <a:buClr>
                <a:srgbClr val="000000"/>
              </a:buClr>
              <a:buSzPct val="100000"/>
              <a:buFont typeface="Times New Roman" panose="02020603050405020304" pitchFamily="18" charset="0"/>
              <a:tabLst>
                <a:tab pos="0" algn="l"/>
                <a:tab pos="390525" algn="l"/>
                <a:tab pos="784225" algn="l"/>
                <a:tab pos="1179513" algn="l"/>
                <a:tab pos="1573213" algn="l"/>
                <a:tab pos="1965325" algn="l"/>
                <a:tab pos="2360613" algn="l"/>
                <a:tab pos="2754313" algn="l"/>
                <a:tab pos="3148013" algn="l"/>
                <a:tab pos="3541713" algn="l"/>
                <a:tab pos="3935413" algn="l"/>
                <a:tab pos="4329113" algn="l"/>
                <a:tab pos="4724400" algn="l"/>
                <a:tab pos="5116513" algn="l"/>
                <a:tab pos="5510213" algn="l"/>
                <a:tab pos="5905500" algn="l"/>
                <a:tab pos="6299200" algn="l"/>
                <a:tab pos="6692900" algn="l"/>
                <a:tab pos="7086600" algn="l"/>
                <a:tab pos="7480300" algn="l"/>
                <a:tab pos="7874000" algn="l"/>
              </a:tabLst>
              <a:defRPr sz="1200">
                <a:solidFill>
                  <a:srgbClr val="000000"/>
                </a:solidFill>
                <a:latin typeface="Times New Roman" panose="02020603050405020304" pitchFamily="18" charset="0"/>
                <a:ea typeface="MS PGothic" panose="020B0600070205080204" pitchFamily="34" charset="-128"/>
              </a:defRPr>
            </a:lvl2pPr>
            <a:lvl3pPr marL="1054100" indent="-209550" defTabSz="412750">
              <a:spcBef>
                <a:spcPct val="30000"/>
              </a:spcBef>
              <a:buClr>
                <a:srgbClr val="000000"/>
              </a:buClr>
              <a:buSzPct val="100000"/>
              <a:buFont typeface="Times New Roman" panose="02020603050405020304" pitchFamily="18" charset="0"/>
              <a:tabLst>
                <a:tab pos="0" algn="l"/>
                <a:tab pos="390525" algn="l"/>
                <a:tab pos="784225" algn="l"/>
                <a:tab pos="1179513" algn="l"/>
                <a:tab pos="1573213" algn="l"/>
                <a:tab pos="1965325" algn="l"/>
                <a:tab pos="2360613" algn="l"/>
                <a:tab pos="2754313" algn="l"/>
                <a:tab pos="3148013" algn="l"/>
                <a:tab pos="3541713" algn="l"/>
                <a:tab pos="3935413" algn="l"/>
                <a:tab pos="4329113" algn="l"/>
                <a:tab pos="4724400" algn="l"/>
                <a:tab pos="5116513" algn="l"/>
                <a:tab pos="5510213" algn="l"/>
                <a:tab pos="5905500" algn="l"/>
                <a:tab pos="6299200" algn="l"/>
                <a:tab pos="6692900" algn="l"/>
                <a:tab pos="7086600" algn="l"/>
                <a:tab pos="7480300" algn="l"/>
                <a:tab pos="7874000" algn="l"/>
              </a:tabLst>
              <a:defRPr sz="1200">
                <a:solidFill>
                  <a:srgbClr val="000000"/>
                </a:solidFill>
                <a:latin typeface="Times New Roman" panose="02020603050405020304" pitchFamily="18" charset="0"/>
                <a:ea typeface="MS PGothic" panose="020B0600070205080204" pitchFamily="34" charset="-128"/>
              </a:defRPr>
            </a:lvl3pPr>
            <a:lvl4pPr marL="1476375" indent="-209550" defTabSz="412750">
              <a:spcBef>
                <a:spcPct val="30000"/>
              </a:spcBef>
              <a:buClr>
                <a:srgbClr val="000000"/>
              </a:buClr>
              <a:buSzPct val="100000"/>
              <a:buFont typeface="Times New Roman" panose="02020603050405020304" pitchFamily="18" charset="0"/>
              <a:tabLst>
                <a:tab pos="0" algn="l"/>
                <a:tab pos="390525" algn="l"/>
                <a:tab pos="784225" algn="l"/>
                <a:tab pos="1179513" algn="l"/>
                <a:tab pos="1573213" algn="l"/>
                <a:tab pos="1965325" algn="l"/>
                <a:tab pos="2360613" algn="l"/>
                <a:tab pos="2754313" algn="l"/>
                <a:tab pos="3148013" algn="l"/>
                <a:tab pos="3541713" algn="l"/>
                <a:tab pos="3935413" algn="l"/>
                <a:tab pos="4329113" algn="l"/>
                <a:tab pos="4724400" algn="l"/>
                <a:tab pos="5116513" algn="l"/>
                <a:tab pos="5510213" algn="l"/>
                <a:tab pos="5905500" algn="l"/>
                <a:tab pos="6299200" algn="l"/>
                <a:tab pos="6692900" algn="l"/>
                <a:tab pos="7086600" algn="l"/>
                <a:tab pos="7480300" algn="l"/>
                <a:tab pos="7874000" algn="l"/>
              </a:tabLst>
              <a:defRPr sz="1200">
                <a:solidFill>
                  <a:srgbClr val="000000"/>
                </a:solidFill>
                <a:latin typeface="Times New Roman" panose="02020603050405020304" pitchFamily="18" charset="0"/>
                <a:ea typeface="MS PGothic" panose="020B0600070205080204" pitchFamily="34" charset="-128"/>
              </a:defRPr>
            </a:lvl4pPr>
            <a:lvl5pPr marL="1898650" indent="-209550" defTabSz="412750">
              <a:spcBef>
                <a:spcPct val="30000"/>
              </a:spcBef>
              <a:buClr>
                <a:srgbClr val="000000"/>
              </a:buClr>
              <a:buSzPct val="100000"/>
              <a:buFont typeface="Times New Roman" panose="02020603050405020304" pitchFamily="18" charset="0"/>
              <a:tabLst>
                <a:tab pos="0" algn="l"/>
                <a:tab pos="390525" algn="l"/>
                <a:tab pos="784225" algn="l"/>
                <a:tab pos="1179513" algn="l"/>
                <a:tab pos="1573213" algn="l"/>
                <a:tab pos="1965325" algn="l"/>
                <a:tab pos="2360613" algn="l"/>
                <a:tab pos="2754313" algn="l"/>
                <a:tab pos="3148013" algn="l"/>
                <a:tab pos="3541713" algn="l"/>
                <a:tab pos="3935413" algn="l"/>
                <a:tab pos="4329113" algn="l"/>
                <a:tab pos="4724400" algn="l"/>
                <a:tab pos="5116513" algn="l"/>
                <a:tab pos="5510213" algn="l"/>
                <a:tab pos="5905500" algn="l"/>
                <a:tab pos="6299200" algn="l"/>
                <a:tab pos="6692900" algn="l"/>
                <a:tab pos="7086600" algn="l"/>
                <a:tab pos="7480300" algn="l"/>
                <a:tab pos="7874000" algn="l"/>
              </a:tabLst>
              <a:defRPr sz="1200">
                <a:solidFill>
                  <a:srgbClr val="000000"/>
                </a:solidFill>
                <a:latin typeface="Times New Roman" panose="02020603050405020304" pitchFamily="18" charset="0"/>
                <a:ea typeface="MS PGothic" panose="020B0600070205080204" pitchFamily="34" charset="-128"/>
              </a:defRPr>
            </a:lvl5pPr>
            <a:lvl6pPr marL="2355850" indent="-209550" defTabSz="412750" eaLnBrk="0" fontAlgn="base" hangingPunct="0">
              <a:spcBef>
                <a:spcPct val="30000"/>
              </a:spcBef>
              <a:spcAft>
                <a:spcPct val="0"/>
              </a:spcAft>
              <a:buClr>
                <a:srgbClr val="000000"/>
              </a:buClr>
              <a:buSzPct val="100000"/>
              <a:buFont typeface="Times New Roman" panose="02020603050405020304" pitchFamily="18" charset="0"/>
              <a:tabLst>
                <a:tab pos="0" algn="l"/>
                <a:tab pos="390525" algn="l"/>
                <a:tab pos="784225" algn="l"/>
                <a:tab pos="1179513" algn="l"/>
                <a:tab pos="1573213" algn="l"/>
                <a:tab pos="1965325" algn="l"/>
                <a:tab pos="2360613" algn="l"/>
                <a:tab pos="2754313" algn="l"/>
                <a:tab pos="3148013" algn="l"/>
                <a:tab pos="3541713" algn="l"/>
                <a:tab pos="3935413" algn="l"/>
                <a:tab pos="4329113" algn="l"/>
                <a:tab pos="4724400" algn="l"/>
                <a:tab pos="5116513" algn="l"/>
                <a:tab pos="5510213" algn="l"/>
                <a:tab pos="5905500" algn="l"/>
                <a:tab pos="6299200" algn="l"/>
                <a:tab pos="6692900" algn="l"/>
                <a:tab pos="7086600" algn="l"/>
                <a:tab pos="7480300" algn="l"/>
                <a:tab pos="7874000" algn="l"/>
              </a:tabLst>
              <a:defRPr sz="1200">
                <a:solidFill>
                  <a:srgbClr val="000000"/>
                </a:solidFill>
                <a:latin typeface="Times New Roman" panose="02020603050405020304" pitchFamily="18" charset="0"/>
                <a:ea typeface="MS PGothic" panose="020B0600070205080204" pitchFamily="34" charset="-128"/>
              </a:defRPr>
            </a:lvl6pPr>
            <a:lvl7pPr marL="2813050" indent="-209550" defTabSz="412750" eaLnBrk="0" fontAlgn="base" hangingPunct="0">
              <a:spcBef>
                <a:spcPct val="30000"/>
              </a:spcBef>
              <a:spcAft>
                <a:spcPct val="0"/>
              </a:spcAft>
              <a:buClr>
                <a:srgbClr val="000000"/>
              </a:buClr>
              <a:buSzPct val="100000"/>
              <a:buFont typeface="Times New Roman" panose="02020603050405020304" pitchFamily="18" charset="0"/>
              <a:tabLst>
                <a:tab pos="0" algn="l"/>
                <a:tab pos="390525" algn="l"/>
                <a:tab pos="784225" algn="l"/>
                <a:tab pos="1179513" algn="l"/>
                <a:tab pos="1573213" algn="l"/>
                <a:tab pos="1965325" algn="l"/>
                <a:tab pos="2360613" algn="l"/>
                <a:tab pos="2754313" algn="l"/>
                <a:tab pos="3148013" algn="l"/>
                <a:tab pos="3541713" algn="l"/>
                <a:tab pos="3935413" algn="l"/>
                <a:tab pos="4329113" algn="l"/>
                <a:tab pos="4724400" algn="l"/>
                <a:tab pos="5116513" algn="l"/>
                <a:tab pos="5510213" algn="l"/>
                <a:tab pos="5905500" algn="l"/>
                <a:tab pos="6299200" algn="l"/>
                <a:tab pos="6692900" algn="l"/>
                <a:tab pos="7086600" algn="l"/>
                <a:tab pos="7480300" algn="l"/>
                <a:tab pos="7874000" algn="l"/>
              </a:tabLst>
              <a:defRPr sz="1200">
                <a:solidFill>
                  <a:srgbClr val="000000"/>
                </a:solidFill>
                <a:latin typeface="Times New Roman" panose="02020603050405020304" pitchFamily="18" charset="0"/>
                <a:ea typeface="MS PGothic" panose="020B0600070205080204" pitchFamily="34" charset="-128"/>
              </a:defRPr>
            </a:lvl7pPr>
            <a:lvl8pPr marL="3270250" indent="-209550" defTabSz="412750" eaLnBrk="0" fontAlgn="base" hangingPunct="0">
              <a:spcBef>
                <a:spcPct val="30000"/>
              </a:spcBef>
              <a:spcAft>
                <a:spcPct val="0"/>
              </a:spcAft>
              <a:buClr>
                <a:srgbClr val="000000"/>
              </a:buClr>
              <a:buSzPct val="100000"/>
              <a:buFont typeface="Times New Roman" panose="02020603050405020304" pitchFamily="18" charset="0"/>
              <a:tabLst>
                <a:tab pos="0" algn="l"/>
                <a:tab pos="390525" algn="l"/>
                <a:tab pos="784225" algn="l"/>
                <a:tab pos="1179513" algn="l"/>
                <a:tab pos="1573213" algn="l"/>
                <a:tab pos="1965325" algn="l"/>
                <a:tab pos="2360613" algn="l"/>
                <a:tab pos="2754313" algn="l"/>
                <a:tab pos="3148013" algn="l"/>
                <a:tab pos="3541713" algn="l"/>
                <a:tab pos="3935413" algn="l"/>
                <a:tab pos="4329113" algn="l"/>
                <a:tab pos="4724400" algn="l"/>
                <a:tab pos="5116513" algn="l"/>
                <a:tab pos="5510213" algn="l"/>
                <a:tab pos="5905500" algn="l"/>
                <a:tab pos="6299200" algn="l"/>
                <a:tab pos="6692900" algn="l"/>
                <a:tab pos="7086600" algn="l"/>
                <a:tab pos="7480300" algn="l"/>
                <a:tab pos="7874000" algn="l"/>
              </a:tabLst>
              <a:defRPr sz="1200">
                <a:solidFill>
                  <a:srgbClr val="000000"/>
                </a:solidFill>
                <a:latin typeface="Times New Roman" panose="02020603050405020304" pitchFamily="18" charset="0"/>
                <a:ea typeface="MS PGothic" panose="020B0600070205080204" pitchFamily="34" charset="-128"/>
              </a:defRPr>
            </a:lvl8pPr>
            <a:lvl9pPr marL="3727450" indent="-209550" defTabSz="412750" eaLnBrk="0" fontAlgn="base" hangingPunct="0">
              <a:spcBef>
                <a:spcPct val="30000"/>
              </a:spcBef>
              <a:spcAft>
                <a:spcPct val="0"/>
              </a:spcAft>
              <a:buClr>
                <a:srgbClr val="000000"/>
              </a:buClr>
              <a:buSzPct val="100000"/>
              <a:buFont typeface="Times New Roman" panose="02020603050405020304" pitchFamily="18" charset="0"/>
              <a:tabLst>
                <a:tab pos="0" algn="l"/>
                <a:tab pos="390525" algn="l"/>
                <a:tab pos="784225" algn="l"/>
                <a:tab pos="1179513" algn="l"/>
                <a:tab pos="1573213" algn="l"/>
                <a:tab pos="1965325" algn="l"/>
                <a:tab pos="2360613" algn="l"/>
                <a:tab pos="2754313" algn="l"/>
                <a:tab pos="3148013" algn="l"/>
                <a:tab pos="3541713" algn="l"/>
                <a:tab pos="3935413" algn="l"/>
                <a:tab pos="4329113" algn="l"/>
                <a:tab pos="4724400" algn="l"/>
                <a:tab pos="5116513" algn="l"/>
                <a:tab pos="5510213" algn="l"/>
                <a:tab pos="5905500" algn="l"/>
                <a:tab pos="6299200" algn="l"/>
                <a:tab pos="6692900" algn="l"/>
                <a:tab pos="7086600" algn="l"/>
                <a:tab pos="7480300" algn="l"/>
                <a:tab pos="7874000"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SzTx/>
              <a:buFontTx/>
              <a:buNone/>
            </a:pPr>
            <a:fld id="{7FC549B1-4833-4764-B524-95017C935A88}" type="slidenum">
              <a:rPr lang="de-DE" altLang="de-DE" smtClean="0">
                <a:ea typeface="Microsoft YaHei" panose="020B0503020204020204" pitchFamily="34" charset="-122"/>
              </a:rPr>
              <a:pPr>
                <a:spcBef>
                  <a:spcPct val="0"/>
                </a:spcBef>
                <a:buClrTx/>
                <a:buSzTx/>
                <a:buFontTx/>
                <a:buNone/>
              </a:pPr>
              <a:t>2</a:t>
            </a:fld>
            <a:endParaRPr lang="de-DE" altLang="de-DE">
              <a:ea typeface="Microsoft YaHei" panose="020B0503020204020204" pitchFamily="34" charset="-122"/>
            </a:endParaRPr>
          </a:p>
        </p:txBody>
      </p:sp>
      <p:sp>
        <p:nvSpPr>
          <p:cNvPr id="12291" name="Rectangle 1">
            <a:extLst>
              <a:ext uri="{FF2B5EF4-FFF2-40B4-BE49-F238E27FC236}">
                <a16:creationId xmlns:a16="http://schemas.microsoft.com/office/drawing/2014/main" id="{9530660A-ADA5-4C8D-97BC-272F722EEACD}"/>
              </a:ext>
            </a:extLst>
          </p:cNvPr>
          <p:cNvSpPr>
            <a:spLocks noGrp="1" noRot="1" noChangeAspect="1" noChangeArrowheads="1" noTextEdit="1"/>
          </p:cNvSpPr>
          <p:nvPr>
            <p:ph type="sldImg"/>
          </p:nvPr>
        </p:nvSpPr>
        <p:spPr>
          <a:xfrm>
            <a:off x="1144588" y="695325"/>
            <a:ext cx="4568825" cy="3427413"/>
          </a:xfrm>
          <a:solidFill>
            <a:srgbClr val="FFFFFF"/>
          </a:solidFill>
        </p:spPr>
      </p:sp>
      <p:sp>
        <p:nvSpPr>
          <p:cNvPr id="17412" name="Rectangle 2">
            <a:extLst>
              <a:ext uri="{FF2B5EF4-FFF2-40B4-BE49-F238E27FC236}">
                <a16:creationId xmlns:a16="http://schemas.microsoft.com/office/drawing/2014/main" id="{D5133509-33CA-42FA-91B6-00812F7D9B10}"/>
              </a:ext>
            </a:extLst>
          </p:cNvPr>
          <p:cNvSpPr>
            <a:spLocks noGrp="1" noChangeArrowheads="1"/>
          </p:cNvSpPr>
          <p:nvPr>
            <p:ph type="body" idx="1"/>
          </p:nvPr>
        </p:nvSpPr>
        <p:spPr>
          <a:xfrm>
            <a:off x="685800" y="4343400"/>
            <a:ext cx="5486400" cy="4114800"/>
          </a:xfrm>
          <a:extLst>
            <a:ext uri="{909E8E84-426E-40dd-AFC4-6F175D3DCCD1}"/>
            <a:ext uri="{91240B29-F687-4f45-9708-019B960494DF}"/>
          </a:extLst>
        </p:spPr>
        <p:txBody>
          <a:bodyPr wrap="none" lIns="80163" tIns="40081" rIns="80163" bIns="40081" anchor="ctr"/>
          <a:lstStyle/>
          <a:p>
            <a:pPr defTabSz="914400">
              <a:buClrTx/>
              <a:buSzTx/>
              <a:buFontTx/>
              <a:buNone/>
              <a:defRPr/>
            </a:pPr>
            <a:r>
              <a:rPr lang="de-DE" dirty="0">
                <a:cs typeface="+mn-cs"/>
              </a:rPr>
              <a:t>Unsere </a:t>
            </a:r>
            <a:r>
              <a:rPr lang="de-DE" dirty="0" err="1">
                <a:cs typeface="+mn-cs"/>
              </a:rPr>
              <a:t>Partner_innen</a:t>
            </a:r>
            <a:r>
              <a:rPr lang="de-DE" dirty="0">
                <a:cs typeface="+mn-cs"/>
              </a:rPr>
              <a:t> sind </a:t>
            </a:r>
            <a:r>
              <a:rPr lang="de-DE" dirty="0" err="1">
                <a:cs typeface="+mn-cs"/>
              </a:rPr>
              <a:t>basisnah</a:t>
            </a:r>
            <a:r>
              <a:rPr lang="de-DE" dirty="0">
                <a:cs typeface="+mn-cs"/>
              </a:rPr>
              <a:t>, sprich vor Ort und setzen sich größtenteils</a:t>
            </a:r>
          </a:p>
          <a:p>
            <a:pPr defTabSz="914400">
              <a:buClrTx/>
              <a:buSzTx/>
              <a:buFontTx/>
              <a:buNone/>
              <a:defRPr/>
            </a:pPr>
            <a:r>
              <a:rPr lang="de-DE" dirty="0">
                <a:cs typeface="+mn-cs"/>
              </a:rPr>
              <a:t>aus ehemaligen </a:t>
            </a:r>
            <a:r>
              <a:rPr lang="de-DE" dirty="0" err="1">
                <a:cs typeface="+mn-cs"/>
              </a:rPr>
              <a:t>Arbeiter_innen</a:t>
            </a:r>
            <a:r>
              <a:rPr lang="de-DE" dirty="0">
                <a:cs typeface="+mn-cs"/>
              </a:rPr>
              <a:t> zusammen.</a:t>
            </a:r>
          </a:p>
          <a:p>
            <a:pPr defTabSz="914400">
              <a:buClrTx/>
              <a:buSzTx/>
              <a:buFontTx/>
              <a:buNone/>
              <a:defRPr/>
            </a:pPr>
            <a:r>
              <a:rPr lang="de-DE" dirty="0">
                <a:cs typeface="+mn-cs"/>
              </a:rPr>
              <a:t>Dadurch sind sie mit den Problemen und Bedürfnissen der </a:t>
            </a:r>
            <a:r>
              <a:rPr lang="de-DE" dirty="0" err="1">
                <a:cs typeface="+mn-cs"/>
              </a:rPr>
              <a:t>Arbeiter_innen</a:t>
            </a:r>
            <a:r>
              <a:rPr lang="de-DE" dirty="0">
                <a:cs typeface="+mn-cs"/>
              </a:rPr>
              <a:t> besonders </a:t>
            </a:r>
            <a:r>
              <a:rPr lang="de-DE" dirty="0"/>
              <a:t>vertraut.</a:t>
            </a:r>
          </a:p>
          <a:p>
            <a:pPr defTabSz="914400">
              <a:buClrTx/>
              <a:buSzTx/>
              <a:buFontTx/>
              <a:buNone/>
              <a:defRPr/>
            </a:pPr>
            <a:r>
              <a:rPr lang="de-DE" dirty="0"/>
              <a:t>Sie </a:t>
            </a:r>
            <a:r>
              <a:rPr lang="de-DE" dirty="0">
                <a:cs typeface="+mn-cs"/>
              </a:rPr>
              <a:t>entwickeln ihre Projektideen selbstständig, arbeiten transparent, rechnen nachvollziehbar ab</a:t>
            </a:r>
          </a:p>
          <a:p>
            <a:pPr defTabSz="914400">
              <a:buClrTx/>
              <a:buSzTx/>
              <a:buFontTx/>
              <a:buNone/>
              <a:defRPr/>
            </a:pPr>
            <a:r>
              <a:rPr lang="de-DE" dirty="0">
                <a:cs typeface="+mn-cs"/>
              </a:rPr>
              <a:t>und statten Produktionsstätten regelmäßige Besuche ab.</a:t>
            </a:r>
          </a:p>
          <a:p>
            <a:pPr>
              <a:defRPr/>
            </a:pPr>
            <a:endParaRPr lang="de-DE" altLang="de-DE"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8306" name="Rectangle 7">
            <a:extLst>
              <a:ext uri="{FF2B5EF4-FFF2-40B4-BE49-F238E27FC236}">
                <a16:creationId xmlns:a16="http://schemas.microsoft.com/office/drawing/2014/main" id="{E7DF38E1-A8AB-4AD9-A6E4-04A3A3F7BDEA}"/>
              </a:ext>
            </a:extLst>
          </p:cNvPr>
          <p:cNvSpPr>
            <a:spLocks noGrp="1" noChangeArrowheads="1"/>
          </p:cNvSpPr>
          <p:nvPr>
            <p:ph type="sldNum" sz="quarter"/>
          </p:nvPr>
        </p:nvSpPr>
        <p:spPr>
          <a:noFill/>
        </p:spPr>
        <p:txBody>
          <a:bodyPr/>
          <a:lstStyle>
            <a:lvl1pPr marL="215900" indent="-215900">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1pPr>
            <a:lvl2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2pPr>
            <a:lvl3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3pPr>
            <a:lvl4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4pPr>
            <a:lvl5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9pPr>
          </a:lstStyle>
          <a:p>
            <a:fld id="{257021B7-5438-4C08-BB3E-6BCCDFA41758}" type="slidenum">
              <a:rPr lang="de-DE" altLang="de-DE" sz="1200" smtClean="0">
                <a:solidFill>
                  <a:srgbClr val="000000"/>
                </a:solidFill>
              </a:rPr>
              <a:pPr/>
              <a:t>20</a:t>
            </a:fld>
            <a:endParaRPr lang="de-DE" altLang="de-DE" sz="1200">
              <a:solidFill>
                <a:srgbClr val="000000"/>
              </a:solidFill>
            </a:endParaRPr>
          </a:p>
        </p:txBody>
      </p:sp>
      <p:sp>
        <p:nvSpPr>
          <p:cNvPr id="98307" name="Rectangle 1">
            <a:extLst>
              <a:ext uri="{FF2B5EF4-FFF2-40B4-BE49-F238E27FC236}">
                <a16:creationId xmlns:a16="http://schemas.microsoft.com/office/drawing/2014/main" id="{A611E961-1F1D-4C6D-9E82-A30D17AF800F}"/>
              </a:ext>
            </a:extLst>
          </p:cNvPr>
          <p:cNvSpPr>
            <a:spLocks noGrp="1" noRot="1" noChangeAspect="1" noChangeArrowheads="1" noTextEdit="1"/>
          </p:cNvSpPr>
          <p:nvPr>
            <p:ph type="sldImg"/>
          </p:nvPr>
        </p:nvSpPr>
        <p:spPr>
          <a:xfrm>
            <a:off x="2857500" y="514350"/>
            <a:ext cx="3429000" cy="257175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8308" name="Text Box 2">
            <a:extLst>
              <a:ext uri="{FF2B5EF4-FFF2-40B4-BE49-F238E27FC236}">
                <a16:creationId xmlns:a16="http://schemas.microsoft.com/office/drawing/2014/main" id="{C31DA41A-6C88-4333-99D3-E56785CC2699}"/>
              </a:ext>
            </a:extLst>
          </p:cNvPr>
          <p:cNvSpPr txBox="1">
            <a:spLocks noChangeArrowheads="1"/>
          </p:cNvSpPr>
          <p:nvPr/>
        </p:nvSpPr>
        <p:spPr bwMode="auto">
          <a:xfrm>
            <a:off x="1219200" y="3257550"/>
            <a:ext cx="67056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de-DE" altLang="de-DE"/>
          </a:p>
        </p:txBody>
      </p:sp>
      <p:sp>
        <p:nvSpPr>
          <p:cNvPr id="98309" name="Text Box 3">
            <a:extLst>
              <a:ext uri="{FF2B5EF4-FFF2-40B4-BE49-F238E27FC236}">
                <a16:creationId xmlns:a16="http://schemas.microsoft.com/office/drawing/2014/main" id="{BA2A034E-3E1D-4BCC-A4E3-05DD93F47D5B}"/>
              </a:ext>
            </a:extLst>
          </p:cNvPr>
          <p:cNvSpPr txBox="1">
            <a:spLocks noChangeArrowheads="1"/>
          </p:cNvSpPr>
          <p:nvPr/>
        </p:nvSpPr>
        <p:spPr bwMode="auto">
          <a:xfrm>
            <a:off x="5181600" y="6515100"/>
            <a:ext cx="39624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pPr algn="r" eaLnBrk="1" hangingPunct="1">
              <a:buSzPct val="100000"/>
            </a:pPr>
            <a:fld id="{83C6E3C5-AFF9-4AAD-95D9-1F810E656F3D}" type="slidenum">
              <a:rPr lang="de-DE" altLang="de-DE" sz="1200">
                <a:solidFill>
                  <a:srgbClr val="003366"/>
                </a:solidFill>
              </a:rPr>
              <a:pPr algn="r" eaLnBrk="1" hangingPunct="1">
                <a:buSzPct val="100000"/>
              </a:pPr>
              <a:t>20</a:t>
            </a:fld>
            <a:endParaRPr lang="de-DE" altLang="de-DE" sz="1200">
              <a:solidFill>
                <a:srgbClr val="003366"/>
              </a:solidFill>
            </a:endParaRPr>
          </a:p>
        </p:txBody>
      </p:sp>
      <p:sp>
        <p:nvSpPr>
          <p:cNvPr id="2" name="Notizenplatzhalter 1">
            <a:extLst>
              <a:ext uri="{FF2B5EF4-FFF2-40B4-BE49-F238E27FC236}">
                <a16:creationId xmlns:a16="http://schemas.microsoft.com/office/drawing/2014/main" id="{4CCF4200-5A8E-4197-9198-5D9664914475}"/>
              </a:ext>
            </a:extLst>
          </p:cNvPr>
          <p:cNvSpPr>
            <a:spLocks noGrp="1"/>
          </p:cNvSpPr>
          <p:nvPr>
            <p:ph type="body" idx="1"/>
          </p:nvPr>
        </p:nvSpPr>
        <p:spPr/>
        <p:txBody>
          <a:bodyPr/>
          <a:lstStyle/>
          <a:p>
            <a:r>
              <a:rPr kumimoji="1" lang="de-DE" sz="1200" kern="1200" dirty="0">
                <a:solidFill>
                  <a:schemeClr val="tx1"/>
                </a:solidFill>
                <a:latin typeface="Arial" panose="020B0604020202020204" pitchFamily="34" charset="0"/>
                <a:ea typeface="+mn-ea"/>
                <a:cs typeface="+mn-cs"/>
              </a:rPr>
              <a:t>Wir fordern: gesetzliche Sorgfaltspflicht und Unternehmenshaftung</a:t>
            </a:r>
          </a:p>
          <a:p>
            <a:r>
              <a:rPr kumimoji="1" lang="de-DE" sz="1200" kern="1200" dirty="0">
                <a:solidFill>
                  <a:schemeClr val="tx1"/>
                </a:solidFill>
                <a:latin typeface="Arial" panose="020B0604020202020204" pitchFamily="34" charset="0"/>
                <a:ea typeface="+mn-ea"/>
                <a:cs typeface="+mn-cs"/>
              </a:rPr>
              <a:t>bei Verletzung dieser Pflicht</a:t>
            </a:r>
          </a:p>
          <a:p>
            <a:endParaRPr kumimoji="1" lang="de-DE" sz="1200" kern="1200" dirty="0">
              <a:solidFill>
                <a:schemeClr val="tx1"/>
              </a:solidFill>
              <a:latin typeface="Arial" panose="020B0604020202020204" pitchFamily="34" charset="0"/>
              <a:ea typeface="+mn-ea"/>
              <a:cs typeface="+mn-cs"/>
            </a:endParaRPr>
          </a:p>
          <a:p>
            <a:pPr marL="171450" lvl="0" indent="-171450">
              <a:buFont typeface="Arial" panose="020B0604020202020204" pitchFamily="34" charset="0"/>
              <a:buChar char="•"/>
            </a:pPr>
            <a:r>
              <a:rPr kumimoji="1" lang="de-DE" sz="1200" kern="1200" dirty="0">
                <a:solidFill>
                  <a:schemeClr val="tx1"/>
                </a:solidFill>
                <a:latin typeface="Arial" panose="020B0604020202020204" pitchFamily="34" charset="0"/>
                <a:ea typeface="+mn-ea"/>
                <a:cs typeface="+mn-cs"/>
              </a:rPr>
              <a:t>Gesetzliche und verbindliche Vorgaben, dass deutsche/europäische Unternehmen</a:t>
            </a:r>
            <a:endParaRPr kumimoji="1" lang="de-DE" sz="1200" kern="1200" baseline="0" dirty="0">
              <a:solidFill>
                <a:schemeClr val="tx1"/>
              </a:solidFill>
              <a:latin typeface="Arial" panose="020B0604020202020204" pitchFamily="34" charset="0"/>
              <a:ea typeface="+mn-ea"/>
              <a:cs typeface="+mn-cs"/>
            </a:endParaRPr>
          </a:p>
          <a:p>
            <a:pPr marL="0" lvl="0" indent="0">
              <a:buFont typeface="Arial" panose="020B0604020202020204" pitchFamily="34" charset="0"/>
              <a:buNone/>
            </a:pPr>
            <a:r>
              <a:rPr kumimoji="1" lang="de-DE" sz="1200" kern="1200" dirty="0">
                <a:solidFill>
                  <a:schemeClr val="tx1"/>
                </a:solidFill>
                <a:latin typeface="Arial" panose="020B0604020202020204" pitchFamily="34" charset="0"/>
                <a:ea typeface="+mn-ea"/>
                <a:cs typeface="+mn-cs"/>
              </a:rPr>
              <a:t>auf die Einhaltung von Sozialstandards in ihrer gesamten Lieferkette achten müssen</a:t>
            </a:r>
          </a:p>
          <a:p>
            <a:pPr marL="0" lvl="0" indent="0">
              <a:buFont typeface="Arial" panose="020B0604020202020204" pitchFamily="34" charset="0"/>
              <a:buNone/>
            </a:pPr>
            <a:r>
              <a:rPr kumimoji="1" lang="de-DE" sz="1200" kern="1200" dirty="0">
                <a:solidFill>
                  <a:schemeClr val="tx1"/>
                </a:solidFill>
                <a:latin typeface="Arial" panose="020B0604020202020204" pitchFamily="34" charset="0"/>
                <a:ea typeface="+mn-ea"/>
                <a:cs typeface="+mn-cs"/>
              </a:rPr>
              <a:t>(Unternehmen sind verpflichtet, selbst aktiv zu werden und dafür zu sorgen, dass ihre</a:t>
            </a:r>
          </a:p>
          <a:p>
            <a:pPr marL="0" lvl="0" indent="0">
              <a:buFont typeface="Arial" panose="020B0604020202020204" pitchFamily="34" charset="0"/>
              <a:buNone/>
            </a:pPr>
            <a:r>
              <a:rPr kumimoji="1" lang="de-DE" sz="1200" kern="1200" dirty="0">
                <a:solidFill>
                  <a:schemeClr val="tx1"/>
                </a:solidFill>
                <a:latin typeface="Arial" panose="020B0604020202020204" pitchFamily="34" charset="0"/>
                <a:ea typeface="+mn-ea"/>
                <a:cs typeface="+mn-cs"/>
              </a:rPr>
              <a:t>Lieferanten Gesetze einhalten (siehe UN-Leitprinzipien für Wirtschaft und Menschenrechte)).</a:t>
            </a:r>
            <a:endParaRPr kumimoji="1" lang="de-DE" sz="1200" kern="1200" baseline="0" dirty="0">
              <a:solidFill>
                <a:schemeClr val="tx1"/>
              </a:solidFill>
              <a:latin typeface="Arial" panose="020B0604020202020204" pitchFamily="34" charset="0"/>
              <a:ea typeface="+mn-ea"/>
              <a:cs typeface="+mn-cs"/>
            </a:endParaRPr>
          </a:p>
          <a:p>
            <a:pPr marL="0" lvl="0" indent="0">
              <a:buNone/>
            </a:pPr>
            <a:endParaRPr kumimoji="1" lang="de-DE" sz="1200" kern="1200" dirty="0">
              <a:solidFill>
                <a:schemeClr val="tx1"/>
              </a:solidFill>
              <a:latin typeface="Arial" panose="020B0604020202020204" pitchFamily="34" charset="0"/>
              <a:ea typeface="+mn-ea"/>
              <a:cs typeface="+mn-cs"/>
            </a:endParaRPr>
          </a:p>
          <a:p>
            <a:pPr marL="171450" lvl="0" indent="-171450">
              <a:buFont typeface="Arial" panose="020B0604020202020204" pitchFamily="34" charset="0"/>
              <a:buChar char="•"/>
            </a:pPr>
            <a:r>
              <a:rPr kumimoji="1" lang="de-DE" sz="1200" kern="1200" dirty="0">
                <a:solidFill>
                  <a:schemeClr val="tx1"/>
                </a:solidFill>
                <a:latin typeface="Arial" panose="020B0604020202020204" pitchFamily="34" charset="0"/>
                <a:ea typeface="+mn-ea"/>
                <a:cs typeface="+mn-cs"/>
              </a:rPr>
              <a:t>Verletzungen vom Menschenrechten müssen geahndet werden können.</a:t>
            </a:r>
          </a:p>
          <a:p>
            <a:pPr marL="0" lvl="0" indent="0">
              <a:buFont typeface="Arial" panose="020B0604020202020204" pitchFamily="34" charset="0"/>
              <a:buNone/>
            </a:pPr>
            <a:r>
              <a:rPr kumimoji="1" lang="de-DE" sz="1200" kern="1200" dirty="0">
                <a:solidFill>
                  <a:schemeClr val="tx1"/>
                </a:solidFill>
                <a:latin typeface="Arial" panose="020B0604020202020204" pitchFamily="34" charset="0"/>
                <a:ea typeface="+mn-ea"/>
                <a:cs typeface="+mn-cs"/>
              </a:rPr>
              <a:t>Wenn es diese Haftung gäbe, würden</a:t>
            </a:r>
            <a:r>
              <a:rPr kumimoji="1" lang="de-DE" sz="1200" kern="1200" baseline="0" dirty="0">
                <a:solidFill>
                  <a:schemeClr val="tx1"/>
                </a:solidFill>
                <a:latin typeface="Arial" panose="020B0604020202020204" pitchFamily="34" charset="0"/>
                <a:ea typeface="+mn-ea"/>
                <a:cs typeface="+mn-cs"/>
              </a:rPr>
              <a:t> </a:t>
            </a:r>
            <a:r>
              <a:rPr kumimoji="1" lang="de-DE" sz="1200" kern="1200" dirty="0">
                <a:solidFill>
                  <a:schemeClr val="tx1"/>
                </a:solidFill>
                <a:latin typeface="Arial" panose="020B0604020202020204" pitchFamily="34" charset="0"/>
                <a:ea typeface="+mn-ea"/>
                <a:cs typeface="+mn-cs"/>
              </a:rPr>
              <a:t>Unternehmen mehr vorbeugen.</a:t>
            </a:r>
          </a:p>
          <a:p>
            <a:pPr lvl="0"/>
            <a:endParaRPr kumimoji="1" lang="de-DE" sz="1200" kern="1200" dirty="0">
              <a:solidFill>
                <a:schemeClr val="tx1"/>
              </a:solidFill>
              <a:latin typeface="Arial" panose="020B0604020202020204" pitchFamily="34" charset="0"/>
              <a:ea typeface="+mn-ea"/>
              <a:cs typeface="+mn-cs"/>
            </a:endParaRPr>
          </a:p>
          <a:p>
            <a:pPr marL="171450" lvl="0" indent="-171450">
              <a:buFont typeface="Arial" panose="020B0604020202020204" pitchFamily="34" charset="0"/>
              <a:buChar char="•"/>
            </a:pPr>
            <a:r>
              <a:rPr kumimoji="1" lang="de-DE" sz="1200" kern="1200" dirty="0">
                <a:solidFill>
                  <a:schemeClr val="tx1"/>
                </a:solidFill>
                <a:latin typeface="Arial" panose="020B0604020202020204" pitchFamily="34" charset="0"/>
                <a:ea typeface="+mn-ea"/>
                <a:cs typeface="+mn-cs"/>
              </a:rPr>
              <a:t>Wiedergutmachung und Entschädigung von Opfern</a:t>
            </a:r>
            <a:r>
              <a:rPr kumimoji="1" lang="de-DE" sz="1200" kern="1200" baseline="0" dirty="0">
                <a:solidFill>
                  <a:schemeClr val="tx1"/>
                </a:solidFill>
                <a:latin typeface="Arial" panose="020B0604020202020204" pitchFamily="34" charset="0"/>
                <a:ea typeface="+mn-ea"/>
                <a:cs typeface="+mn-cs"/>
              </a:rPr>
              <a:t> = </a:t>
            </a:r>
            <a:r>
              <a:rPr kumimoji="1" lang="de-DE" sz="1200" kern="1200" dirty="0">
                <a:solidFill>
                  <a:schemeClr val="tx1"/>
                </a:solidFill>
                <a:latin typeface="Arial" panose="020B0604020202020204" pitchFamily="34" charset="0"/>
                <a:ea typeface="+mn-ea"/>
                <a:cs typeface="+mn-cs"/>
              </a:rPr>
              <a:t>Zugang zu Gerichten</a:t>
            </a:r>
          </a:p>
          <a:p>
            <a:pPr marL="0" lvl="0" indent="0">
              <a:buFont typeface="Arial" panose="020B0604020202020204" pitchFamily="34" charset="0"/>
              <a:buNone/>
            </a:pPr>
            <a:r>
              <a:rPr kumimoji="1" lang="de-DE" sz="1200" kern="1200" dirty="0">
                <a:solidFill>
                  <a:schemeClr val="tx1"/>
                </a:solidFill>
                <a:latin typeface="Arial" panose="020B0604020202020204" pitchFamily="34" charset="0"/>
                <a:ea typeface="+mn-ea"/>
                <a:cs typeface="+mn-cs"/>
              </a:rPr>
              <a:t>in der EU für Arbeiterinnen, um europäische Unternehmen verklagen zu können.</a:t>
            </a:r>
          </a:p>
          <a:p>
            <a:pPr marL="0" lvl="0" indent="0">
              <a:buFont typeface="Arial" panose="020B0604020202020204" pitchFamily="34" charset="0"/>
              <a:buNone/>
            </a:pPr>
            <a:r>
              <a:rPr kumimoji="1" lang="de-DE" sz="1200" kern="1200" dirty="0">
                <a:solidFill>
                  <a:schemeClr val="tx1"/>
                </a:solidFill>
                <a:latin typeface="Arial" panose="020B0604020202020204" pitchFamily="34" charset="0"/>
                <a:ea typeface="+mn-ea"/>
                <a:cs typeface="+mn-cs"/>
              </a:rPr>
              <a:t>Dabei: Zulassung von Sammelklagen (bisher nach deutschem. Recht nicht möglich)</a:t>
            </a:r>
          </a:p>
          <a:p>
            <a:pPr lvl="0"/>
            <a:endParaRPr kumimoji="1" lang="de-DE" sz="1200" kern="1200" dirty="0">
              <a:solidFill>
                <a:schemeClr val="tx1"/>
              </a:solidFill>
              <a:latin typeface="Arial" panose="020B0604020202020204" pitchFamily="34" charset="0"/>
              <a:ea typeface="+mn-ea"/>
              <a:cs typeface="+mn-cs"/>
            </a:endParaRPr>
          </a:p>
          <a:p>
            <a:pPr marL="171450" lvl="0" indent="-171450">
              <a:buFont typeface="Arial" panose="020B0604020202020204" pitchFamily="34" charset="0"/>
              <a:buChar char="•"/>
            </a:pPr>
            <a:r>
              <a:rPr kumimoji="1" lang="de-DE" sz="1200" kern="1200" dirty="0">
                <a:solidFill>
                  <a:schemeClr val="tx1"/>
                </a:solidFill>
                <a:latin typeface="Arial" panose="020B0604020202020204" pitchFamily="34" charset="0"/>
                <a:ea typeface="+mn-ea"/>
                <a:cs typeface="+mn-cs"/>
              </a:rPr>
              <a:t>Transparenz herstellen durch Offenlegungs- und Berichtpflichten z.B.</a:t>
            </a:r>
          </a:p>
          <a:p>
            <a:pPr marL="0" lvl="0" indent="0">
              <a:buFont typeface="Arial" panose="020B0604020202020204" pitchFamily="34" charset="0"/>
              <a:buNone/>
            </a:pPr>
            <a:r>
              <a:rPr kumimoji="1" lang="de-DE" sz="1200" kern="1200" dirty="0">
                <a:solidFill>
                  <a:schemeClr val="tx1"/>
                </a:solidFill>
                <a:latin typeface="Arial" panose="020B0604020202020204" pitchFamily="34" charset="0"/>
                <a:ea typeface="+mn-ea"/>
                <a:cs typeface="+mn-cs"/>
              </a:rPr>
              <a:t>verbindliche Nachhaltigkeitsberichte</a:t>
            </a:r>
          </a:p>
          <a:p>
            <a:pPr lvl="0"/>
            <a:endParaRPr kumimoji="1" lang="de-DE" sz="1200" kern="1200" dirty="0">
              <a:solidFill>
                <a:schemeClr val="tx1"/>
              </a:solidFill>
              <a:latin typeface="Arial" panose="020B0604020202020204" pitchFamily="34" charset="0"/>
              <a:ea typeface="+mn-ea"/>
              <a:cs typeface="+mn-cs"/>
            </a:endParaRPr>
          </a:p>
          <a:p>
            <a:pPr marL="171450" indent="-171450">
              <a:buFont typeface="Arial" panose="020B0604020202020204" pitchFamily="34" charset="0"/>
              <a:buChar char="•"/>
            </a:pPr>
            <a:r>
              <a:rPr kumimoji="1" lang="de-DE" sz="1200" kern="1200" dirty="0">
                <a:solidFill>
                  <a:schemeClr val="tx1"/>
                </a:solidFill>
                <a:latin typeface="Arial" panose="020B0604020202020204" pitchFamily="34" charset="0"/>
                <a:ea typeface="+mn-ea"/>
                <a:cs typeface="+mn-cs"/>
              </a:rPr>
              <a:t>Handelsbeziehungen von DE regelt die EU: Forderung: Die Menschenrechtsklauseln</a:t>
            </a:r>
          </a:p>
          <a:p>
            <a:pPr marL="0" indent="0">
              <a:buFont typeface="Arial" panose="020B0604020202020204" pitchFamily="34" charset="0"/>
              <a:buNone/>
            </a:pPr>
            <a:r>
              <a:rPr kumimoji="1" lang="de-DE" sz="1200" kern="1200" dirty="0">
                <a:solidFill>
                  <a:schemeClr val="tx1"/>
                </a:solidFill>
                <a:latin typeface="Arial" panose="020B0604020202020204" pitchFamily="34" charset="0"/>
                <a:ea typeface="+mn-ea"/>
                <a:cs typeface="+mn-cs"/>
              </a:rPr>
              <a:t>in Handelsabkommen müssen verbindlichen Charakter haben, also z.B. Sanktionen/Aussetzung</a:t>
            </a:r>
          </a:p>
          <a:p>
            <a:pPr marL="0" indent="0">
              <a:buFont typeface="Arial" panose="020B0604020202020204" pitchFamily="34" charset="0"/>
              <a:buNone/>
            </a:pPr>
            <a:r>
              <a:rPr kumimoji="1" lang="de-DE" sz="1200" kern="1200" dirty="0">
                <a:solidFill>
                  <a:schemeClr val="tx1"/>
                </a:solidFill>
                <a:latin typeface="Arial" panose="020B0604020202020204" pitchFamily="34" charset="0"/>
                <a:ea typeface="+mn-ea"/>
                <a:cs typeface="+mn-cs"/>
              </a:rPr>
              <a:t>von Handelspräferenzen bei Missachtung nach sich ziehen.</a:t>
            </a:r>
          </a:p>
          <a:p>
            <a:endParaRPr kumimoji="1" lang="de-DE" sz="1200" kern="1200" dirty="0">
              <a:solidFill>
                <a:schemeClr val="tx1"/>
              </a:solidFill>
              <a:latin typeface="Arial" panose="020B0604020202020204" pitchFamily="34" charset="0"/>
              <a:ea typeface="+mn-ea"/>
              <a:cs typeface="+mn-cs"/>
            </a:endParaRPr>
          </a:p>
          <a:p>
            <a:pPr marL="0" indent="0">
              <a:buFontTx/>
              <a:buNone/>
            </a:pPr>
            <a:r>
              <a:rPr kumimoji="1" lang="de-DE" sz="1200" kern="1200" baseline="0" dirty="0">
                <a:solidFill>
                  <a:schemeClr val="tx1"/>
                </a:solidFill>
                <a:latin typeface="Arial" panose="020B0604020202020204" pitchFamily="34" charset="0"/>
                <a:ea typeface="+mn-ea"/>
                <a:cs typeface="+mn-cs"/>
              </a:rPr>
              <a:t>Fazit:</a:t>
            </a:r>
          </a:p>
          <a:p>
            <a:pPr marL="171450" indent="-171450">
              <a:buFont typeface="Arial" panose="020B0604020202020204" pitchFamily="34" charset="0"/>
              <a:buChar char="•"/>
            </a:pPr>
            <a:r>
              <a:rPr kumimoji="1" lang="de-DE" sz="1200" i="1" kern="1200" baseline="0" dirty="0">
                <a:solidFill>
                  <a:schemeClr val="tx1"/>
                </a:solidFill>
                <a:latin typeface="Arial" panose="020B0604020202020204" pitchFamily="34" charset="0"/>
                <a:ea typeface="+mn-ea"/>
                <a:cs typeface="+mn-cs"/>
                <a:sym typeface="Wingdings" pitchFamily="2" charset="2"/>
              </a:rPr>
              <a:t>R</a:t>
            </a:r>
            <a:r>
              <a:rPr kumimoji="1" lang="de-DE" sz="1200" i="1" kern="1200" dirty="0">
                <a:solidFill>
                  <a:schemeClr val="tx1"/>
                </a:solidFill>
                <a:latin typeface="Arial" panose="020B0604020202020204" pitchFamily="34" charset="0"/>
                <a:ea typeface="+mn-ea"/>
                <a:cs typeface="+mn-cs"/>
              </a:rPr>
              <a:t>egierungen in DE  und der EU haben über Außenhandelspolitik Einfluss</a:t>
            </a:r>
          </a:p>
          <a:p>
            <a:pPr marL="0" indent="0">
              <a:buFont typeface="Arial" panose="020B0604020202020204" pitchFamily="34" charset="0"/>
              <a:buNone/>
            </a:pPr>
            <a:r>
              <a:rPr kumimoji="1" lang="de-DE" sz="1200" i="1" kern="1200" dirty="0">
                <a:solidFill>
                  <a:schemeClr val="tx1"/>
                </a:solidFill>
                <a:latin typeface="Arial" panose="020B0604020202020204" pitchFamily="34" charset="0"/>
                <a:ea typeface="+mn-ea"/>
                <a:cs typeface="+mn-cs"/>
              </a:rPr>
              <a:t>auf Arbeitsbedingungen in Produktionsländern;</a:t>
            </a:r>
          </a:p>
          <a:p>
            <a:pPr marL="171450" indent="-171450">
              <a:buFont typeface="Arial" panose="020B0604020202020204" pitchFamily="34" charset="0"/>
              <a:buChar char="•"/>
            </a:pPr>
            <a:r>
              <a:rPr kumimoji="1" lang="de-DE" sz="1200" i="1" kern="1200" dirty="0">
                <a:solidFill>
                  <a:schemeClr val="tx1"/>
                </a:solidFill>
                <a:latin typeface="Arial" panose="020B0604020202020204" pitchFamily="34" charset="0"/>
                <a:ea typeface="+mn-ea"/>
                <a:cs typeface="+mn-cs"/>
              </a:rPr>
              <a:t>sie hätten auch die Möglichkeit Gesetze zur Haftbarmachung von Unternehmen</a:t>
            </a:r>
          </a:p>
          <a:p>
            <a:pPr marL="0" indent="0">
              <a:buFont typeface="Arial" panose="020B0604020202020204" pitchFamily="34" charset="0"/>
              <a:buNone/>
            </a:pPr>
            <a:r>
              <a:rPr kumimoji="1" lang="de-DE" sz="1200" i="1" kern="1200" dirty="0">
                <a:solidFill>
                  <a:schemeClr val="tx1"/>
                </a:solidFill>
                <a:latin typeface="Arial" panose="020B0604020202020204" pitchFamily="34" charset="0"/>
                <a:ea typeface="+mn-ea"/>
                <a:cs typeface="+mn-cs"/>
              </a:rPr>
              <a:t>für ihre Auslandsaktivitäten zu machen und zur Ermöglichung von Schadensersatzklagen</a:t>
            </a:r>
          </a:p>
          <a:p>
            <a:pPr marL="0" indent="0">
              <a:buFont typeface="Arial" panose="020B0604020202020204" pitchFamily="34" charset="0"/>
              <a:buNone/>
            </a:pPr>
            <a:r>
              <a:rPr kumimoji="1" lang="de-DE" sz="1200" i="1" kern="1200" dirty="0">
                <a:solidFill>
                  <a:schemeClr val="tx1"/>
                </a:solidFill>
                <a:latin typeface="Arial" panose="020B0604020202020204" pitchFamily="34" charset="0"/>
                <a:ea typeface="+mn-ea"/>
                <a:cs typeface="+mn-cs"/>
              </a:rPr>
              <a:t>von Opfern von Arbeitsrechtsverletzungen</a:t>
            </a:r>
          </a:p>
          <a:p>
            <a:pPr marL="171450" indent="-171450">
              <a:buFont typeface="Arial" panose="020B0604020202020204" pitchFamily="34" charset="0"/>
              <a:buChar char="•"/>
            </a:pPr>
            <a:r>
              <a:rPr kumimoji="1" lang="de-DE" sz="1200" i="1" kern="1200" dirty="0">
                <a:solidFill>
                  <a:schemeClr val="tx1"/>
                </a:solidFill>
                <a:latin typeface="Arial" panose="020B0604020202020204" pitchFamily="34" charset="0"/>
                <a:ea typeface="+mn-ea"/>
                <a:cs typeface="+mn-cs"/>
              </a:rPr>
              <a:t>dass es für solche Maßnahmen Spielräume gibt, zeigt z.B. das Engagement von</a:t>
            </a:r>
          </a:p>
          <a:p>
            <a:pPr marL="0" indent="0">
              <a:buFont typeface="Arial" panose="020B0604020202020204" pitchFamily="34" charset="0"/>
              <a:buNone/>
            </a:pPr>
            <a:r>
              <a:rPr kumimoji="1" lang="de-DE" sz="1200" i="1" kern="1200" dirty="0">
                <a:solidFill>
                  <a:schemeClr val="tx1"/>
                </a:solidFill>
                <a:latin typeface="Arial" panose="020B0604020202020204" pitchFamily="34" charset="0"/>
                <a:ea typeface="+mn-ea"/>
                <a:cs typeface="+mn-cs"/>
              </a:rPr>
              <a:t>Entwicklungsminister Müller für das Textilbündnis; unabhängig von den Inhalten des</a:t>
            </a:r>
          </a:p>
          <a:p>
            <a:pPr marL="0" indent="0">
              <a:buFont typeface="Arial" panose="020B0604020202020204" pitchFamily="34" charset="0"/>
              <a:buNone/>
            </a:pPr>
            <a:r>
              <a:rPr kumimoji="1" lang="de-DE" sz="1200" i="1" kern="1200" dirty="0">
                <a:solidFill>
                  <a:schemeClr val="tx1"/>
                </a:solidFill>
                <a:latin typeface="Arial" panose="020B0604020202020204" pitchFamily="34" charset="0"/>
                <a:ea typeface="+mn-ea"/>
                <a:cs typeface="+mn-cs"/>
              </a:rPr>
              <a:t>Bündnisses wird klar: wenn der politische Wille da ist, kann viel passieren.</a:t>
            </a:r>
          </a:p>
          <a:p>
            <a:pPr>
              <a:buFont typeface="Wingdings"/>
              <a:buNone/>
            </a:pPr>
            <a:endParaRPr kumimoji="1" lang="de-DE" sz="1200" i="1" kern="1200" dirty="0">
              <a:solidFill>
                <a:schemeClr val="tx1"/>
              </a:solidFill>
              <a:latin typeface="Arial" panose="020B0604020202020204" pitchFamily="34" charset="0"/>
              <a:ea typeface="+mn-ea"/>
              <a:cs typeface="+mn-cs"/>
            </a:endParaRPr>
          </a:p>
          <a:p>
            <a:pPr>
              <a:buFont typeface="Wingdings"/>
              <a:buNone/>
            </a:pPr>
            <a:r>
              <a:rPr kumimoji="1" lang="de-DE" sz="1200" i="1" kern="1200" dirty="0">
                <a:solidFill>
                  <a:schemeClr val="tx1"/>
                </a:solidFill>
                <a:latin typeface="Arial" panose="020B0604020202020204" pitchFamily="34" charset="0"/>
                <a:ea typeface="+mn-ea"/>
                <a:cs typeface="+mn-cs"/>
              </a:rPr>
              <a:t>Weitere Infos: Todschick, S. 179-193</a:t>
            </a:r>
            <a:endParaRPr lang="de-DE" i="1"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60C4E5C2-0122-4BB6-9ACC-76EDFE85E58A}"/>
              </a:ext>
            </a:extLst>
          </p:cNvPr>
          <p:cNvSpPr>
            <a:spLocks noGrp="1" noChangeArrowheads="1"/>
          </p:cNvSpPr>
          <p:nvPr>
            <p:ph type="sldNum" sz="quarter"/>
          </p:nvPr>
        </p:nvSpPr>
        <p:spPr>
          <a:noFill/>
        </p:spPr>
        <p:txBody>
          <a:bodyPr/>
          <a:lstStyle>
            <a:lvl1pPr marL="215900" indent="-215900">
              <a:tabLst>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9pPr>
          </a:lstStyle>
          <a:p>
            <a:fld id="{36976A03-37C3-4A41-9CB9-5DE5E241658A}" type="slidenum">
              <a:rPr lang="de-DE" altLang="de-DE" sz="1200" smtClean="0">
                <a:solidFill>
                  <a:srgbClr val="000000"/>
                </a:solidFill>
                <a:latin typeface="Times New Roman" panose="02020603050405020304" pitchFamily="18" charset="0"/>
                <a:ea typeface="MS PGothic" panose="020B0600070205080204" pitchFamily="34" charset="-128"/>
              </a:rPr>
              <a:pPr/>
              <a:t>21</a:t>
            </a:fld>
            <a:endParaRPr lang="de-DE" altLang="de-DE" sz="1200">
              <a:solidFill>
                <a:srgbClr val="000000"/>
              </a:solidFill>
              <a:latin typeface="Times New Roman" panose="02020603050405020304" pitchFamily="18" charset="0"/>
              <a:ea typeface="MS PGothic" panose="020B0600070205080204" pitchFamily="34" charset="-128"/>
            </a:endParaRPr>
          </a:p>
        </p:txBody>
      </p:sp>
      <p:sp>
        <p:nvSpPr>
          <p:cNvPr id="49155" name="Rectangle 1">
            <a:extLst>
              <a:ext uri="{FF2B5EF4-FFF2-40B4-BE49-F238E27FC236}">
                <a16:creationId xmlns:a16="http://schemas.microsoft.com/office/drawing/2014/main" id="{03D221DE-11B3-44B9-949B-C895E4A5E512}"/>
              </a:ext>
            </a:extLst>
          </p:cNvPr>
          <p:cNvSpPr>
            <a:spLocks noGrp="1" noRot="1" noChangeAspect="1" noChangeArrowheads="1" noTextEdit="1"/>
          </p:cNvSpPr>
          <p:nvPr>
            <p:ph type="sldImg"/>
          </p:nvPr>
        </p:nvSpPr>
        <p:spPr>
          <a:xfrm>
            <a:off x="2857500" y="514350"/>
            <a:ext cx="3429000" cy="2571750"/>
          </a:xfrm>
          <a:solidFill>
            <a:srgbClr val="FFFFFF"/>
          </a:solidFill>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9156" name="Text Box 2">
            <a:extLst>
              <a:ext uri="{FF2B5EF4-FFF2-40B4-BE49-F238E27FC236}">
                <a16:creationId xmlns:a16="http://schemas.microsoft.com/office/drawing/2014/main" id="{B0254995-8FB8-4966-95F2-8FE2A91BF715}"/>
              </a:ext>
            </a:extLst>
          </p:cNvPr>
          <p:cNvSpPr txBox="1">
            <a:spLocks noChangeArrowheads="1"/>
          </p:cNvSpPr>
          <p:nvPr/>
        </p:nvSpPr>
        <p:spPr bwMode="auto">
          <a:xfrm>
            <a:off x="1219200" y="3257550"/>
            <a:ext cx="67056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de-DE" altLang="de-DE"/>
          </a:p>
        </p:txBody>
      </p:sp>
      <p:sp>
        <p:nvSpPr>
          <p:cNvPr id="49157" name="Text Box 3">
            <a:extLst>
              <a:ext uri="{FF2B5EF4-FFF2-40B4-BE49-F238E27FC236}">
                <a16:creationId xmlns:a16="http://schemas.microsoft.com/office/drawing/2014/main" id="{B5F4C950-6547-4FB1-83AC-614B95208ECA}"/>
              </a:ext>
            </a:extLst>
          </p:cNvPr>
          <p:cNvSpPr txBox="1">
            <a:spLocks noChangeArrowheads="1"/>
          </p:cNvSpPr>
          <p:nvPr/>
        </p:nvSpPr>
        <p:spPr bwMode="auto">
          <a:xfrm>
            <a:off x="5181600" y="6515100"/>
            <a:ext cx="39624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icrosoft YaHei" panose="020B0503020204020204" pitchFamily="34" charset="-122"/>
              </a:defRPr>
            </a:lvl9pPr>
          </a:lstStyle>
          <a:p>
            <a:pPr algn="r" eaLnBrk="1" hangingPunct="1">
              <a:buSzPct val="100000"/>
            </a:pPr>
            <a:fld id="{A8BD8ED1-43F0-479F-AEE5-633F2EF10DAE}" type="slidenum">
              <a:rPr lang="de-DE" altLang="de-DE" sz="1200">
                <a:solidFill>
                  <a:srgbClr val="003366"/>
                </a:solidFill>
                <a:latin typeface="Times New Roman" panose="02020603050405020304" pitchFamily="18" charset="0"/>
                <a:ea typeface="MS PGothic" panose="020B0600070205080204" pitchFamily="34" charset="-128"/>
              </a:rPr>
              <a:pPr algn="r" eaLnBrk="1" hangingPunct="1">
                <a:buSzPct val="100000"/>
              </a:pPr>
              <a:t>21</a:t>
            </a:fld>
            <a:endParaRPr lang="de-DE" altLang="de-DE" sz="1200">
              <a:solidFill>
                <a:srgbClr val="003366"/>
              </a:solidFill>
              <a:latin typeface="Times New Roman" panose="02020603050405020304" pitchFamily="18" charset="0"/>
              <a:ea typeface="MS PGothic" panose="020B0600070205080204" pitchFamily="34" charset="-128"/>
            </a:endParaRPr>
          </a:p>
        </p:txBody>
      </p:sp>
      <p:sp>
        <p:nvSpPr>
          <p:cNvPr id="2" name="Notizenplatzhalter 1">
            <a:extLst>
              <a:ext uri="{FF2B5EF4-FFF2-40B4-BE49-F238E27FC236}">
                <a16:creationId xmlns:a16="http://schemas.microsoft.com/office/drawing/2014/main" id="{108DA611-8DC1-4401-A4ED-EC6748DE3AF0}"/>
              </a:ext>
            </a:extLst>
          </p:cNvPr>
          <p:cNvSpPr>
            <a:spLocks noGrp="1"/>
          </p:cNvSpPr>
          <p:nvPr>
            <p:ph type="body" idx="1"/>
          </p:nvPr>
        </p:nvSpPr>
        <p:spPr/>
        <p:txBody>
          <a:bodyPr/>
          <a:lstStyle/>
          <a:p>
            <a:pPr>
              <a:defRPr/>
            </a:pPr>
            <a:endParaRPr lang="de-DE" i="1"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0354" name="Rectangle 7">
            <a:extLst>
              <a:ext uri="{FF2B5EF4-FFF2-40B4-BE49-F238E27FC236}">
                <a16:creationId xmlns:a16="http://schemas.microsoft.com/office/drawing/2014/main" id="{DF3591DF-FE3E-47C9-A31E-6F8E2E7433CF}"/>
              </a:ext>
            </a:extLst>
          </p:cNvPr>
          <p:cNvSpPr>
            <a:spLocks noGrp="1" noChangeArrowheads="1"/>
          </p:cNvSpPr>
          <p:nvPr>
            <p:ph type="sldNum" sz="quarter"/>
          </p:nvPr>
        </p:nvSpPr>
        <p:spPr>
          <a:noFill/>
        </p:spPr>
        <p:txBody>
          <a:bodyPr/>
          <a:lstStyle>
            <a:lvl1pPr marL="215900" indent="-215900">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1pPr>
            <a:lvl2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2pPr>
            <a:lvl3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3pPr>
            <a:lvl4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4pPr>
            <a:lvl5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9pPr>
          </a:lstStyle>
          <a:p>
            <a:fld id="{C84BF2F5-4B02-4FE8-A82D-093991BB225E}" type="slidenum">
              <a:rPr lang="de-DE" altLang="de-DE" sz="1200" smtClean="0">
                <a:solidFill>
                  <a:srgbClr val="000000"/>
                </a:solidFill>
              </a:rPr>
              <a:pPr/>
              <a:t>22</a:t>
            </a:fld>
            <a:endParaRPr lang="de-DE" altLang="de-DE" sz="1200">
              <a:solidFill>
                <a:srgbClr val="000000"/>
              </a:solidFill>
            </a:endParaRPr>
          </a:p>
        </p:txBody>
      </p:sp>
      <p:sp>
        <p:nvSpPr>
          <p:cNvPr id="100355" name="Rectangle 1">
            <a:extLst>
              <a:ext uri="{FF2B5EF4-FFF2-40B4-BE49-F238E27FC236}">
                <a16:creationId xmlns:a16="http://schemas.microsoft.com/office/drawing/2014/main" id="{E3B9D4C0-5385-4E6E-9616-22CBBFEA4581}"/>
              </a:ext>
            </a:extLst>
          </p:cNvPr>
          <p:cNvSpPr>
            <a:spLocks noGrp="1" noRot="1" noChangeAspect="1" noChangeArrowheads="1" noTextEdit="1"/>
          </p:cNvSpPr>
          <p:nvPr>
            <p:ph type="sldImg"/>
          </p:nvPr>
        </p:nvSpPr>
        <p:spPr>
          <a:xfrm>
            <a:off x="2857500" y="514350"/>
            <a:ext cx="3429000" cy="257175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0356" name="Rectangle 2">
            <a:extLst>
              <a:ext uri="{FF2B5EF4-FFF2-40B4-BE49-F238E27FC236}">
                <a16:creationId xmlns:a16="http://schemas.microsoft.com/office/drawing/2014/main" id="{54CFAF4B-5DC1-44D5-9528-B91E0A51C1DE}"/>
              </a:ext>
            </a:extLst>
          </p:cNvPr>
          <p:cNvSpPr>
            <a:spLocks noGrp="1" noChangeArrowheads="1"/>
          </p:cNvSpPr>
          <p:nvPr>
            <p:ph type="body" idx="1"/>
          </p:nvPr>
        </p:nvSpPr>
        <p:spPr>
          <a:xfrm>
            <a:off x="1219200" y="3257550"/>
            <a:ext cx="6705600" cy="3086100"/>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dirty="0">
              <a:latin typeface="Times New Roman" panose="02020603050405020304"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F833D915-D431-427D-B1EA-9863EC995A30}"/>
              </a:ext>
            </a:extLst>
          </p:cNvPr>
          <p:cNvSpPr>
            <a:spLocks noGrp="1" noChangeArrowheads="1"/>
          </p:cNvSpPr>
          <p:nvPr>
            <p:ph type="sldNum" sz="quarter"/>
          </p:nvPr>
        </p:nvSpPr>
        <p:spPr>
          <a:noFill/>
        </p:spPr>
        <p:txBody>
          <a:bodyPr/>
          <a:lstStyle>
            <a:lvl1pPr marL="215900" indent="-215900">
              <a:tabLst>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9pPr>
          </a:lstStyle>
          <a:p>
            <a:fld id="{C35B2D64-5E3A-4B3F-A876-2F07AAFDAD69}" type="slidenum">
              <a:rPr lang="de-DE" altLang="de-DE" sz="1200" smtClean="0">
                <a:solidFill>
                  <a:srgbClr val="000000"/>
                </a:solidFill>
                <a:latin typeface="Times New Roman" panose="02020603050405020304" pitchFamily="18" charset="0"/>
                <a:ea typeface="MS PGothic" panose="020B0600070205080204" pitchFamily="34" charset="-128"/>
              </a:rPr>
              <a:pPr/>
              <a:t>23</a:t>
            </a:fld>
            <a:endParaRPr lang="de-DE" altLang="de-DE" sz="1200">
              <a:solidFill>
                <a:srgbClr val="000000"/>
              </a:solidFill>
              <a:latin typeface="Times New Roman" panose="02020603050405020304" pitchFamily="18" charset="0"/>
              <a:ea typeface="MS PGothic" panose="020B0600070205080204" pitchFamily="34" charset="-128"/>
            </a:endParaRPr>
          </a:p>
        </p:txBody>
      </p:sp>
      <p:sp>
        <p:nvSpPr>
          <p:cNvPr id="51203" name="Rectangle 2">
            <a:extLst>
              <a:ext uri="{FF2B5EF4-FFF2-40B4-BE49-F238E27FC236}">
                <a16:creationId xmlns:a16="http://schemas.microsoft.com/office/drawing/2014/main" id="{57A02845-B093-41D9-96EC-07F9982C2B75}"/>
              </a:ext>
            </a:extLst>
          </p:cNvPr>
          <p:cNvSpPr>
            <a:spLocks noGrp="1" noRot="1" noChangeAspect="1" noChangeArrowheads="1" noTextEdit="1"/>
          </p:cNvSpPr>
          <p:nvPr>
            <p:ph type="sldImg"/>
          </p:nvPr>
        </p:nvSpPr>
        <p:spPr/>
      </p:sp>
      <p:sp>
        <p:nvSpPr>
          <p:cNvPr id="96260" name="Rectangle 3">
            <a:extLst>
              <a:ext uri="{FF2B5EF4-FFF2-40B4-BE49-F238E27FC236}">
                <a16:creationId xmlns:a16="http://schemas.microsoft.com/office/drawing/2014/main" id="{AE98C641-208F-43E0-B31A-3F8F0A941DE3}"/>
              </a:ext>
            </a:extLst>
          </p:cNvPr>
          <p:cNvSpPr>
            <a:spLocks noGrp="1" noChangeArrowheads="1"/>
          </p:cNvSpPr>
          <p:nvPr>
            <p:ph type="body" idx="1"/>
          </p:nvPr>
        </p:nvSpPr>
        <p:spPr>
          <a:ln/>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buFont typeface="Times New Roman" charset="0"/>
              <a:buNone/>
              <a:defRPr/>
            </a:pPr>
            <a:endParaRPr lang="de-DE">
              <a:latin typeface="Arial" charset="0"/>
              <a:ea typeface="ＭＳ Ｐゴシック" charset="0"/>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4450" name="Rectangle 7">
            <a:extLst>
              <a:ext uri="{FF2B5EF4-FFF2-40B4-BE49-F238E27FC236}">
                <a16:creationId xmlns:a16="http://schemas.microsoft.com/office/drawing/2014/main" id="{8B8C8AE1-6C13-4F9E-A050-1B5A9818E058}"/>
              </a:ext>
            </a:extLst>
          </p:cNvPr>
          <p:cNvSpPr>
            <a:spLocks noGrp="1" noChangeArrowheads="1"/>
          </p:cNvSpPr>
          <p:nvPr>
            <p:ph type="sldNum" sz="quarter"/>
          </p:nvPr>
        </p:nvSpPr>
        <p:spPr>
          <a:noFill/>
        </p:spPr>
        <p:txBody>
          <a:bodyPr/>
          <a:lstStyle>
            <a:lvl1pPr marL="215900" indent="-215900">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1pPr>
            <a:lvl2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2pPr>
            <a:lvl3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3pPr>
            <a:lvl4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4pPr>
            <a:lvl5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9pPr>
          </a:lstStyle>
          <a:p>
            <a:fld id="{90F76FF1-ED9A-4D8F-9BDF-537A4866809C}" type="slidenum">
              <a:rPr lang="de-DE" altLang="de-DE" sz="1200" smtClean="0">
                <a:solidFill>
                  <a:srgbClr val="000000"/>
                </a:solidFill>
              </a:rPr>
              <a:pPr/>
              <a:t>24</a:t>
            </a:fld>
            <a:endParaRPr lang="de-DE" altLang="de-DE" sz="1200">
              <a:solidFill>
                <a:srgbClr val="000000"/>
              </a:solidFill>
            </a:endParaRPr>
          </a:p>
        </p:txBody>
      </p:sp>
      <p:sp>
        <p:nvSpPr>
          <p:cNvPr id="104451" name="Rectangle 1">
            <a:extLst>
              <a:ext uri="{FF2B5EF4-FFF2-40B4-BE49-F238E27FC236}">
                <a16:creationId xmlns:a16="http://schemas.microsoft.com/office/drawing/2014/main" id="{F2E6B4F0-CED3-4F5D-B7FA-7C77C3079057}"/>
              </a:ext>
            </a:extLst>
          </p:cNvPr>
          <p:cNvSpPr>
            <a:spLocks noGrp="1" noRot="1" noChangeAspect="1" noChangeArrowheads="1" noTextEdit="1"/>
          </p:cNvSpPr>
          <p:nvPr>
            <p:ph type="sldImg"/>
          </p:nvPr>
        </p:nvSpPr>
        <p:spPr>
          <a:xfrm>
            <a:off x="2857500" y="514350"/>
            <a:ext cx="3429000" cy="257175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4452" name="Rectangle 2">
            <a:extLst>
              <a:ext uri="{FF2B5EF4-FFF2-40B4-BE49-F238E27FC236}">
                <a16:creationId xmlns:a16="http://schemas.microsoft.com/office/drawing/2014/main" id="{AFDB4E80-D11F-4C2B-9AFB-97F5653C585E}"/>
              </a:ext>
            </a:extLst>
          </p:cNvPr>
          <p:cNvSpPr>
            <a:spLocks noGrp="1" noChangeArrowheads="1"/>
          </p:cNvSpPr>
          <p:nvPr>
            <p:ph type="body" idx="1"/>
          </p:nvPr>
        </p:nvSpPr>
        <p:spPr>
          <a:xfrm>
            <a:off x="1219200" y="3257550"/>
            <a:ext cx="6705600" cy="3086100"/>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dirty="0">
              <a:latin typeface="Times New Roman" panose="02020603050405020304"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11">
            <a:extLst>
              <a:ext uri="{FF2B5EF4-FFF2-40B4-BE49-F238E27FC236}">
                <a16:creationId xmlns:a16="http://schemas.microsoft.com/office/drawing/2014/main" id="{E40C576A-80B9-4956-B367-95064EACA3FF}"/>
              </a:ext>
            </a:extLst>
          </p:cNvPr>
          <p:cNvSpPr>
            <a:spLocks noGrp="1" noChangeArrowheads="1"/>
          </p:cNvSpPr>
          <p:nvPr>
            <p:ph type="sldNum" sz="quarter"/>
          </p:nvPr>
        </p:nvSpPr>
        <p:spPr>
          <a:noFill/>
        </p:spPr>
        <p:txBody>
          <a:bodyPr/>
          <a:lstStyle>
            <a:lvl1pPr defTabSz="446088">
              <a:spcBef>
                <a:spcPct val="30000"/>
              </a:spcBef>
              <a:buClr>
                <a:srgbClr val="000000"/>
              </a:buClr>
              <a:buSzPct val="100000"/>
              <a:buFont typeface="Times New Roman" panose="02020603050405020304" pitchFamily="18" charset="0"/>
              <a:tabLst>
                <a:tab pos="0" algn="l"/>
                <a:tab pos="422275" algn="l"/>
                <a:tab pos="849313" algn="l"/>
                <a:tab pos="1276350" algn="l"/>
                <a:tab pos="1703388" algn="l"/>
                <a:tab pos="2128838" algn="l"/>
                <a:tab pos="2555875" algn="l"/>
                <a:tab pos="2982913" algn="l"/>
                <a:tab pos="3409950" algn="l"/>
                <a:tab pos="3835400" algn="l"/>
                <a:tab pos="4262438" algn="l"/>
                <a:tab pos="4689475" algn="l"/>
                <a:tab pos="5116513" algn="l"/>
                <a:tab pos="5541963" algn="l"/>
                <a:tab pos="5969000" algn="l"/>
                <a:tab pos="6396038" algn="l"/>
                <a:tab pos="6823075" algn="l"/>
                <a:tab pos="7250113" algn="l"/>
                <a:tab pos="7675563" algn="l"/>
                <a:tab pos="8102600" algn="l"/>
                <a:tab pos="8529638" algn="l"/>
              </a:tabLst>
              <a:defRPr sz="1200">
                <a:solidFill>
                  <a:srgbClr val="000000"/>
                </a:solidFill>
                <a:latin typeface="Times New Roman" panose="02020603050405020304" pitchFamily="18" charset="0"/>
                <a:ea typeface="MS PGothic" panose="020B0600070205080204" pitchFamily="34" charset="-128"/>
              </a:defRPr>
            </a:lvl1pPr>
            <a:lvl2pPr marL="741363" indent="-284163" defTabSz="446088">
              <a:spcBef>
                <a:spcPct val="30000"/>
              </a:spcBef>
              <a:buClr>
                <a:srgbClr val="000000"/>
              </a:buClr>
              <a:buSzPct val="100000"/>
              <a:buFont typeface="Times New Roman" panose="02020603050405020304" pitchFamily="18" charset="0"/>
              <a:tabLst>
                <a:tab pos="0" algn="l"/>
                <a:tab pos="422275" algn="l"/>
                <a:tab pos="849313" algn="l"/>
                <a:tab pos="1276350" algn="l"/>
                <a:tab pos="1703388" algn="l"/>
                <a:tab pos="2128838" algn="l"/>
                <a:tab pos="2555875" algn="l"/>
                <a:tab pos="2982913" algn="l"/>
                <a:tab pos="3409950" algn="l"/>
                <a:tab pos="3835400" algn="l"/>
                <a:tab pos="4262438" algn="l"/>
                <a:tab pos="4689475" algn="l"/>
                <a:tab pos="5116513" algn="l"/>
                <a:tab pos="5541963" algn="l"/>
                <a:tab pos="5969000" algn="l"/>
                <a:tab pos="6396038" algn="l"/>
                <a:tab pos="6823075" algn="l"/>
                <a:tab pos="7250113" algn="l"/>
                <a:tab pos="7675563" algn="l"/>
                <a:tab pos="8102600" algn="l"/>
                <a:tab pos="8529638" algn="l"/>
              </a:tabLst>
              <a:defRPr sz="1200">
                <a:solidFill>
                  <a:srgbClr val="000000"/>
                </a:solidFill>
                <a:latin typeface="Times New Roman" panose="02020603050405020304" pitchFamily="18" charset="0"/>
                <a:ea typeface="MS PGothic" panose="020B0600070205080204" pitchFamily="34" charset="-128"/>
              </a:defRPr>
            </a:lvl2pPr>
            <a:lvl3pPr marL="1141413" indent="-227013" defTabSz="446088">
              <a:spcBef>
                <a:spcPct val="30000"/>
              </a:spcBef>
              <a:buClr>
                <a:srgbClr val="000000"/>
              </a:buClr>
              <a:buSzPct val="100000"/>
              <a:buFont typeface="Times New Roman" panose="02020603050405020304" pitchFamily="18" charset="0"/>
              <a:tabLst>
                <a:tab pos="0" algn="l"/>
                <a:tab pos="422275" algn="l"/>
                <a:tab pos="849313" algn="l"/>
                <a:tab pos="1276350" algn="l"/>
                <a:tab pos="1703388" algn="l"/>
                <a:tab pos="2128838" algn="l"/>
                <a:tab pos="2555875" algn="l"/>
                <a:tab pos="2982913" algn="l"/>
                <a:tab pos="3409950" algn="l"/>
                <a:tab pos="3835400" algn="l"/>
                <a:tab pos="4262438" algn="l"/>
                <a:tab pos="4689475" algn="l"/>
                <a:tab pos="5116513" algn="l"/>
                <a:tab pos="5541963" algn="l"/>
                <a:tab pos="5969000" algn="l"/>
                <a:tab pos="6396038" algn="l"/>
                <a:tab pos="6823075" algn="l"/>
                <a:tab pos="7250113" algn="l"/>
                <a:tab pos="7675563" algn="l"/>
                <a:tab pos="8102600" algn="l"/>
                <a:tab pos="8529638" algn="l"/>
              </a:tabLst>
              <a:defRPr sz="1200">
                <a:solidFill>
                  <a:srgbClr val="000000"/>
                </a:solidFill>
                <a:latin typeface="Times New Roman" panose="02020603050405020304" pitchFamily="18" charset="0"/>
                <a:ea typeface="MS PGothic" panose="020B0600070205080204" pitchFamily="34" charset="-128"/>
              </a:defRPr>
            </a:lvl3pPr>
            <a:lvl4pPr marL="1598613" indent="-227013" defTabSz="446088">
              <a:spcBef>
                <a:spcPct val="30000"/>
              </a:spcBef>
              <a:buClr>
                <a:srgbClr val="000000"/>
              </a:buClr>
              <a:buSzPct val="100000"/>
              <a:buFont typeface="Times New Roman" panose="02020603050405020304" pitchFamily="18" charset="0"/>
              <a:tabLst>
                <a:tab pos="0" algn="l"/>
                <a:tab pos="422275" algn="l"/>
                <a:tab pos="849313" algn="l"/>
                <a:tab pos="1276350" algn="l"/>
                <a:tab pos="1703388" algn="l"/>
                <a:tab pos="2128838" algn="l"/>
                <a:tab pos="2555875" algn="l"/>
                <a:tab pos="2982913" algn="l"/>
                <a:tab pos="3409950" algn="l"/>
                <a:tab pos="3835400" algn="l"/>
                <a:tab pos="4262438" algn="l"/>
                <a:tab pos="4689475" algn="l"/>
                <a:tab pos="5116513" algn="l"/>
                <a:tab pos="5541963" algn="l"/>
                <a:tab pos="5969000" algn="l"/>
                <a:tab pos="6396038" algn="l"/>
                <a:tab pos="6823075" algn="l"/>
                <a:tab pos="7250113" algn="l"/>
                <a:tab pos="7675563" algn="l"/>
                <a:tab pos="8102600" algn="l"/>
                <a:tab pos="8529638" algn="l"/>
              </a:tabLst>
              <a:defRPr sz="1200">
                <a:solidFill>
                  <a:srgbClr val="000000"/>
                </a:solidFill>
                <a:latin typeface="Times New Roman" panose="02020603050405020304" pitchFamily="18" charset="0"/>
                <a:ea typeface="MS PGothic" panose="020B0600070205080204" pitchFamily="34" charset="-128"/>
              </a:defRPr>
            </a:lvl4pPr>
            <a:lvl5pPr marL="2055813" indent="-227013" defTabSz="446088">
              <a:spcBef>
                <a:spcPct val="30000"/>
              </a:spcBef>
              <a:buClr>
                <a:srgbClr val="000000"/>
              </a:buClr>
              <a:buSzPct val="100000"/>
              <a:buFont typeface="Times New Roman" panose="02020603050405020304" pitchFamily="18" charset="0"/>
              <a:tabLst>
                <a:tab pos="0" algn="l"/>
                <a:tab pos="422275" algn="l"/>
                <a:tab pos="849313" algn="l"/>
                <a:tab pos="1276350" algn="l"/>
                <a:tab pos="1703388" algn="l"/>
                <a:tab pos="2128838" algn="l"/>
                <a:tab pos="2555875" algn="l"/>
                <a:tab pos="2982913" algn="l"/>
                <a:tab pos="3409950" algn="l"/>
                <a:tab pos="3835400" algn="l"/>
                <a:tab pos="4262438" algn="l"/>
                <a:tab pos="4689475" algn="l"/>
                <a:tab pos="5116513" algn="l"/>
                <a:tab pos="5541963" algn="l"/>
                <a:tab pos="5969000" algn="l"/>
                <a:tab pos="6396038" algn="l"/>
                <a:tab pos="6823075" algn="l"/>
                <a:tab pos="7250113" algn="l"/>
                <a:tab pos="7675563" algn="l"/>
                <a:tab pos="8102600" algn="l"/>
                <a:tab pos="8529638" algn="l"/>
              </a:tabLst>
              <a:defRPr sz="1200">
                <a:solidFill>
                  <a:srgbClr val="000000"/>
                </a:solidFill>
                <a:latin typeface="Times New Roman" panose="02020603050405020304" pitchFamily="18" charset="0"/>
                <a:ea typeface="MS PGothic" panose="020B0600070205080204" pitchFamily="34" charset="-128"/>
              </a:defRPr>
            </a:lvl5pPr>
            <a:lvl6pPr marL="2513013" indent="-227013" defTabSz="446088" eaLnBrk="0" fontAlgn="base" hangingPunct="0">
              <a:spcBef>
                <a:spcPct val="30000"/>
              </a:spcBef>
              <a:spcAft>
                <a:spcPct val="0"/>
              </a:spcAft>
              <a:buClr>
                <a:srgbClr val="000000"/>
              </a:buClr>
              <a:buSzPct val="100000"/>
              <a:buFont typeface="Times New Roman" panose="02020603050405020304" pitchFamily="18" charset="0"/>
              <a:tabLst>
                <a:tab pos="0" algn="l"/>
                <a:tab pos="422275" algn="l"/>
                <a:tab pos="849313" algn="l"/>
                <a:tab pos="1276350" algn="l"/>
                <a:tab pos="1703388" algn="l"/>
                <a:tab pos="2128838" algn="l"/>
                <a:tab pos="2555875" algn="l"/>
                <a:tab pos="2982913" algn="l"/>
                <a:tab pos="3409950" algn="l"/>
                <a:tab pos="3835400" algn="l"/>
                <a:tab pos="4262438" algn="l"/>
                <a:tab pos="4689475" algn="l"/>
                <a:tab pos="5116513" algn="l"/>
                <a:tab pos="5541963" algn="l"/>
                <a:tab pos="5969000" algn="l"/>
                <a:tab pos="6396038" algn="l"/>
                <a:tab pos="6823075" algn="l"/>
                <a:tab pos="7250113" algn="l"/>
                <a:tab pos="7675563" algn="l"/>
                <a:tab pos="8102600" algn="l"/>
                <a:tab pos="8529638" algn="l"/>
              </a:tabLst>
              <a:defRPr sz="1200">
                <a:solidFill>
                  <a:srgbClr val="000000"/>
                </a:solidFill>
                <a:latin typeface="Times New Roman" panose="02020603050405020304" pitchFamily="18" charset="0"/>
                <a:ea typeface="MS PGothic" panose="020B0600070205080204" pitchFamily="34" charset="-128"/>
              </a:defRPr>
            </a:lvl6pPr>
            <a:lvl7pPr marL="2970213" indent="-227013" defTabSz="446088" eaLnBrk="0" fontAlgn="base" hangingPunct="0">
              <a:spcBef>
                <a:spcPct val="30000"/>
              </a:spcBef>
              <a:spcAft>
                <a:spcPct val="0"/>
              </a:spcAft>
              <a:buClr>
                <a:srgbClr val="000000"/>
              </a:buClr>
              <a:buSzPct val="100000"/>
              <a:buFont typeface="Times New Roman" panose="02020603050405020304" pitchFamily="18" charset="0"/>
              <a:tabLst>
                <a:tab pos="0" algn="l"/>
                <a:tab pos="422275" algn="l"/>
                <a:tab pos="849313" algn="l"/>
                <a:tab pos="1276350" algn="l"/>
                <a:tab pos="1703388" algn="l"/>
                <a:tab pos="2128838" algn="l"/>
                <a:tab pos="2555875" algn="l"/>
                <a:tab pos="2982913" algn="l"/>
                <a:tab pos="3409950" algn="l"/>
                <a:tab pos="3835400" algn="l"/>
                <a:tab pos="4262438" algn="l"/>
                <a:tab pos="4689475" algn="l"/>
                <a:tab pos="5116513" algn="l"/>
                <a:tab pos="5541963" algn="l"/>
                <a:tab pos="5969000" algn="l"/>
                <a:tab pos="6396038" algn="l"/>
                <a:tab pos="6823075" algn="l"/>
                <a:tab pos="7250113" algn="l"/>
                <a:tab pos="7675563" algn="l"/>
                <a:tab pos="8102600" algn="l"/>
                <a:tab pos="8529638" algn="l"/>
              </a:tabLst>
              <a:defRPr sz="1200">
                <a:solidFill>
                  <a:srgbClr val="000000"/>
                </a:solidFill>
                <a:latin typeface="Times New Roman" panose="02020603050405020304" pitchFamily="18" charset="0"/>
                <a:ea typeface="MS PGothic" panose="020B0600070205080204" pitchFamily="34" charset="-128"/>
              </a:defRPr>
            </a:lvl7pPr>
            <a:lvl8pPr marL="3427413" indent="-227013" defTabSz="446088" eaLnBrk="0" fontAlgn="base" hangingPunct="0">
              <a:spcBef>
                <a:spcPct val="30000"/>
              </a:spcBef>
              <a:spcAft>
                <a:spcPct val="0"/>
              </a:spcAft>
              <a:buClr>
                <a:srgbClr val="000000"/>
              </a:buClr>
              <a:buSzPct val="100000"/>
              <a:buFont typeface="Times New Roman" panose="02020603050405020304" pitchFamily="18" charset="0"/>
              <a:tabLst>
                <a:tab pos="0" algn="l"/>
                <a:tab pos="422275" algn="l"/>
                <a:tab pos="849313" algn="l"/>
                <a:tab pos="1276350" algn="l"/>
                <a:tab pos="1703388" algn="l"/>
                <a:tab pos="2128838" algn="l"/>
                <a:tab pos="2555875" algn="l"/>
                <a:tab pos="2982913" algn="l"/>
                <a:tab pos="3409950" algn="l"/>
                <a:tab pos="3835400" algn="l"/>
                <a:tab pos="4262438" algn="l"/>
                <a:tab pos="4689475" algn="l"/>
                <a:tab pos="5116513" algn="l"/>
                <a:tab pos="5541963" algn="l"/>
                <a:tab pos="5969000" algn="l"/>
                <a:tab pos="6396038" algn="l"/>
                <a:tab pos="6823075" algn="l"/>
                <a:tab pos="7250113" algn="l"/>
                <a:tab pos="7675563" algn="l"/>
                <a:tab pos="8102600" algn="l"/>
                <a:tab pos="8529638" algn="l"/>
              </a:tabLst>
              <a:defRPr sz="1200">
                <a:solidFill>
                  <a:srgbClr val="000000"/>
                </a:solidFill>
                <a:latin typeface="Times New Roman" panose="02020603050405020304" pitchFamily="18" charset="0"/>
                <a:ea typeface="MS PGothic" panose="020B0600070205080204" pitchFamily="34" charset="-128"/>
              </a:defRPr>
            </a:lvl8pPr>
            <a:lvl9pPr marL="3884613" indent="-227013" defTabSz="446088" eaLnBrk="0" fontAlgn="base" hangingPunct="0">
              <a:spcBef>
                <a:spcPct val="30000"/>
              </a:spcBef>
              <a:spcAft>
                <a:spcPct val="0"/>
              </a:spcAft>
              <a:buClr>
                <a:srgbClr val="000000"/>
              </a:buClr>
              <a:buSzPct val="100000"/>
              <a:buFont typeface="Times New Roman" panose="02020603050405020304" pitchFamily="18" charset="0"/>
              <a:tabLst>
                <a:tab pos="0" algn="l"/>
                <a:tab pos="422275" algn="l"/>
                <a:tab pos="849313" algn="l"/>
                <a:tab pos="1276350" algn="l"/>
                <a:tab pos="1703388" algn="l"/>
                <a:tab pos="2128838" algn="l"/>
                <a:tab pos="2555875" algn="l"/>
                <a:tab pos="2982913" algn="l"/>
                <a:tab pos="3409950" algn="l"/>
                <a:tab pos="3835400" algn="l"/>
                <a:tab pos="4262438" algn="l"/>
                <a:tab pos="4689475" algn="l"/>
                <a:tab pos="5116513" algn="l"/>
                <a:tab pos="5541963" algn="l"/>
                <a:tab pos="5969000" algn="l"/>
                <a:tab pos="6396038" algn="l"/>
                <a:tab pos="6823075" algn="l"/>
                <a:tab pos="7250113" algn="l"/>
                <a:tab pos="7675563" algn="l"/>
                <a:tab pos="8102600" algn="l"/>
                <a:tab pos="8529638" algn="l"/>
              </a:tabLst>
              <a:defRPr sz="1200">
                <a:solidFill>
                  <a:srgbClr val="000000"/>
                </a:solidFill>
                <a:latin typeface="Times New Roman" panose="02020603050405020304" pitchFamily="18" charset="0"/>
                <a:ea typeface="MS PGothic" panose="020B0600070205080204" pitchFamily="34" charset="-128"/>
              </a:defRPr>
            </a:lvl9pPr>
          </a:lstStyle>
          <a:p>
            <a:pPr marL="0" indent="0" algn="l">
              <a:spcBef>
                <a:spcPct val="0"/>
              </a:spcBef>
              <a:buClrTx/>
              <a:buSzTx/>
              <a:buFontTx/>
              <a:buNone/>
            </a:pPr>
            <a:fld id="{4FA376FE-F0BF-4E2A-BDBC-767F9610F73C}" type="slidenum">
              <a:rPr lang="de-DE" altLang="de-DE" sz="1800" smtClean="0">
                <a:ea typeface="Microsoft YaHei" panose="020B0503020204020204" pitchFamily="34" charset="-122"/>
              </a:rPr>
              <a:pPr marL="0" indent="0" algn="l">
                <a:spcBef>
                  <a:spcPct val="0"/>
                </a:spcBef>
                <a:buClrTx/>
                <a:buSzTx/>
                <a:buFontTx/>
                <a:buNone/>
              </a:pPr>
              <a:t>3</a:t>
            </a:fld>
            <a:endParaRPr lang="de-DE" altLang="de-DE" sz="1800">
              <a:ea typeface="Microsoft YaHei" panose="020B0503020204020204" pitchFamily="34" charset="-122"/>
            </a:endParaRPr>
          </a:p>
        </p:txBody>
      </p:sp>
      <p:sp>
        <p:nvSpPr>
          <p:cNvPr id="47107" name="Rectangle 1">
            <a:extLst>
              <a:ext uri="{FF2B5EF4-FFF2-40B4-BE49-F238E27FC236}">
                <a16:creationId xmlns:a16="http://schemas.microsoft.com/office/drawing/2014/main" id="{06BCE758-B74D-4034-B5DA-5CF739B1A33F}"/>
              </a:ext>
            </a:extLst>
          </p:cNvPr>
          <p:cNvSpPr>
            <a:spLocks noGrp="1" noRot="1" noChangeAspect="1" noChangeArrowheads="1" noTextEdit="1"/>
          </p:cNvSpPr>
          <p:nvPr>
            <p:ph type="sldImg"/>
          </p:nvPr>
        </p:nvSpPr>
        <p:spPr>
          <a:xfrm>
            <a:off x="992188" y="777875"/>
            <a:ext cx="5114925" cy="3836988"/>
          </a:xfrm>
          <a:solidFill>
            <a:srgbClr val="FFFFFF"/>
          </a:solidFill>
          <a:ln/>
        </p:spPr>
      </p:sp>
      <p:sp>
        <p:nvSpPr>
          <p:cNvPr id="19460" name="Rectangle 2">
            <a:extLst>
              <a:ext uri="{FF2B5EF4-FFF2-40B4-BE49-F238E27FC236}">
                <a16:creationId xmlns:a16="http://schemas.microsoft.com/office/drawing/2014/main" id="{DCFCD260-C044-4301-ABD9-6514889F54FE}"/>
              </a:ext>
            </a:extLst>
          </p:cNvPr>
          <p:cNvSpPr>
            <a:spLocks noGrp="1" noChangeArrowheads="1"/>
          </p:cNvSpPr>
          <p:nvPr>
            <p:ph type="body" idx="1"/>
          </p:nvPr>
        </p:nvSpPr>
        <p:spPr>
          <a:xfrm>
            <a:off x="709613" y="4860925"/>
            <a:ext cx="5680075" cy="4606925"/>
          </a:xfrm>
          <a:extLst>
            <a:ext uri="{909E8E84-426E-40dd-AFC4-6F175D3DCCD1}"/>
            <a:ext uri="{91240B29-F687-4f45-9708-019B960494DF}"/>
          </a:extLst>
        </p:spPr>
        <p:txBody>
          <a:bodyPr wrap="none" lIns="86833" tIns="43416" rIns="86833" bIns="43416" anchor="ctr"/>
          <a:lstStyle/>
          <a:p>
            <a:pPr>
              <a:buFont typeface="Arial" panose="020B0604020202020204" pitchFamily="34" charset="0"/>
              <a:buNone/>
              <a:defRPr/>
            </a:pPr>
            <a:r>
              <a:rPr lang="de-DE" sz="1700" dirty="0"/>
              <a:t>Mit dem Projekt möchten wir ein Bewusstsein schaffen und </a:t>
            </a:r>
            <a:r>
              <a:rPr lang="de-DE" sz="1300" dirty="0"/>
              <a:t>über globale</a:t>
            </a:r>
          </a:p>
          <a:p>
            <a:pPr>
              <a:buFont typeface="Arial" panose="020B0604020202020204" pitchFamily="34" charset="0"/>
              <a:buNone/>
              <a:defRPr/>
            </a:pPr>
            <a:r>
              <a:rPr lang="de-DE" sz="1300" dirty="0"/>
              <a:t>Produktionsketten in der Bekleidungsindustrie sowie vorhandene Umwelt-</a:t>
            </a:r>
          </a:p>
          <a:p>
            <a:pPr>
              <a:buFont typeface="Arial" panose="020B0604020202020204" pitchFamily="34" charset="0"/>
              <a:buNone/>
              <a:defRPr/>
            </a:pPr>
            <a:r>
              <a:rPr lang="de-DE" sz="1300" dirty="0"/>
              <a:t>und Menschenrechtsverletzungen </a:t>
            </a:r>
            <a:r>
              <a:rPr lang="de-DE" sz="1400" dirty="0"/>
              <a:t>informieren. </a:t>
            </a:r>
            <a:r>
              <a:rPr lang="de-DE" altLang="de-DE" sz="1300" dirty="0">
                <a:latin typeface="Arial" charset="0"/>
              </a:rPr>
              <a:t>Wir möchten Kenntnisse über</a:t>
            </a:r>
          </a:p>
          <a:p>
            <a:pPr>
              <a:buFont typeface="Arial" panose="020B0604020202020204" pitchFamily="34" charset="0"/>
              <a:buNone/>
              <a:defRPr/>
            </a:pPr>
            <a:r>
              <a:rPr lang="de-DE" altLang="de-DE" sz="1300" dirty="0">
                <a:latin typeface="Arial" charset="0"/>
              </a:rPr>
              <a:t>umweltverträgliche und soziale Produktionsweisen vermitteln, so dass spätere</a:t>
            </a:r>
          </a:p>
          <a:p>
            <a:pPr>
              <a:buFont typeface="Arial" panose="020B0604020202020204" pitchFamily="34" charset="0"/>
              <a:buNone/>
              <a:defRPr/>
            </a:pPr>
            <a:r>
              <a:rPr lang="de-DE" altLang="de-DE" sz="1300" dirty="0" err="1">
                <a:latin typeface="Arial" charset="0"/>
              </a:rPr>
              <a:t>Mitarbeiter_innen</a:t>
            </a:r>
            <a:r>
              <a:rPr lang="de-DE" altLang="de-DE" sz="1300" dirty="0">
                <a:latin typeface="Arial" charset="0"/>
              </a:rPr>
              <a:t> von Textil- und Bekleidungsunternehmen sich für eine nachhaltige,</a:t>
            </a:r>
          </a:p>
          <a:p>
            <a:pPr>
              <a:buFont typeface="Arial" panose="020B0604020202020204" pitchFamily="34" charset="0"/>
              <a:buNone/>
              <a:defRPr/>
            </a:pPr>
            <a:r>
              <a:rPr lang="de-DE" altLang="de-DE" sz="1300" dirty="0">
                <a:latin typeface="Arial" charset="0"/>
              </a:rPr>
              <a:t>ökologische und sozial-faire Produktionsweise einsetzen können. </a:t>
            </a:r>
            <a:r>
              <a:rPr lang="de-DE" altLang="de-DE" sz="1300" dirty="0"/>
              <a:t>Wir setzen uns dafür ein,</a:t>
            </a:r>
          </a:p>
          <a:p>
            <a:pPr>
              <a:buFont typeface="Arial" panose="020B0604020202020204" pitchFamily="34" charset="0"/>
              <a:buNone/>
              <a:defRPr/>
            </a:pPr>
            <a:r>
              <a:rPr lang="de-DE" altLang="de-DE" sz="1300" dirty="0"/>
              <a:t>dass Themen nachhaltiger Entwicklung fester Ausbildungsinhalt von modebezogenen</a:t>
            </a:r>
          </a:p>
          <a:p>
            <a:pPr>
              <a:buFont typeface="Arial" panose="020B0604020202020204" pitchFamily="34" charset="0"/>
              <a:buNone/>
              <a:defRPr/>
            </a:pPr>
            <a:r>
              <a:rPr lang="de-DE" altLang="de-DE" sz="1300" dirty="0"/>
              <a:t>Studiengängen in Deutschland werden.</a:t>
            </a:r>
            <a:endParaRPr lang="en-US" altLang="de-DE" sz="1300" dirty="0"/>
          </a:p>
          <a:p>
            <a:pPr>
              <a:defRPr/>
            </a:pPr>
            <a:endParaRPr lang="de-DE" altLang="de-DE" dirty="0">
              <a:latin typeface="Arial" charset="0"/>
            </a:endParaRPr>
          </a:p>
          <a:p>
            <a:pPr>
              <a:defRPr/>
            </a:pPr>
            <a:r>
              <a:rPr lang="de-DE" altLang="de-DE" dirty="0">
                <a:latin typeface="Arial" charset="0"/>
              </a:rPr>
              <a:t>Projektaktivitäten:</a:t>
            </a:r>
          </a:p>
          <a:p>
            <a:pPr marL="171450" indent="-171450">
              <a:buFont typeface="Arial" panose="020B0604020202020204" pitchFamily="34" charset="0"/>
              <a:buChar char="•"/>
              <a:defRPr/>
            </a:pPr>
            <a:r>
              <a:rPr lang="de-DE" dirty="0"/>
              <a:t>Vorträge und Workshops an Hochschulen; dazu gehören Vortragsreisen mit Gästen</a:t>
            </a:r>
          </a:p>
          <a:p>
            <a:pPr marL="0" indent="0">
              <a:buFont typeface="Arial" panose="020B0604020202020204" pitchFamily="34" charset="0"/>
              <a:buNone/>
              <a:defRPr/>
            </a:pPr>
            <a:r>
              <a:rPr lang="de-DE" dirty="0"/>
              <a:t>aus Produktionsländern und die Durchführung von Workshops, die sich an 16</a:t>
            </a:r>
          </a:p>
          <a:p>
            <a:pPr marL="0" indent="0">
              <a:buFont typeface="Arial" panose="020B0604020202020204" pitchFamily="34" charset="0"/>
              <a:buNone/>
              <a:defRPr/>
            </a:pPr>
            <a:r>
              <a:rPr lang="de-DE" dirty="0"/>
              <a:t>Bildungsmodulen orientieren, die während des Projekts entwickelt wurden</a:t>
            </a:r>
          </a:p>
          <a:p>
            <a:pPr marL="171450" indent="-171450">
              <a:buFont typeface="Arial" panose="020B0604020202020204" pitchFamily="34" charset="0"/>
              <a:buChar char="•"/>
              <a:defRPr/>
            </a:pPr>
            <a:r>
              <a:rPr lang="de-DE" dirty="0"/>
              <a:t>wir beraten und betreuen Studierende bei ihren Studien- und Abschlussarbeiten</a:t>
            </a:r>
          </a:p>
          <a:p>
            <a:pPr marL="0" indent="0">
              <a:buFont typeface="Arial" panose="020B0604020202020204" pitchFamily="34" charset="0"/>
              <a:buNone/>
              <a:defRPr/>
            </a:pPr>
            <a:r>
              <a:rPr lang="de-DE" dirty="0"/>
              <a:t>oder bei Semesterprojekten (Interviews, Literaturhinweise, Kontakt zu anderen Organisationen)</a:t>
            </a:r>
          </a:p>
          <a:p>
            <a:pPr marL="171450" indent="-171450">
              <a:buFont typeface="Arial" panose="020B0604020202020204" pitchFamily="34" charset="0"/>
              <a:buChar char="•"/>
              <a:defRPr/>
            </a:pPr>
            <a:r>
              <a:rPr lang="de-DE" dirty="0"/>
              <a:t>wir vermitteln Praktika z.B. bei unseren Partnern oder im </a:t>
            </a:r>
            <a:r>
              <a:rPr lang="de-DE" dirty="0" err="1"/>
              <a:t>FairSchnitt</a:t>
            </a:r>
            <a:r>
              <a:rPr lang="de-DE" dirty="0"/>
              <a:t> Büro</a:t>
            </a:r>
          </a:p>
          <a:p>
            <a:pPr marL="171450" indent="-171450">
              <a:buFont typeface="Arial" panose="020B0604020202020204" pitchFamily="34" charset="0"/>
              <a:buChar char="•"/>
              <a:defRPr/>
            </a:pPr>
            <a:r>
              <a:rPr lang="de-DE" altLang="de-DE" dirty="0">
                <a:latin typeface="Arial" charset="0"/>
              </a:rPr>
              <a:t>eine Materialdatenbank auf unserer Projektwebseite bietet umfangreiche Hintergrundinformationen</a:t>
            </a:r>
          </a:p>
          <a:p>
            <a:pPr marL="0" indent="0">
              <a:buFont typeface="Arial" panose="020B0604020202020204" pitchFamily="34" charset="0"/>
              <a:buNone/>
              <a:defRPr/>
            </a:pPr>
            <a:r>
              <a:rPr lang="de-DE" altLang="de-DE" dirty="0">
                <a:latin typeface="Arial" charset="0"/>
              </a:rPr>
              <a:t>und wird regelmäßig aktualisiert</a:t>
            </a:r>
          </a:p>
          <a:p>
            <a:pPr marL="171450" indent="-171450">
              <a:buFont typeface="Arial" panose="020B0604020202020204" pitchFamily="34" charset="0"/>
              <a:buChar char="•"/>
              <a:defRPr/>
            </a:pPr>
            <a:r>
              <a:rPr lang="de-DE" dirty="0" err="1"/>
              <a:t>FairSchnitt</a:t>
            </a:r>
            <a:r>
              <a:rPr lang="de-DE" dirty="0"/>
              <a:t> Konferenz (findet alle 2 Jahre statt, zuletzt 2018 in Hamburg – Berichte gibt‘s auf der </a:t>
            </a:r>
            <a:r>
              <a:rPr lang="de-DE" dirty="0" err="1"/>
              <a:t>FairSchnitt</a:t>
            </a:r>
            <a:r>
              <a:rPr lang="de-DE" dirty="0"/>
              <a:t> Webseite)</a:t>
            </a:r>
          </a:p>
          <a:p>
            <a:pPr marL="495239" lvl="1">
              <a:defRPr/>
            </a:pPr>
            <a:endParaRPr lang="de-DE"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71B6802F-CE17-4E9B-82A6-DA797BD7D984}"/>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15900" indent="-215900">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1pPr>
            <a:lvl2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2pPr>
            <a:lvl3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3pPr>
            <a:lvl4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4pPr>
            <a:lvl5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9pPr>
          </a:lstStyle>
          <a:p>
            <a:pPr marL="215900" marR="0" lvl="0" indent="-215900" algn="r" defTabSz="449263" rtl="0" eaLnBrk="1" fontAlgn="base" latinLnBrk="0" hangingPunct="1">
              <a:lnSpc>
                <a:spcPct val="100000"/>
              </a:lnSpc>
              <a:spcBef>
                <a:spcPct val="0"/>
              </a:spcBef>
              <a:spcAft>
                <a:spcPct val="0"/>
              </a:spcAft>
              <a:buClr>
                <a:srgbClr val="000000"/>
              </a:buClr>
              <a:buSzPct val="45000"/>
              <a:buFont typeface="Wingdings" panose="05000000000000000000" pitchFamily="2" charset="2"/>
              <a:buNone/>
              <a:tabLst>
                <a:tab pos="449263" algn="l"/>
                <a:tab pos="898525" algn="l"/>
                <a:tab pos="1347788" algn="l"/>
                <a:tab pos="1797050" algn="l"/>
                <a:tab pos="2246313" algn="l"/>
                <a:tab pos="2695575" algn="l"/>
              </a:tabLst>
              <a:defRPr/>
            </a:pPr>
            <a:fld id="{D096B3D2-3554-436D-8AB3-AF45FCA2F6A0}" type="slidenum">
              <a:rPr kumimoji="0" lang="de-DE" altLang="de-DE"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215900" marR="0" lvl="0" indent="-215900" algn="r" defTabSz="449263" rtl="0" eaLnBrk="1" fontAlgn="base" latinLnBrk="0" hangingPunct="1">
                <a:lnSpc>
                  <a:spcPct val="100000"/>
                </a:lnSpc>
                <a:spcBef>
                  <a:spcPct val="0"/>
                </a:spcBef>
                <a:spcAft>
                  <a:spcPct val="0"/>
                </a:spcAft>
                <a:buClr>
                  <a:srgbClr val="000000"/>
                </a:buClr>
                <a:buSzPct val="45000"/>
                <a:buFont typeface="Wingdings" panose="05000000000000000000" pitchFamily="2" charset="2"/>
                <a:buNone/>
                <a:tabLst>
                  <a:tab pos="449263" algn="l"/>
                  <a:tab pos="898525" algn="l"/>
                  <a:tab pos="1347788" algn="l"/>
                  <a:tab pos="1797050" algn="l"/>
                  <a:tab pos="2246313" algn="l"/>
                  <a:tab pos="2695575" algn="l"/>
                </a:tabLst>
                <a:defRPr/>
              </a:pPr>
              <a:t>4</a:t>
            </a:fld>
            <a:endParaRPr kumimoji="0" lang="de-DE" altLang="de-DE" sz="12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
        <p:nvSpPr>
          <p:cNvPr id="32771" name="Rectangle 1">
            <a:extLst>
              <a:ext uri="{FF2B5EF4-FFF2-40B4-BE49-F238E27FC236}">
                <a16:creationId xmlns:a16="http://schemas.microsoft.com/office/drawing/2014/main" id="{F28395B1-F071-4811-9282-DA58D9BE9D71}"/>
              </a:ext>
            </a:extLst>
          </p:cNvPr>
          <p:cNvSpPr>
            <a:spLocks noGrp="1" noRot="1" noChangeAspect="1" noChangeArrowheads="1" noTextEdit="1"/>
          </p:cNvSpPr>
          <p:nvPr>
            <p:ph type="sldImg"/>
          </p:nvPr>
        </p:nvSpPr>
        <p:spPr>
          <a:xfrm>
            <a:off x="2857500" y="514350"/>
            <a:ext cx="3429000" cy="257175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2772" name="Text Box 2">
            <a:extLst>
              <a:ext uri="{FF2B5EF4-FFF2-40B4-BE49-F238E27FC236}">
                <a16:creationId xmlns:a16="http://schemas.microsoft.com/office/drawing/2014/main" id="{4482DA58-B494-437A-865B-308E3964DE1C}"/>
              </a:ext>
            </a:extLst>
          </p:cNvPr>
          <p:cNvSpPr txBox="1">
            <a:spLocks noChangeArrowheads="1"/>
          </p:cNvSpPr>
          <p:nvPr/>
        </p:nvSpPr>
        <p:spPr bwMode="auto">
          <a:xfrm>
            <a:off x="1219200" y="3257550"/>
            <a:ext cx="67056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pPr marL="0" marR="0" lvl="0" indent="0" algn="l" defTabSz="449263" rtl="0" eaLnBrk="1" fontAlgn="base" latinLnBrk="0" hangingPunct="1">
              <a:lnSpc>
                <a:spcPct val="100000"/>
              </a:lnSpc>
              <a:spcBef>
                <a:spcPts val="4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Unternehmen sitzen als Einkäufer einer wichtigen Position, sie haben die Macht, die Bedingungen in den Fabriken zu ändern, das zeigen Beispiele von Unternehmen, die diese Verantwortung für die Arbeitsbedingungen bei ihren Zulieferern bereits übernehmen</a:t>
            </a:r>
          </a:p>
          <a:p>
            <a:pPr marL="0" marR="0" lvl="0" indent="0" algn="l" defTabSz="449263" rtl="0" eaLnBrk="1" fontAlgn="base" latinLnBrk="0" hangingPunct="1">
              <a:lnSpc>
                <a:spcPct val="100000"/>
              </a:lnSpc>
              <a:spcBef>
                <a:spcPts val="450"/>
              </a:spcBef>
              <a:spcAft>
                <a:spcPct val="0"/>
              </a:spcAft>
              <a:buClr>
                <a:srgbClr val="000000"/>
              </a:buClr>
              <a:buSzPct val="100000"/>
              <a:buFont typeface="Times New Roman" panose="02020603050405020304" pitchFamily="18" charset="0"/>
              <a:buAutoNum type="arabicPeriod"/>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Einkaufspolitik anpassen: angemessene Lieferzeiten, faire Preise, die Existenzlöhne ermöglichen, lange Lieferbeziehungen… </a:t>
            </a:r>
          </a:p>
          <a:p>
            <a:pPr marL="0" marR="0" lvl="0" indent="0" algn="l" defTabSz="449263" rtl="0" eaLnBrk="1" fontAlgn="base" latinLnBrk="0" hangingPunct="1">
              <a:lnSpc>
                <a:spcPct val="100000"/>
              </a:lnSpc>
              <a:spcBef>
                <a:spcPts val="450"/>
              </a:spcBef>
              <a:spcAft>
                <a:spcPct val="0"/>
              </a:spcAft>
              <a:buClr>
                <a:srgbClr val="000000"/>
              </a:buClr>
              <a:buSzPct val="100000"/>
              <a:buFont typeface="Times New Roman" panose="02020603050405020304" pitchFamily="18" charset="0"/>
              <a:buAutoNum type="arabicPeriod"/>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Soziale Verantwortung = ihr wirtschaftliches Handeln sozial verantwortlich gestalten</a:t>
            </a:r>
          </a:p>
          <a:p>
            <a:pPr marL="0" marR="0" lvl="0" indent="0" algn="l" defTabSz="449263" rtl="0" eaLnBrk="1" fontAlgn="base" latinLnBrk="0" hangingPunct="1">
              <a:lnSpc>
                <a:spcPct val="100000"/>
              </a:lnSpc>
              <a:spcBef>
                <a:spcPts val="4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3.  Eigene Kodizes ernst nehmen und effektive Maßnahmen zur Umsetzung </a:t>
            </a:r>
          </a:p>
          <a:p>
            <a:pPr marL="0" marR="0" lvl="0" indent="0" algn="l" defTabSz="449263" rtl="0" eaLnBrk="1" fontAlgn="base" latinLnBrk="0" hangingPunct="1">
              <a:lnSpc>
                <a:spcPct val="100000"/>
              </a:lnSpc>
              <a:spcBef>
                <a:spcPts val="4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6. Nicht nur rein kommerzielle audits</a:t>
            </a:r>
          </a:p>
          <a:p>
            <a:pPr marL="0" marR="0" lvl="0" indent="0" algn="l" defTabSz="449263" rtl="0" eaLnBrk="1" fontAlgn="base" latinLnBrk="0" hangingPunct="1">
              <a:lnSpc>
                <a:spcPct val="100000"/>
              </a:lnSpc>
              <a:spcBef>
                <a:spcPts val="4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32773" name="Text Box 3">
            <a:extLst>
              <a:ext uri="{FF2B5EF4-FFF2-40B4-BE49-F238E27FC236}">
                <a16:creationId xmlns:a16="http://schemas.microsoft.com/office/drawing/2014/main" id="{471272A8-B2BE-4793-A6E8-A965F14B8D24}"/>
              </a:ext>
            </a:extLst>
          </p:cNvPr>
          <p:cNvSpPr txBox="1">
            <a:spLocks noChangeArrowheads="1"/>
          </p:cNvSpPr>
          <p:nvPr/>
        </p:nvSpPr>
        <p:spPr bwMode="auto">
          <a:xfrm>
            <a:off x="5181600" y="6515100"/>
            <a:ext cx="39624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FE6D853D-8440-4770-8D23-8FB417E1699A}" type="slidenum">
              <a:rPr kumimoji="0" lang="de-DE" altLang="de-DE" sz="1200" b="0" i="0" u="none" strike="noStrike" kern="1200" cap="none" spc="0" normalizeH="0" baseline="0" noProof="0" smtClean="0">
                <a:ln>
                  <a:noFill/>
                </a:ln>
                <a:solidFill>
                  <a:srgbClr val="003366"/>
                </a:solidFill>
                <a:effectLst/>
                <a:uLnTx/>
                <a:uFillTx/>
                <a:latin typeface="Times New Roman" panose="02020603050405020304" pitchFamily="18" charset="0"/>
                <a:ea typeface="MS PGothic" panose="020B0600070205080204" pitchFamily="34" charset="-128"/>
                <a:cs typeface="+mn-cs"/>
              </a:rPr>
              <a:pPr marL="0" marR="0" lvl="0" indent="0" algn="r" defTabSz="449263"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4</a:t>
            </a:fld>
            <a:endParaRPr kumimoji="0" lang="de-DE" altLang="de-DE" sz="1200" b="0" i="0" u="none" strike="noStrike" kern="1200" cap="none" spc="0" normalizeH="0" baseline="0" noProof="0">
              <a:ln>
                <a:noFill/>
              </a:ln>
              <a:solidFill>
                <a:srgbClr val="003366"/>
              </a:solidFill>
              <a:effectLst/>
              <a:uLnTx/>
              <a:uFillTx/>
              <a:latin typeface="Times New Roman" panose="02020603050405020304" pitchFamily="18" charset="0"/>
              <a:ea typeface="MS PGothic" panose="020B0600070205080204" pitchFamily="34" charset="-128"/>
              <a:cs typeface="+mn-cs"/>
            </a:endParaRPr>
          </a:p>
        </p:txBody>
      </p:sp>
      <p:sp>
        <p:nvSpPr>
          <p:cNvPr id="93190" name="Notizenplatzhalter 1">
            <a:extLst>
              <a:ext uri="{FF2B5EF4-FFF2-40B4-BE49-F238E27FC236}">
                <a16:creationId xmlns:a16="http://schemas.microsoft.com/office/drawing/2014/main" id="{DEFBDDDD-3E25-4459-9807-4BDEE5B62FAD}"/>
              </a:ext>
            </a:extLst>
          </p:cNvPr>
          <p:cNvSpPr>
            <a:spLocks noGrp="1" noChangeArrowheads="1"/>
          </p:cNvSpPr>
          <p:nvPr>
            <p:ph type="body" idx="1"/>
          </p:nvPr>
        </p:nvSpPr>
        <p:spPr>
          <a:ln/>
        </p:spPr>
        <p:txBody>
          <a:bodyPr/>
          <a:lstStyle/>
          <a:p>
            <a:pPr>
              <a:lnSpc>
                <a:spcPct val="90000"/>
              </a:lnSpc>
              <a:defRPr/>
            </a:pPr>
            <a:r>
              <a:rPr lang="de-DE" altLang="de-DE" dirty="0">
                <a:cs typeface="Times New Roman" charset="0"/>
              </a:rPr>
              <a:t>Kampagne für Saubere Kleidung bzw. Clean Clothes Campaign ist ein Name</a:t>
            </a:r>
          </a:p>
          <a:p>
            <a:pPr>
              <a:lnSpc>
                <a:spcPct val="90000"/>
              </a:lnSpc>
              <a:defRPr/>
            </a:pPr>
            <a:r>
              <a:rPr lang="de-DE" altLang="de-DE" dirty="0">
                <a:cs typeface="Times New Roman" charset="0"/>
              </a:rPr>
              <a:t>für ein Netzwerk von Organisationen und keine Kampagne im eigentlichen Wortsinn.</a:t>
            </a:r>
          </a:p>
          <a:p>
            <a:pPr>
              <a:lnSpc>
                <a:spcPct val="90000"/>
              </a:lnSpc>
              <a:defRPr/>
            </a:pPr>
            <a:endParaRPr lang="de-DE" altLang="de-DE" dirty="0">
              <a:cs typeface="Times New Roman" charset="0"/>
            </a:endParaRPr>
          </a:p>
          <a:p>
            <a:pPr>
              <a:lnSpc>
                <a:spcPct val="90000"/>
              </a:lnSpc>
              <a:defRPr/>
            </a:pPr>
            <a:r>
              <a:rPr lang="de-DE" altLang="de-DE" dirty="0">
                <a:cs typeface="Times New Roman" charset="0"/>
              </a:rPr>
              <a:t>Mitgliedsorganisationen sind Gewerkschaften, entwicklungspolitische Gruppen</a:t>
            </a:r>
          </a:p>
          <a:p>
            <a:pPr>
              <a:lnSpc>
                <a:spcPct val="90000"/>
              </a:lnSpc>
              <a:defRPr/>
            </a:pPr>
            <a:r>
              <a:rPr lang="de-DE" altLang="de-DE" dirty="0">
                <a:cs typeface="Times New Roman" charset="0"/>
              </a:rPr>
              <a:t>und Vereine, kirchliche Organisationen…</a:t>
            </a:r>
          </a:p>
          <a:p>
            <a:pPr>
              <a:lnSpc>
                <a:spcPct val="90000"/>
              </a:lnSpc>
              <a:defRPr/>
            </a:pPr>
            <a:endParaRPr lang="de-DE" altLang="de-DE" dirty="0">
              <a:cs typeface="Times New Roman" charset="0"/>
            </a:endParaRPr>
          </a:p>
          <a:p>
            <a:pPr>
              <a:lnSpc>
                <a:spcPct val="90000"/>
              </a:lnSpc>
              <a:defRPr/>
            </a:pPr>
            <a:r>
              <a:rPr lang="de-DE" altLang="de-DE" dirty="0">
                <a:cs typeface="Times New Roman" charset="0"/>
              </a:rPr>
              <a:t>Partner in Produktionsländern sind Gewerkschaften oder NGOs</a:t>
            </a:r>
          </a:p>
          <a:p>
            <a:pPr>
              <a:lnSpc>
                <a:spcPct val="90000"/>
              </a:lnSpc>
              <a:defRPr/>
            </a:pPr>
            <a:endParaRPr lang="de-DE" altLang="de-DE" dirty="0">
              <a:cs typeface="Times New Roman" charset="0"/>
            </a:endParaRPr>
          </a:p>
          <a:p>
            <a:pPr>
              <a:lnSpc>
                <a:spcPct val="90000"/>
              </a:lnSpc>
              <a:defRPr/>
            </a:pPr>
            <a:r>
              <a:rPr lang="de-DE" altLang="de-DE" dirty="0">
                <a:cs typeface="Times New Roman" charset="0"/>
              </a:rPr>
              <a:t>Aktivitäten:</a:t>
            </a:r>
          </a:p>
          <a:p>
            <a:pPr marL="171450" indent="-171450">
              <a:lnSpc>
                <a:spcPct val="90000"/>
              </a:lnSpc>
              <a:buFont typeface="Arial" panose="020B0604020202020204" pitchFamily="34" charset="0"/>
              <a:buChar char="•"/>
              <a:defRPr/>
            </a:pPr>
            <a:r>
              <a:rPr lang="de-DE" altLang="de-DE" dirty="0">
                <a:cs typeface="Times New Roman" charset="0"/>
              </a:rPr>
              <a:t>Kampagnen gegen Unternehmen: z.B. Sport/Outdoor Bekleidungshersteller (z.B. adidas),</a:t>
            </a:r>
          </a:p>
          <a:p>
            <a:pPr>
              <a:lnSpc>
                <a:spcPct val="90000"/>
              </a:lnSpc>
              <a:buFont typeface="Arial" panose="020B0604020202020204" pitchFamily="34" charset="0"/>
              <a:buNone/>
              <a:defRPr/>
            </a:pPr>
            <a:r>
              <a:rPr lang="de-DE" altLang="de-DE" dirty="0">
                <a:cs typeface="Times New Roman" charset="0"/>
              </a:rPr>
              <a:t>Discounter, Existenzlohn</a:t>
            </a:r>
          </a:p>
          <a:p>
            <a:pPr marL="171450" indent="-171450">
              <a:lnSpc>
                <a:spcPct val="90000"/>
              </a:lnSpc>
              <a:buFont typeface="Arial" panose="020B0604020202020204" pitchFamily="34" charset="0"/>
              <a:buChar char="•"/>
              <a:defRPr/>
            </a:pPr>
            <a:r>
              <a:rPr lang="de-DE" altLang="de-DE" dirty="0">
                <a:cs typeface="Times New Roman" charset="0"/>
              </a:rPr>
              <a:t>Kampagnen an Regierungsstellen: z.B. öffentliche Beschaffung, verbindliche Regulierung</a:t>
            </a:r>
          </a:p>
          <a:p>
            <a:pPr>
              <a:lnSpc>
                <a:spcPct val="90000"/>
              </a:lnSpc>
              <a:defRPr/>
            </a:pPr>
            <a:r>
              <a:rPr lang="de-DE" altLang="de-DE" dirty="0">
                <a:cs typeface="Times New Roman" charset="0"/>
              </a:rPr>
              <a:t>zu Haftungen und Entschädigung</a:t>
            </a:r>
          </a:p>
          <a:p>
            <a:pPr marL="171450" indent="-171450">
              <a:lnSpc>
                <a:spcPct val="90000"/>
              </a:lnSpc>
              <a:buFont typeface="Arial" panose="020B0604020202020204" pitchFamily="34" charset="0"/>
              <a:buChar char="•"/>
              <a:defRPr/>
            </a:pPr>
            <a:r>
              <a:rPr lang="de-DE" altLang="de-DE" dirty="0">
                <a:cs typeface="Times New Roman" charset="0"/>
              </a:rPr>
              <a:t>Eilaktions-Netzwerk: zur Skandalisierung und Mobilisierung im Fall von akuten</a:t>
            </a:r>
          </a:p>
          <a:p>
            <a:pPr>
              <a:lnSpc>
                <a:spcPct val="90000"/>
              </a:lnSpc>
              <a:defRPr/>
            </a:pPr>
            <a:r>
              <a:rPr lang="de-DE" altLang="de-DE" dirty="0">
                <a:cs typeface="Times New Roman" charset="0"/>
              </a:rPr>
              <a:t>Arbeitsrechtsverletzungen </a:t>
            </a:r>
          </a:p>
          <a:p>
            <a:pPr>
              <a:lnSpc>
                <a:spcPct val="90000"/>
              </a:lnSpc>
              <a:defRPr/>
            </a:pPr>
            <a:endParaRPr lang="de-DE" altLang="de-DE" dirty="0">
              <a:cs typeface="Times New Roman" charset="0"/>
            </a:endParaRPr>
          </a:p>
          <a:p>
            <a:pPr>
              <a:lnSpc>
                <a:spcPct val="90000"/>
              </a:lnSpc>
              <a:defRPr/>
            </a:pPr>
            <a:r>
              <a:rPr lang="de-DE" altLang="de-DE" dirty="0">
                <a:cs typeface="Times New Roman" charset="0"/>
              </a:rPr>
              <a:t>FEMNET unterstützt folgende Arbeitsbereiche:</a:t>
            </a:r>
          </a:p>
          <a:p>
            <a:pPr marL="171450" indent="-171450">
              <a:lnSpc>
                <a:spcPct val="90000"/>
              </a:lnSpc>
              <a:buFont typeface="Arial" panose="020B0604020202020204" pitchFamily="34" charset="0"/>
              <a:buChar char="•"/>
              <a:defRPr/>
            </a:pPr>
            <a:r>
              <a:rPr lang="de-DE" altLang="de-DE" dirty="0">
                <a:cs typeface="Times New Roman" charset="0"/>
              </a:rPr>
              <a:t>Kampagnen (Sport/Outdoor, Discounter, Existenzlohn, öffentliche Beschaffung, CSR)</a:t>
            </a:r>
          </a:p>
          <a:p>
            <a:pPr marL="171450" indent="-171450">
              <a:lnSpc>
                <a:spcPct val="90000"/>
              </a:lnSpc>
              <a:buFont typeface="Arial" panose="020B0604020202020204" pitchFamily="34" charset="0"/>
              <a:buChar char="•"/>
              <a:defRPr/>
            </a:pPr>
            <a:r>
              <a:rPr lang="de-DE" altLang="de-DE" dirty="0">
                <a:cs typeface="Times New Roman" charset="0"/>
              </a:rPr>
              <a:t>Textilbündnis</a:t>
            </a:r>
          </a:p>
          <a:p>
            <a:pPr marL="171450" indent="-171450">
              <a:lnSpc>
                <a:spcPct val="90000"/>
              </a:lnSpc>
              <a:buFont typeface="Arial" panose="020B0604020202020204" pitchFamily="34" charset="0"/>
              <a:buChar char="•"/>
              <a:defRPr/>
            </a:pPr>
            <a:r>
              <a:rPr lang="de-DE" altLang="de-DE" dirty="0">
                <a:cs typeface="Times New Roman" charset="0"/>
              </a:rPr>
              <a:t>Verbraucherinformation</a:t>
            </a:r>
          </a:p>
          <a:p>
            <a:pPr marL="171450" indent="-171450">
              <a:lnSpc>
                <a:spcPct val="90000"/>
              </a:lnSpc>
              <a:buFont typeface="Arial" panose="020B0604020202020204" pitchFamily="34" charset="0"/>
              <a:buChar char="•"/>
              <a:defRPr/>
            </a:pPr>
            <a:r>
              <a:rPr lang="de-DE" altLang="de-DE" dirty="0">
                <a:cs typeface="Times New Roman" charset="0"/>
              </a:rPr>
              <a:t>Eilaktions-Netzwerk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059FCF52-A952-4CD9-9288-B98026B229D0}"/>
              </a:ext>
            </a:extLst>
          </p:cNvPr>
          <p:cNvSpPr>
            <a:spLocks noGrp="1" noChangeArrowheads="1"/>
          </p:cNvSpPr>
          <p:nvPr>
            <p:ph type="sldNum" sz="quarter"/>
          </p:nvPr>
        </p:nvSpPr>
        <p:spPr>
          <a:noFill/>
        </p:spPr>
        <p:txBody>
          <a:bodyPr/>
          <a:lstStyle>
            <a:lvl1pPr marL="215900" indent="-215900">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1pPr>
            <a:lvl2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2pPr>
            <a:lvl3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3pPr>
            <a:lvl4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4pPr>
            <a:lvl5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9pPr>
          </a:lstStyle>
          <a:p>
            <a:fld id="{8B2A3340-7D22-4BDF-8337-057C524AAEBF}" type="slidenum">
              <a:rPr lang="de-DE" altLang="de-DE" sz="1200" smtClean="0">
                <a:solidFill>
                  <a:srgbClr val="000000"/>
                </a:solidFill>
              </a:rPr>
              <a:pPr/>
              <a:t>5</a:t>
            </a:fld>
            <a:endParaRPr lang="de-DE" altLang="de-DE" sz="1200">
              <a:solidFill>
                <a:srgbClr val="000000"/>
              </a:solidFill>
            </a:endParaRPr>
          </a:p>
        </p:txBody>
      </p:sp>
      <p:sp>
        <p:nvSpPr>
          <p:cNvPr id="51203" name="Rectangle 1">
            <a:extLst>
              <a:ext uri="{FF2B5EF4-FFF2-40B4-BE49-F238E27FC236}">
                <a16:creationId xmlns:a16="http://schemas.microsoft.com/office/drawing/2014/main" id="{699A35BE-466F-4964-BA0E-BEA8C885C466}"/>
              </a:ext>
            </a:extLst>
          </p:cNvPr>
          <p:cNvSpPr>
            <a:spLocks noGrp="1" noRot="1" noChangeAspect="1" noChangeArrowheads="1" noTextEdit="1"/>
          </p:cNvSpPr>
          <p:nvPr>
            <p:ph type="sldImg"/>
          </p:nvPr>
        </p:nvSpPr>
        <p:spPr>
          <a:xfrm>
            <a:off x="2857500" y="514350"/>
            <a:ext cx="3429000" cy="257175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1204" name="Rectangle 2">
            <a:extLst>
              <a:ext uri="{FF2B5EF4-FFF2-40B4-BE49-F238E27FC236}">
                <a16:creationId xmlns:a16="http://schemas.microsoft.com/office/drawing/2014/main" id="{5A36B8A2-7207-49F5-B98B-221DFCCB98C7}"/>
              </a:ext>
            </a:extLst>
          </p:cNvPr>
          <p:cNvSpPr>
            <a:spLocks noGrp="1" noChangeArrowheads="1"/>
          </p:cNvSpPr>
          <p:nvPr>
            <p:ph type="body" idx="1"/>
          </p:nvPr>
        </p:nvSpPr>
        <p:spPr>
          <a:xfrm>
            <a:off x="1219200" y="3257550"/>
            <a:ext cx="6705600" cy="3086100"/>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latin typeface="Times New Roman" panose="02020603050405020304"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6" name="Rectangle 7">
            <a:extLst>
              <a:ext uri="{FF2B5EF4-FFF2-40B4-BE49-F238E27FC236}">
                <a16:creationId xmlns:a16="http://schemas.microsoft.com/office/drawing/2014/main" id="{4E6F4BA8-28F2-4321-A0CD-4801D44FF4C8}"/>
              </a:ext>
            </a:extLst>
          </p:cNvPr>
          <p:cNvSpPr>
            <a:spLocks noGrp="1" noChangeArrowheads="1"/>
          </p:cNvSpPr>
          <p:nvPr>
            <p:ph type="sldNum" sz="quarter"/>
          </p:nvPr>
        </p:nvSpPr>
        <p:spPr>
          <a:noFill/>
        </p:spPr>
        <p:txBody>
          <a:bodyPr/>
          <a:lstStyle>
            <a:lvl1pPr marL="215900" indent="-215900">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1pPr>
            <a:lvl2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2pPr>
            <a:lvl3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3pPr>
            <a:lvl4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4pPr>
            <a:lvl5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9pPr>
          </a:lstStyle>
          <a:p>
            <a:fld id="{95E72C4E-B224-4A2E-95DE-D4613FAE7CC1}" type="slidenum">
              <a:rPr lang="de-DE" altLang="de-DE" sz="1200" smtClean="0">
                <a:solidFill>
                  <a:srgbClr val="000000"/>
                </a:solidFill>
              </a:rPr>
              <a:pPr/>
              <a:t>6</a:t>
            </a:fld>
            <a:endParaRPr lang="de-DE" altLang="de-DE" sz="1200">
              <a:solidFill>
                <a:srgbClr val="000000"/>
              </a:solidFill>
            </a:endParaRPr>
          </a:p>
        </p:txBody>
      </p:sp>
      <p:sp>
        <p:nvSpPr>
          <p:cNvPr id="67587" name="Text Box 1">
            <a:extLst>
              <a:ext uri="{FF2B5EF4-FFF2-40B4-BE49-F238E27FC236}">
                <a16:creationId xmlns:a16="http://schemas.microsoft.com/office/drawing/2014/main" id="{5F15521F-5026-4C5D-810F-6EDD39FDEDCD}"/>
              </a:ext>
            </a:extLst>
          </p:cNvPr>
          <p:cNvSpPr txBox="1">
            <a:spLocks noChangeArrowheads="1"/>
          </p:cNvSpPr>
          <p:nvPr/>
        </p:nvSpPr>
        <p:spPr bwMode="auto">
          <a:xfrm>
            <a:off x="5181600" y="6515100"/>
            <a:ext cx="39624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pPr algn="r" eaLnBrk="1" hangingPunct="1">
              <a:buSzPct val="100000"/>
            </a:pPr>
            <a:fld id="{ED8699FA-B637-4C7B-B817-D6F6BAA606B8}" type="slidenum">
              <a:rPr lang="de-DE" altLang="de-DE" sz="1200">
                <a:solidFill>
                  <a:srgbClr val="003366"/>
                </a:solidFill>
              </a:rPr>
              <a:pPr algn="r" eaLnBrk="1" hangingPunct="1">
                <a:buSzPct val="100000"/>
              </a:pPr>
              <a:t>6</a:t>
            </a:fld>
            <a:endParaRPr lang="de-DE" altLang="de-DE" sz="1200">
              <a:solidFill>
                <a:srgbClr val="003366"/>
              </a:solidFill>
            </a:endParaRPr>
          </a:p>
        </p:txBody>
      </p:sp>
      <p:sp>
        <p:nvSpPr>
          <p:cNvPr id="67588" name="Rectangle 2">
            <a:extLst>
              <a:ext uri="{FF2B5EF4-FFF2-40B4-BE49-F238E27FC236}">
                <a16:creationId xmlns:a16="http://schemas.microsoft.com/office/drawing/2014/main" id="{4C59A630-26A0-4B96-B0BC-D7954899341D}"/>
              </a:ext>
            </a:extLst>
          </p:cNvPr>
          <p:cNvSpPr>
            <a:spLocks noGrp="1" noRot="1" noChangeAspect="1" noChangeArrowheads="1" noTextEdit="1"/>
          </p:cNvSpPr>
          <p:nvPr>
            <p:ph type="sldImg"/>
          </p:nvPr>
        </p:nvSpPr>
        <p:spPr>
          <a:xfrm>
            <a:off x="2857500" y="514350"/>
            <a:ext cx="3429000" cy="257175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7589" name="Text Box 3">
            <a:extLst>
              <a:ext uri="{FF2B5EF4-FFF2-40B4-BE49-F238E27FC236}">
                <a16:creationId xmlns:a16="http://schemas.microsoft.com/office/drawing/2014/main" id="{D4D45D57-1675-4C7E-9CF9-ACE6DA4D264B}"/>
              </a:ext>
            </a:extLst>
          </p:cNvPr>
          <p:cNvSpPr txBox="1">
            <a:spLocks noChangeArrowheads="1"/>
          </p:cNvSpPr>
          <p:nvPr/>
        </p:nvSpPr>
        <p:spPr bwMode="auto">
          <a:xfrm>
            <a:off x="1219200" y="3257550"/>
            <a:ext cx="67056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pPr eaLnBrk="1" hangingPunct="1">
              <a:spcBef>
                <a:spcPts val="450"/>
              </a:spcBef>
              <a:buSzPct val="100000"/>
            </a:pPr>
            <a:r>
              <a:rPr lang="de-DE" altLang="de-DE" sz="1200">
                <a:solidFill>
                  <a:srgbClr val="000000"/>
                </a:solidFill>
                <a:latin typeface="Arial" panose="020B0604020202020204" pitchFamily="34" charset="0"/>
              </a:rPr>
              <a:t>Zu 1) bringt ihnen „Grundlast“, teilweise mit kaum/keinem Gewinn, aber dem Vorteil, dass die Infrastruktur und das Personal ausgelastet ist und keine Kosten durch Nicht-Nutzung verursacht</a:t>
            </a:r>
          </a:p>
          <a:p>
            <a:pPr eaLnBrk="1" hangingPunct="1">
              <a:spcBef>
                <a:spcPts val="450"/>
              </a:spcBef>
              <a:buSzPct val="100000"/>
            </a:pPr>
            <a:r>
              <a:rPr lang="de-DE" altLang="de-DE" sz="1200">
                <a:solidFill>
                  <a:srgbClr val="000000"/>
                </a:solidFill>
                <a:latin typeface="Arial" panose="020B0604020202020204" pitchFamily="34" charset="0"/>
              </a:rPr>
              <a:t>Zu 2) da die Produzenten sich nicht leisten können, dass die Aufträge wegbrechen (weil er aufgrund der großen Aufträge möglicherweise andere Aufträge abgelehnt hat)</a:t>
            </a:r>
          </a:p>
          <a:p>
            <a:pPr eaLnBrk="1" hangingPunct="1">
              <a:spcBef>
                <a:spcPts val="450"/>
              </a:spcBef>
              <a:buSzPct val="100000"/>
            </a:pPr>
            <a:endParaRPr lang="de-DE" altLang="de-DE" sz="1200">
              <a:solidFill>
                <a:srgbClr val="000000"/>
              </a:solidFill>
              <a:latin typeface="Arial" panose="020B0604020202020204" pitchFamily="34" charset="0"/>
            </a:endParaRPr>
          </a:p>
          <a:p>
            <a:pPr eaLnBrk="1" hangingPunct="1">
              <a:spcBef>
                <a:spcPts val="450"/>
              </a:spcBef>
              <a:buSzPct val="100000"/>
            </a:pPr>
            <a:endParaRPr lang="de-DE" altLang="de-DE" sz="1200">
              <a:solidFill>
                <a:srgbClr val="000000"/>
              </a:solidFill>
              <a:latin typeface="Arial" panose="020B0604020202020204" pitchFamily="34" charset="0"/>
            </a:endParaRPr>
          </a:p>
          <a:p>
            <a:pPr eaLnBrk="1" hangingPunct="1">
              <a:spcBef>
                <a:spcPts val="450"/>
              </a:spcBef>
              <a:buSzPct val="100000"/>
            </a:pPr>
            <a:endParaRPr lang="de-DE" altLang="de-DE" sz="1200">
              <a:solidFill>
                <a:srgbClr val="000000"/>
              </a:solidFill>
              <a:latin typeface="Arial" panose="020B0604020202020204" pitchFamily="34" charset="0"/>
            </a:endParaRPr>
          </a:p>
          <a:p>
            <a:pPr eaLnBrk="1" hangingPunct="1">
              <a:spcBef>
                <a:spcPts val="450"/>
              </a:spcBef>
              <a:buSzPct val="100000"/>
            </a:pPr>
            <a:r>
              <a:rPr lang="de-DE" altLang="de-DE" sz="1200" i="1">
                <a:solidFill>
                  <a:srgbClr val="000000"/>
                </a:solidFill>
                <a:latin typeface="Arial" panose="020B0604020202020204" pitchFamily="34" charset="0"/>
              </a:rPr>
              <a:t>Hintergrundinfos: Im Visier Discounter, S. 6+7</a:t>
            </a:r>
          </a:p>
          <a:p>
            <a:pPr eaLnBrk="1" hangingPunct="1">
              <a:spcBef>
                <a:spcPts val="450"/>
              </a:spcBef>
              <a:buSzPct val="100000"/>
            </a:pPr>
            <a:endParaRPr lang="de-DE" altLang="de-DE" sz="1200" i="1">
              <a:solidFill>
                <a:srgbClr val="000000"/>
              </a:solidFill>
              <a:latin typeface="Arial" panose="020B0604020202020204" pitchFamily="34" charset="0"/>
            </a:endParaRPr>
          </a:p>
        </p:txBody>
      </p:sp>
      <p:sp>
        <p:nvSpPr>
          <p:cNvPr id="78854" name="Notizenplatzhalter 1">
            <a:extLst>
              <a:ext uri="{FF2B5EF4-FFF2-40B4-BE49-F238E27FC236}">
                <a16:creationId xmlns:a16="http://schemas.microsoft.com/office/drawing/2014/main" id="{03B7079A-22F4-476C-AFE3-386FF85D6155}"/>
              </a:ext>
            </a:extLst>
          </p:cNvPr>
          <p:cNvSpPr>
            <a:spLocks noGrp="1" noChangeArrowheads="1"/>
          </p:cNvSpPr>
          <p:nvPr>
            <p:ph type="body" idx="1"/>
          </p:nvPr>
        </p:nvSpPr>
        <p:spPr>
          <a:ln/>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r>
              <a:rPr lang="de-DE" dirty="0"/>
              <a:t>Hier in die Runde fragen,</a:t>
            </a:r>
            <a:r>
              <a:rPr lang="de-DE" baseline="0" dirty="0"/>
              <a:t> wer einen der Begriffe kennt und erläutern kann.</a:t>
            </a:r>
          </a:p>
          <a:p>
            <a:endParaRPr lang="de-DE" baseline="0" dirty="0"/>
          </a:p>
          <a:p>
            <a:r>
              <a:rPr lang="de-DE" baseline="0" dirty="0"/>
              <a:t>Vereinigungsfreiheit = Recht, sich in Gewerkschaften zu organisieren</a:t>
            </a:r>
          </a:p>
          <a:p>
            <a:endParaRPr lang="de-DE" baseline="0" dirty="0"/>
          </a:p>
          <a:p>
            <a:r>
              <a:rPr lang="de-DE" baseline="0" dirty="0" err="1"/>
              <a:t>Kollektivverhanglungen</a:t>
            </a:r>
            <a:r>
              <a:rPr lang="de-DE" baseline="0" dirty="0"/>
              <a:t> = z.B. Gewerkschaften oder eine andere Instanz verhandelt</a:t>
            </a:r>
          </a:p>
          <a:p>
            <a:r>
              <a:rPr lang="de-DE" baseline="0" dirty="0"/>
              <a:t>kollektiv für eine Gruppe von ArbeitnehmerInnen mit VertreterInnen von ArbeitgeberInnen</a:t>
            </a:r>
          </a:p>
          <a:p>
            <a:r>
              <a:rPr lang="de-DE" baseline="0" dirty="0"/>
              <a:t>und ggf. weiteren Institutionen</a:t>
            </a:r>
          </a:p>
          <a:p>
            <a:endParaRPr lang="de-DE" baseline="0" dirty="0"/>
          </a:p>
          <a:p>
            <a:r>
              <a:rPr lang="de-DE" baseline="0" dirty="0"/>
              <a:t>Zwangsarbeit = hierzu können z.B. auch erzwungene Überstunden zählen, wenn</a:t>
            </a:r>
          </a:p>
          <a:p>
            <a:r>
              <a:rPr lang="de-DE" baseline="0" dirty="0"/>
              <a:t>alternativ die Kündigung angedroht wird</a:t>
            </a:r>
          </a:p>
          <a:p>
            <a:endParaRPr lang="de-DE" baseline="0" dirty="0"/>
          </a:p>
          <a:p>
            <a:r>
              <a:rPr lang="de-DE" baseline="0" dirty="0"/>
              <a:t>Mindestlohn = staatlich festgelegt, in der Regel nicht ausreichend, um oberhalb</a:t>
            </a:r>
          </a:p>
          <a:p>
            <a:r>
              <a:rPr lang="de-DE" baseline="0" dirty="0"/>
              <a:t>der Armutsgrenze zu leben, aufgrund von Standortkonkurrenz wollen Regierungen</a:t>
            </a:r>
          </a:p>
          <a:p>
            <a:r>
              <a:rPr lang="de-DE" baseline="0" dirty="0"/>
              <a:t>ihn möglichst niedrig halten</a:t>
            </a:r>
          </a:p>
          <a:p>
            <a:endParaRPr lang="de-DE" baseline="0" dirty="0"/>
          </a:p>
          <a:p>
            <a:r>
              <a:rPr lang="de-DE" baseline="0" dirty="0"/>
              <a:t>Existenzlohn = Lohn, von dem ein </a:t>
            </a:r>
            <a:r>
              <a:rPr lang="de-DE" baseline="0" dirty="0" err="1"/>
              <a:t>Arbeitnehmer_in</a:t>
            </a:r>
            <a:r>
              <a:rPr lang="de-DE" baseline="0" dirty="0"/>
              <a:t> sich und weitere zwei erwachsene</a:t>
            </a:r>
          </a:p>
          <a:p>
            <a:r>
              <a:rPr lang="de-DE" baseline="0" dirty="0"/>
              <a:t>Familienmitglieder (oder zwei Kinder für einen Erwachsenen) mit Nahrung, Wohnung, Kleidung,</a:t>
            </a:r>
          </a:p>
          <a:p>
            <a:r>
              <a:rPr lang="de-DE" baseline="0" dirty="0"/>
              <a:t>medizinischer Versorgung, Mobilität, Bildung und Rücklagen versorgen kann</a:t>
            </a:r>
          </a:p>
          <a:p>
            <a:endParaRPr lang="de-DE" baseline="0" dirty="0"/>
          </a:p>
          <a:p>
            <a:r>
              <a:rPr lang="de-DE" baseline="0" dirty="0"/>
              <a:t>Menschenrechte = Völkerrecht, muss von Staaten, die sie anerkannt haben</a:t>
            </a:r>
          </a:p>
          <a:p>
            <a:r>
              <a:rPr lang="de-DE" baseline="0" dirty="0"/>
              <a:t>(= alle Mitglieder der UN, also so gut wie alle), in nationales Gesetz umgewandelt werden,</a:t>
            </a:r>
          </a:p>
          <a:p>
            <a:r>
              <a:rPr lang="de-DE" baseline="0" dirty="0"/>
              <a:t>damit es auf diesem Weg geltend gemacht werden kann</a:t>
            </a:r>
          </a:p>
          <a:p>
            <a:endParaRPr lang="de-DE" baseline="0" dirty="0"/>
          </a:p>
          <a:p>
            <a:r>
              <a:rPr lang="de-DE" baseline="0" dirty="0"/>
              <a:t>ILO-Kernarbeitsnorm = Völkerrecht, muss von Staaten, die sie anerkannt haben</a:t>
            </a:r>
          </a:p>
          <a:p>
            <a:r>
              <a:rPr lang="de-DE" baseline="0" dirty="0"/>
              <a:t>(= alle Mitglieder der ILO, International Labor Organisation, so gut wie alle), in nationales</a:t>
            </a:r>
          </a:p>
          <a:p>
            <a:r>
              <a:rPr lang="de-DE" baseline="0" dirty="0"/>
              <a:t>Gesetz umgewandelt werden, damit es auf diesem Weg geltend gemacht werden kann;</a:t>
            </a:r>
          </a:p>
          <a:p>
            <a:r>
              <a:rPr lang="de-DE" baseline="0" dirty="0"/>
              <a:t>dazu gehören (in 8 Normen formuliert): </a:t>
            </a:r>
          </a:p>
          <a:p>
            <a:pPr marL="171450" indent="-171450">
              <a:buFont typeface="Arial" panose="020B0604020202020204" pitchFamily="34" charset="0"/>
              <a:buChar char="•"/>
            </a:pPr>
            <a:r>
              <a:rPr lang="de-DE" dirty="0"/>
              <a:t>Vereinigungsfreiheit und Recht auf Kollektivverhandlungen</a:t>
            </a:r>
          </a:p>
          <a:p>
            <a:pPr marL="171450" indent="-171450">
              <a:buFont typeface="Arial" panose="020B0604020202020204" pitchFamily="34" charset="0"/>
              <a:buChar char="•"/>
            </a:pPr>
            <a:r>
              <a:rPr lang="de-DE" dirty="0"/>
              <a:t>Beseitigung der Zwangsarbeit</a:t>
            </a:r>
          </a:p>
          <a:p>
            <a:pPr marL="171450" indent="-171450">
              <a:buFont typeface="Arial" panose="020B0604020202020204" pitchFamily="34" charset="0"/>
              <a:buChar char="•"/>
            </a:pPr>
            <a:r>
              <a:rPr lang="de-DE" dirty="0"/>
              <a:t>Abschaffung der Kinderarbeit</a:t>
            </a:r>
          </a:p>
          <a:p>
            <a:pPr marL="171450" indent="-171450">
              <a:buFont typeface="Arial" panose="020B0604020202020204" pitchFamily="34" charset="0"/>
              <a:buChar char="•"/>
            </a:pPr>
            <a:r>
              <a:rPr lang="de-DE" dirty="0"/>
              <a:t>Verbot der Diskriminierung in Beschäftigung und Beruf</a:t>
            </a:r>
            <a:endParaRPr lang="de-DE" baseline="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6" name="Rectangle 7">
            <a:extLst>
              <a:ext uri="{FF2B5EF4-FFF2-40B4-BE49-F238E27FC236}">
                <a16:creationId xmlns:a16="http://schemas.microsoft.com/office/drawing/2014/main" id="{4E6F4BA8-28F2-4321-A0CD-4801D44FF4C8}"/>
              </a:ext>
            </a:extLst>
          </p:cNvPr>
          <p:cNvSpPr>
            <a:spLocks noGrp="1" noChangeArrowheads="1"/>
          </p:cNvSpPr>
          <p:nvPr>
            <p:ph type="sldNum" sz="quarter"/>
          </p:nvPr>
        </p:nvSpPr>
        <p:spPr>
          <a:noFill/>
        </p:spPr>
        <p:txBody>
          <a:bodyPr/>
          <a:lstStyle>
            <a:lvl1pPr marL="215900" indent="-215900">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1pPr>
            <a:lvl2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2pPr>
            <a:lvl3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3pPr>
            <a:lvl4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4pPr>
            <a:lvl5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9pPr>
          </a:lstStyle>
          <a:p>
            <a:fld id="{95E72C4E-B224-4A2E-95DE-D4613FAE7CC1}" type="slidenum">
              <a:rPr lang="de-DE" altLang="de-DE" sz="1200" smtClean="0">
                <a:solidFill>
                  <a:srgbClr val="000000"/>
                </a:solidFill>
              </a:rPr>
              <a:pPr/>
              <a:t>7</a:t>
            </a:fld>
            <a:endParaRPr lang="de-DE" altLang="de-DE" sz="1200">
              <a:solidFill>
                <a:srgbClr val="000000"/>
              </a:solidFill>
            </a:endParaRPr>
          </a:p>
        </p:txBody>
      </p:sp>
      <p:sp>
        <p:nvSpPr>
          <p:cNvPr id="67587" name="Text Box 1">
            <a:extLst>
              <a:ext uri="{FF2B5EF4-FFF2-40B4-BE49-F238E27FC236}">
                <a16:creationId xmlns:a16="http://schemas.microsoft.com/office/drawing/2014/main" id="{5F15521F-5026-4C5D-810F-6EDD39FDEDCD}"/>
              </a:ext>
            </a:extLst>
          </p:cNvPr>
          <p:cNvSpPr txBox="1">
            <a:spLocks noChangeArrowheads="1"/>
          </p:cNvSpPr>
          <p:nvPr/>
        </p:nvSpPr>
        <p:spPr bwMode="auto">
          <a:xfrm>
            <a:off x="5181600" y="6515100"/>
            <a:ext cx="39624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pPr algn="r" eaLnBrk="1" hangingPunct="1">
              <a:buSzPct val="100000"/>
            </a:pPr>
            <a:fld id="{ED8699FA-B637-4C7B-B817-D6F6BAA606B8}" type="slidenum">
              <a:rPr lang="de-DE" altLang="de-DE" sz="1200">
                <a:solidFill>
                  <a:srgbClr val="003366"/>
                </a:solidFill>
              </a:rPr>
              <a:pPr algn="r" eaLnBrk="1" hangingPunct="1">
                <a:buSzPct val="100000"/>
              </a:pPr>
              <a:t>7</a:t>
            </a:fld>
            <a:endParaRPr lang="de-DE" altLang="de-DE" sz="1200">
              <a:solidFill>
                <a:srgbClr val="003366"/>
              </a:solidFill>
            </a:endParaRPr>
          </a:p>
        </p:txBody>
      </p:sp>
      <p:sp>
        <p:nvSpPr>
          <p:cNvPr id="67588" name="Rectangle 2">
            <a:extLst>
              <a:ext uri="{FF2B5EF4-FFF2-40B4-BE49-F238E27FC236}">
                <a16:creationId xmlns:a16="http://schemas.microsoft.com/office/drawing/2014/main" id="{4C59A630-26A0-4B96-B0BC-D7954899341D}"/>
              </a:ext>
            </a:extLst>
          </p:cNvPr>
          <p:cNvSpPr>
            <a:spLocks noGrp="1" noRot="1" noChangeAspect="1" noChangeArrowheads="1" noTextEdit="1"/>
          </p:cNvSpPr>
          <p:nvPr>
            <p:ph type="sldImg"/>
          </p:nvPr>
        </p:nvSpPr>
        <p:spPr>
          <a:xfrm>
            <a:off x="2857500" y="514350"/>
            <a:ext cx="3429000" cy="257175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7589" name="Text Box 3">
            <a:extLst>
              <a:ext uri="{FF2B5EF4-FFF2-40B4-BE49-F238E27FC236}">
                <a16:creationId xmlns:a16="http://schemas.microsoft.com/office/drawing/2014/main" id="{D4D45D57-1675-4C7E-9CF9-ACE6DA4D264B}"/>
              </a:ext>
            </a:extLst>
          </p:cNvPr>
          <p:cNvSpPr txBox="1">
            <a:spLocks noChangeArrowheads="1"/>
          </p:cNvSpPr>
          <p:nvPr/>
        </p:nvSpPr>
        <p:spPr bwMode="auto">
          <a:xfrm>
            <a:off x="1219200" y="3257550"/>
            <a:ext cx="67056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pPr eaLnBrk="1" hangingPunct="1">
              <a:spcBef>
                <a:spcPts val="450"/>
              </a:spcBef>
              <a:buSzPct val="100000"/>
            </a:pPr>
            <a:r>
              <a:rPr lang="de-DE" altLang="de-DE" sz="1200">
                <a:solidFill>
                  <a:srgbClr val="000000"/>
                </a:solidFill>
                <a:latin typeface="Arial" panose="020B0604020202020204" pitchFamily="34" charset="0"/>
              </a:rPr>
              <a:t>Zu 1) bringt ihnen „Grundlast“, teilweise mit kaum/keinem Gewinn, aber dem Vorteil, dass die Infrastruktur und das Personal ausgelastet ist und keine Kosten durch Nicht-Nutzung verursacht</a:t>
            </a:r>
          </a:p>
          <a:p>
            <a:pPr eaLnBrk="1" hangingPunct="1">
              <a:spcBef>
                <a:spcPts val="450"/>
              </a:spcBef>
              <a:buSzPct val="100000"/>
            </a:pPr>
            <a:r>
              <a:rPr lang="de-DE" altLang="de-DE" sz="1200">
                <a:solidFill>
                  <a:srgbClr val="000000"/>
                </a:solidFill>
                <a:latin typeface="Arial" panose="020B0604020202020204" pitchFamily="34" charset="0"/>
              </a:rPr>
              <a:t>Zu 2) da die Produzenten sich nicht leisten können, dass die Aufträge wegbrechen (weil er aufgrund der großen Aufträge möglicherweise andere Aufträge abgelehnt hat)</a:t>
            </a:r>
          </a:p>
          <a:p>
            <a:pPr eaLnBrk="1" hangingPunct="1">
              <a:spcBef>
                <a:spcPts val="450"/>
              </a:spcBef>
              <a:buSzPct val="100000"/>
            </a:pPr>
            <a:endParaRPr lang="de-DE" altLang="de-DE" sz="1200">
              <a:solidFill>
                <a:srgbClr val="000000"/>
              </a:solidFill>
              <a:latin typeface="Arial" panose="020B0604020202020204" pitchFamily="34" charset="0"/>
            </a:endParaRPr>
          </a:p>
          <a:p>
            <a:pPr eaLnBrk="1" hangingPunct="1">
              <a:spcBef>
                <a:spcPts val="450"/>
              </a:spcBef>
              <a:buSzPct val="100000"/>
            </a:pPr>
            <a:endParaRPr lang="de-DE" altLang="de-DE" sz="1200">
              <a:solidFill>
                <a:srgbClr val="000000"/>
              </a:solidFill>
              <a:latin typeface="Arial" panose="020B0604020202020204" pitchFamily="34" charset="0"/>
            </a:endParaRPr>
          </a:p>
          <a:p>
            <a:pPr eaLnBrk="1" hangingPunct="1">
              <a:spcBef>
                <a:spcPts val="450"/>
              </a:spcBef>
              <a:buSzPct val="100000"/>
            </a:pPr>
            <a:endParaRPr lang="de-DE" altLang="de-DE" sz="1200">
              <a:solidFill>
                <a:srgbClr val="000000"/>
              </a:solidFill>
              <a:latin typeface="Arial" panose="020B0604020202020204" pitchFamily="34" charset="0"/>
            </a:endParaRPr>
          </a:p>
          <a:p>
            <a:pPr eaLnBrk="1" hangingPunct="1">
              <a:spcBef>
                <a:spcPts val="450"/>
              </a:spcBef>
              <a:buSzPct val="100000"/>
            </a:pPr>
            <a:r>
              <a:rPr lang="de-DE" altLang="de-DE" sz="1200" i="1">
                <a:solidFill>
                  <a:srgbClr val="000000"/>
                </a:solidFill>
                <a:latin typeface="Arial" panose="020B0604020202020204" pitchFamily="34" charset="0"/>
              </a:rPr>
              <a:t>Hintergrundinfos: Im Visier Discounter, S. 6+7</a:t>
            </a:r>
          </a:p>
          <a:p>
            <a:pPr eaLnBrk="1" hangingPunct="1">
              <a:spcBef>
                <a:spcPts val="450"/>
              </a:spcBef>
              <a:buSzPct val="100000"/>
            </a:pPr>
            <a:endParaRPr lang="de-DE" altLang="de-DE" sz="1200" i="1">
              <a:solidFill>
                <a:srgbClr val="000000"/>
              </a:solidFill>
              <a:latin typeface="Arial" panose="020B0604020202020204" pitchFamily="34" charset="0"/>
            </a:endParaRPr>
          </a:p>
        </p:txBody>
      </p:sp>
      <p:sp>
        <p:nvSpPr>
          <p:cNvPr id="78854" name="Notizenplatzhalter 1">
            <a:extLst>
              <a:ext uri="{FF2B5EF4-FFF2-40B4-BE49-F238E27FC236}">
                <a16:creationId xmlns:a16="http://schemas.microsoft.com/office/drawing/2014/main" id="{03B7079A-22F4-476C-AFE3-386FF85D6155}"/>
              </a:ext>
            </a:extLst>
          </p:cNvPr>
          <p:cNvSpPr>
            <a:spLocks noGrp="1" noChangeArrowheads="1"/>
          </p:cNvSpPr>
          <p:nvPr>
            <p:ph type="body" idx="1"/>
          </p:nvPr>
        </p:nvSpPr>
        <p:spPr>
          <a:ln/>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r>
              <a:rPr lang="de-DE" dirty="0"/>
              <a:t>Wir wollen die Arbeitsgesetzgebung von Bangladesch betrachten.</a:t>
            </a:r>
          </a:p>
          <a:p>
            <a:r>
              <a:rPr lang="de-DE" dirty="0"/>
              <a:t>Kontext</a:t>
            </a:r>
            <a:r>
              <a:rPr lang="de-DE" baseline="0" dirty="0"/>
              <a:t> dafür ist die Wirtschaft Bangladeschs und als ein wichtiger</a:t>
            </a:r>
          </a:p>
          <a:p>
            <a:r>
              <a:rPr lang="de-DE" baseline="0" dirty="0"/>
              <a:t>Ausschnitt die Bekleidungsindustrie.</a:t>
            </a:r>
            <a:endParaRPr lang="de-DE" dirty="0"/>
          </a:p>
          <a:p>
            <a:endParaRPr lang="de-DE" dirty="0"/>
          </a:p>
          <a:p>
            <a:r>
              <a:rPr lang="de-DE" dirty="0"/>
              <a:t>Bangladesch ist ein globaler Player im Bekleidungsmarkt</a:t>
            </a:r>
            <a:r>
              <a:rPr lang="de-DE" baseline="0" dirty="0"/>
              <a:t> mit zunehmender Bedeutung:</a:t>
            </a:r>
            <a:endParaRPr lang="de-DE" dirty="0"/>
          </a:p>
          <a:p>
            <a:pPr marL="171450" indent="-171450">
              <a:buFont typeface="Arial" panose="020B0604020202020204" pitchFamily="34" charset="0"/>
              <a:buChar char="•"/>
            </a:pPr>
            <a:r>
              <a:rPr lang="de-DE" dirty="0"/>
              <a:t>Insgesamt exportierte</a:t>
            </a:r>
            <a:r>
              <a:rPr lang="de-DE" baseline="0" dirty="0"/>
              <a:t> Bangladesch in 2017/18 (Juli – Juni) Bekleidung</a:t>
            </a:r>
          </a:p>
          <a:p>
            <a:pPr marL="0" indent="0">
              <a:buFont typeface="Arial" panose="020B0604020202020204" pitchFamily="34" charset="0"/>
              <a:buNone/>
            </a:pPr>
            <a:r>
              <a:rPr lang="de-DE" baseline="0" dirty="0"/>
              <a:t>im Gesamtwert von gut 30 Mrd. USD</a:t>
            </a:r>
          </a:p>
          <a:p>
            <a:pPr marL="171450" indent="-171450">
              <a:buFont typeface="Arial" panose="020B0604020202020204" pitchFamily="34" charset="0"/>
              <a:buChar char="•"/>
            </a:pPr>
            <a:r>
              <a:rPr lang="de-DE" baseline="0" dirty="0"/>
              <a:t>Davon ging mit Bekleidung im Wert von über 5,8 Mrd. USD rund 20% nach Deutschland;</a:t>
            </a:r>
          </a:p>
          <a:p>
            <a:pPr marL="0" indent="0">
              <a:buFont typeface="Arial" panose="020B0604020202020204" pitchFamily="34" charset="0"/>
              <a:buNone/>
            </a:pPr>
            <a:r>
              <a:rPr lang="de-DE" baseline="0" dirty="0"/>
              <a:t>alle EU-Länder (UK, Frankreich, Spanien, Italien jeweils über 1 Mrd.) nahmen zusammen</a:t>
            </a:r>
          </a:p>
          <a:p>
            <a:pPr marL="0" indent="0">
              <a:buFont typeface="Arial" panose="020B0604020202020204" pitchFamily="34" charset="0"/>
              <a:buNone/>
            </a:pPr>
            <a:r>
              <a:rPr lang="de-DE" baseline="0" dirty="0"/>
              <a:t>mehr als die Hälfte ab</a:t>
            </a:r>
          </a:p>
          <a:p>
            <a:pPr marL="171450" indent="-171450">
              <a:buFont typeface="Arial" panose="020B0604020202020204" pitchFamily="34" charset="0"/>
              <a:buChar char="•"/>
            </a:pPr>
            <a:r>
              <a:rPr lang="de-DE" baseline="0" dirty="0"/>
              <a:t>Anmerkung: in die EU ist für Bangladesch der Import zoll- und quotenfrei, weil so genannte</a:t>
            </a:r>
          </a:p>
          <a:p>
            <a:pPr marL="0" indent="0">
              <a:buFont typeface="Arial" panose="020B0604020202020204" pitchFamily="34" charset="0"/>
              <a:buNone/>
            </a:pPr>
            <a:r>
              <a:rPr lang="de-DE" baseline="0" dirty="0"/>
              <a:t>„am wenigsten entwickelte Länder“ unter dem „Alles außer Waffen“-Programm der EU</a:t>
            </a:r>
          </a:p>
          <a:p>
            <a:pPr marL="0" indent="0">
              <a:buFont typeface="Arial" panose="020B0604020202020204" pitchFamily="34" charset="0"/>
              <a:buNone/>
            </a:pPr>
            <a:r>
              <a:rPr lang="de-DE" baseline="0" dirty="0"/>
              <a:t>diese bevorzugte Regelung haben; in die USA hat Bangladesch nicht solche Vorteile;</a:t>
            </a:r>
          </a:p>
          <a:p>
            <a:pPr marL="0" indent="0">
              <a:buFont typeface="Arial" panose="020B0604020202020204" pitchFamily="34" charset="0"/>
              <a:buNone/>
            </a:pPr>
            <a:r>
              <a:rPr lang="de-DE" baseline="0" dirty="0"/>
              <a:t>große Unternehmen aus DE/EU setzen sich stark dafür ein, dass die Zoll- und</a:t>
            </a:r>
          </a:p>
          <a:p>
            <a:pPr marL="0" indent="0">
              <a:buFont typeface="Arial" panose="020B0604020202020204" pitchFamily="34" charset="0"/>
              <a:buNone/>
            </a:pPr>
            <a:r>
              <a:rPr lang="de-DE" baseline="0" dirty="0"/>
              <a:t>Quotenfreiheit beibehalten wird</a:t>
            </a:r>
          </a:p>
          <a:p>
            <a:pPr marL="171450" indent="-171450">
              <a:buFont typeface="Arial" panose="020B0604020202020204" pitchFamily="34" charset="0"/>
              <a:buChar char="•"/>
            </a:pPr>
            <a:r>
              <a:rPr lang="de-DE" baseline="0" dirty="0"/>
              <a:t>Die USA nochmal ca. 1/5; die restlichen Länder der Welt sind fast zu vernachlässigen;</a:t>
            </a:r>
          </a:p>
          <a:p>
            <a:pPr marL="171450" indent="-171450">
              <a:buFont typeface="Arial" panose="020B0604020202020204" pitchFamily="34" charset="0"/>
              <a:buChar char="•"/>
            </a:pPr>
            <a:r>
              <a:rPr lang="de-DE" baseline="0" dirty="0"/>
              <a:t>Es gibt also sehr intensive Handelsbeziehungen nach Deutschland und in die EU</a:t>
            </a:r>
          </a:p>
          <a:p>
            <a:pPr marL="171450" indent="-171450">
              <a:buFont typeface="Arial" panose="020B0604020202020204" pitchFamily="34" charset="0"/>
              <a:buChar char="•"/>
            </a:pPr>
            <a:r>
              <a:rPr lang="de-DE" dirty="0"/>
              <a:t>Somit haben auch diese Länder eine Verantwortung für die Arbeitsbedingungen</a:t>
            </a:r>
          </a:p>
          <a:p>
            <a:pPr marL="0" indent="0">
              <a:buFont typeface="Arial" panose="020B0604020202020204" pitchFamily="34" charset="0"/>
              <a:buNone/>
            </a:pPr>
            <a:r>
              <a:rPr lang="de-DE" dirty="0"/>
              <a:t>oder zumindest eine nicht zu verleugnende Beziehung zu ihnen</a:t>
            </a:r>
          </a:p>
          <a:p>
            <a:pPr marL="0" marR="0" indent="0" algn="l" defTabSz="914400" rtl="0" eaLnBrk="0" fontAlgn="base" latinLnBrk="0" hangingPunct="0">
              <a:lnSpc>
                <a:spcPct val="100000"/>
              </a:lnSpc>
              <a:spcBef>
                <a:spcPct val="30000"/>
              </a:spcBef>
              <a:spcAft>
                <a:spcPct val="0"/>
              </a:spcAft>
              <a:buClrTx/>
              <a:buSzTx/>
              <a:buFontTx/>
              <a:buNone/>
              <a:tabLst/>
              <a:defRPr/>
            </a:pPr>
            <a:endParaRPr lang="de-DE" dirty="0"/>
          </a:p>
          <a:p>
            <a:pPr marL="0" marR="0" indent="0" algn="l" defTabSz="914400" rtl="0" eaLnBrk="0" fontAlgn="base" latinLnBrk="0" hangingPunct="0">
              <a:lnSpc>
                <a:spcPct val="100000"/>
              </a:lnSpc>
              <a:spcBef>
                <a:spcPct val="30000"/>
              </a:spcBef>
              <a:spcAft>
                <a:spcPct val="0"/>
              </a:spcAft>
              <a:buClrTx/>
              <a:buSzTx/>
              <a:buFontTx/>
              <a:buNone/>
              <a:tabLst/>
              <a:defRPr/>
            </a:pPr>
            <a:r>
              <a:rPr lang="de-DE" b="0" i="1" dirty="0"/>
              <a:t>Quelle: http://www.bgmea.com.bd/home/pages/TradeInformation (Zugriff 8.5.2019)</a:t>
            </a:r>
          </a:p>
        </p:txBody>
      </p:sp>
    </p:spTree>
    <p:extLst>
      <p:ext uri="{BB962C8B-B14F-4D97-AF65-F5344CB8AC3E}">
        <p14:creationId xmlns:p14="http://schemas.microsoft.com/office/powerpoint/2010/main" val="17329365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6" name="Rectangle 7">
            <a:extLst>
              <a:ext uri="{FF2B5EF4-FFF2-40B4-BE49-F238E27FC236}">
                <a16:creationId xmlns:a16="http://schemas.microsoft.com/office/drawing/2014/main" id="{4E6F4BA8-28F2-4321-A0CD-4801D44FF4C8}"/>
              </a:ext>
            </a:extLst>
          </p:cNvPr>
          <p:cNvSpPr>
            <a:spLocks noGrp="1" noChangeArrowheads="1"/>
          </p:cNvSpPr>
          <p:nvPr>
            <p:ph type="sldNum" sz="quarter"/>
          </p:nvPr>
        </p:nvSpPr>
        <p:spPr>
          <a:noFill/>
        </p:spPr>
        <p:txBody>
          <a:bodyPr/>
          <a:lstStyle>
            <a:lvl1pPr marL="215900" indent="-215900">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1pPr>
            <a:lvl2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2pPr>
            <a:lvl3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3pPr>
            <a:lvl4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4pPr>
            <a:lvl5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9pPr>
          </a:lstStyle>
          <a:p>
            <a:fld id="{95E72C4E-B224-4A2E-95DE-D4613FAE7CC1}" type="slidenum">
              <a:rPr lang="de-DE" altLang="de-DE" sz="1200" smtClean="0">
                <a:solidFill>
                  <a:srgbClr val="000000"/>
                </a:solidFill>
              </a:rPr>
              <a:pPr/>
              <a:t>8</a:t>
            </a:fld>
            <a:endParaRPr lang="de-DE" altLang="de-DE" sz="1200">
              <a:solidFill>
                <a:srgbClr val="000000"/>
              </a:solidFill>
            </a:endParaRPr>
          </a:p>
        </p:txBody>
      </p:sp>
      <p:sp>
        <p:nvSpPr>
          <p:cNvPr id="67587" name="Text Box 1">
            <a:extLst>
              <a:ext uri="{FF2B5EF4-FFF2-40B4-BE49-F238E27FC236}">
                <a16:creationId xmlns:a16="http://schemas.microsoft.com/office/drawing/2014/main" id="{5F15521F-5026-4C5D-810F-6EDD39FDEDCD}"/>
              </a:ext>
            </a:extLst>
          </p:cNvPr>
          <p:cNvSpPr txBox="1">
            <a:spLocks noChangeArrowheads="1"/>
          </p:cNvSpPr>
          <p:nvPr/>
        </p:nvSpPr>
        <p:spPr bwMode="auto">
          <a:xfrm>
            <a:off x="5181600" y="6515100"/>
            <a:ext cx="39624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pPr algn="r" eaLnBrk="1" hangingPunct="1">
              <a:buSzPct val="100000"/>
            </a:pPr>
            <a:fld id="{ED8699FA-B637-4C7B-B817-D6F6BAA606B8}" type="slidenum">
              <a:rPr lang="de-DE" altLang="de-DE" sz="1200">
                <a:solidFill>
                  <a:srgbClr val="003366"/>
                </a:solidFill>
              </a:rPr>
              <a:pPr algn="r" eaLnBrk="1" hangingPunct="1">
                <a:buSzPct val="100000"/>
              </a:pPr>
              <a:t>8</a:t>
            </a:fld>
            <a:endParaRPr lang="de-DE" altLang="de-DE" sz="1200">
              <a:solidFill>
                <a:srgbClr val="003366"/>
              </a:solidFill>
            </a:endParaRPr>
          </a:p>
        </p:txBody>
      </p:sp>
      <p:sp>
        <p:nvSpPr>
          <p:cNvPr id="67588" name="Rectangle 2">
            <a:extLst>
              <a:ext uri="{FF2B5EF4-FFF2-40B4-BE49-F238E27FC236}">
                <a16:creationId xmlns:a16="http://schemas.microsoft.com/office/drawing/2014/main" id="{4C59A630-26A0-4B96-B0BC-D7954899341D}"/>
              </a:ext>
            </a:extLst>
          </p:cNvPr>
          <p:cNvSpPr>
            <a:spLocks noGrp="1" noRot="1" noChangeAspect="1" noChangeArrowheads="1" noTextEdit="1"/>
          </p:cNvSpPr>
          <p:nvPr>
            <p:ph type="sldImg"/>
          </p:nvPr>
        </p:nvSpPr>
        <p:spPr>
          <a:xfrm>
            <a:off x="2857500" y="514350"/>
            <a:ext cx="3429000" cy="257175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7589" name="Text Box 3">
            <a:extLst>
              <a:ext uri="{FF2B5EF4-FFF2-40B4-BE49-F238E27FC236}">
                <a16:creationId xmlns:a16="http://schemas.microsoft.com/office/drawing/2014/main" id="{D4D45D57-1675-4C7E-9CF9-ACE6DA4D264B}"/>
              </a:ext>
            </a:extLst>
          </p:cNvPr>
          <p:cNvSpPr txBox="1">
            <a:spLocks noChangeArrowheads="1"/>
          </p:cNvSpPr>
          <p:nvPr/>
        </p:nvSpPr>
        <p:spPr bwMode="auto">
          <a:xfrm>
            <a:off x="1219200" y="3257550"/>
            <a:ext cx="67056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pPr eaLnBrk="1" hangingPunct="1">
              <a:spcBef>
                <a:spcPts val="450"/>
              </a:spcBef>
              <a:buSzPct val="100000"/>
            </a:pPr>
            <a:r>
              <a:rPr lang="de-DE" altLang="de-DE" sz="1200">
                <a:solidFill>
                  <a:srgbClr val="000000"/>
                </a:solidFill>
                <a:latin typeface="Arial" panose="020B0604020202020204" pitchFamily="34" charset="0"/>
              </a:rPr>
              <a:t>Zu 1) bringt ihnen „Grundlast“, teilweise mit kaum/keinem Gewinn, aber dem Vorteil, dass die Infrastruktur und das Personal ausgelastet ist und keine Kosten durch Nicht-Nutzung verursacht</a:t>
            </a:r>
          </a:p>
          <a:p>
            <a:pPr eaLnBrk="1" hangingPunct="1">
              <a:spcBef>
                <a:spcPts val="450"/>
              </a:spcBef>
              <a:buSzPct val="100000"/>
            </a:pPr>
            <a:r>
              <a:rPr lang="de-DE" altLang="de-DE" sz="1200">
                <a:solidFill>
                  <a:srgbClr val="000000"/>
                </a:solidFill>
                <a:latin typeface="Arial" panose="020B0604020202020204" pitchFamily="34" charset="0"/>
              </a:rPr>
              <a:t>Zu 2) da die Produzenten sich nicht leisten können, dass die Aufträge wegbrechen (weil er aufgrund der großen Aufträge möglicherweise andere Aufträge abgelehnt hat)</a:t>
            </a:r>
          </a:p>
          <a:p>
            <a:pPr eaLnBrk="1" hangingPunct="1">
              <a:spcBef>
                <a:spcPts val="450"/>
              </a:spcBef>
              <a:buSzPct val="100000"/>
            </a:pPr>
            <a:endParaRPr lang="de-DE" altLang="de-DE" sz="1200">
              <a:solidFill>
                <a:srgbClr val="000000"/>
              </a:solidFill>
              <a:latin typeface="Arial" panose="020B0604020202020204" pitchFamily="34" charset="0"/>
            </a:endParaRPr>
          </a:p>
          <a:p>
            <a:pPr eaLnBrk="1" hangingPunct="1">
              <a:spcBef>
                <a:spcPts val="450"/>
              </a:spcBef>
              <a:buSzPct val="100000"/>
            </a:pPr>
            <a:endParaRPr lang="de-DE" altLang="de-DE" sz="1200">
              <a:solidFill>
                <a:srgbClr val="000000"/>
              </a:solidFill>
              <a:latin typeface="Arial" panose="020B0604020202020204" pitchFamily="34" charset="0"/>
            </a:endParaRPr>
          </a:p>
          <a:p>
            <a:pPr eaLnBrk="1" hangingPunct="1">
              <a:spcBef>
                <a:spcPts val="450"/>
              </a:spcBef>
              <a:buSzPct val="100000"/>
            </a:pPr>
            <a:endParaRPr lang="de-DE" altLang="de-DE" sz="1200">
              <a:solidFill>
                <a:srgbClr val="000000"/>
              </a:solidFill>
              <a:latin typeface="Arial" panose="020B0604020202020204" pitchFamily="34" charset="0"/>
            </a:endParaRPr>
          </a:p>
          <a:p>
            <a:pPr eaLnBrk="1" hangingPunct="1">
              <a:spcBef>
                <a:spcPts val="450"/>
              </a:spcBef>
              <a:buSzPct val="100000"/>
            </a:pPr>
            <a:r>
              <a:rPr lang="de-DE" altLang="de-DE" sz="1200" i="1">
                <a:solidFill>
                  <a:srgbClr val="000000"/>
                </a:solidFill>
                <a:latin typeface="Arial" panose="020B0604020202020204" pitchFamily="34" charset="0"/>
              </a:rPr>
              <a:t>Hintergrundinfos: Im Visier Discounter, S. 6+7</a:t>
            </a:r>
          </a:p>
          <a:p>
            <a:pPr eaLnBrk="1" hangingPunct="1">
              <a:spcBef>
                <a:spcPts val="450"/>
              </a:spcBef>
              <a:buSzPct val="100000"/>
            </a:pPr>
            <a:endParaRPr lang="de-DE" altLang="de-DE" sz="1200" i="1">
              <a:solidFill>
                <a:srgbClr val="000000"/>
              </a:solidFill>
              <a:latin typeface="Arial" panose="020B0604020202020204" pitchFamily="34" charset="0"/>
            </a:endParaRPr>
          </a:p>
        </p:txBody>
      </p:sp>
      <p:sp>
        <p:nvSpPr>
          <p:cNvPr id="78854" name="Notizenplatzhalter 1">
            <a:extLst>
              <a:ext uri="{FF2B5EF4-FFF2-40B4-BE49-F238E27FC236}">
                <a16:creationId xmlns:a16="http://schemas.microsoft.com/office/drawing/2014/main" id="{03B7079A-22F4-476C-AFE3-386FF85D6155}"/>
              </a:ext>
            </a:extLst>
          </p:cNvPr>
          <p:cNvSpPr>
            <a:spLocks noGrp="1" noChangeArrowheads="1"/>
          </p:cNvSpPr>
          <p:nvPr>
            <p:ph type="body" idx="1"/>
          </p:nvPr>
        </p:nvSpPr>
        <p:spPr>
          <a:ln/>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r>
              <a:rPr lang="de-DE" dirty="0"/>
              <a:t>Auch aus deutscher Sicht spielt Bangladesch eine große und zunehmende Rolle:</a:t>
            </a:r>
          </a:p>
          <a:p>
            <a:r>
              <a:rPr lang="de-DE" dirty="0"/>
              <a:t>Bangladesch ist das Land</a:t>
            </a:r>
            <a:r>
              <a:rPr lang="de-DE" baseline="0" dirty="0"/>
              <a:t> aus dem nach China am meisten Kleidung importiert wird. </a:t>
            </a:r>
          </a:p>
          <a:p>
            <a:endParaRPr lang="de-DE" baseline="0" dirty="0"/>
          </a:p>
          <a:p>
            <a:r>
              <a:rPr lang="de-DE" baseline="0" dirty="0"/>
              <a:t>Importe nach Deutschland kommen hauptsächlich aus asiatischen Ländern, dies ist</a:t>
            </a:r>
          </a:p>
          <a:p>
            <a:r>
              <a:rPr lang="de-DE" baseline="0" dirty="0"/>
              <a:t>eine Entwicklung der letzten Jahrzehnte, in denen Liberalisierungen (Wegfall von Zöllen</a:t>
            </a:r>
          </a:p>
          <a:p>
            <a:r>
              <a:rPr lang="de-DE" baseline="0" dirty="0"/>
              <a:t>und Quoten) im globalen Textilhandel politisch umgesetzt wurden.</a:t>
            </a:r>
          </a:p>
          <a:p>
            <a:endParaRPr lang="de-DE" baseline="0" dirty="0"/>
          </a:p>
          <a:p>
            <a:r>
              <a:rPr lang="de-DE" baseline="0" dirty="0"/>
              <a:t>China spielt die größte Rolle, außerdem Indien, Kambodscha, Vietnam, Pakistan</a:t>
            </a:r>
          </a:p>
          <a:p>
            <a:r>
              <a:rPr lang="de-DE" baseline="0" dirty="0"/>
              <a:t>und Myanmar unter der Top 10.</a:t>
            </a:r>
          </a:p>
          <a:p>
            <a:r>
              <a:rPr lang="de-DE" baseline="0" dirty="0"/>
              <a:t>Anmerkung: China hat keine Quoten-/Zollfreiheit, aber das Preis-Leistungs-Verhältnis</a:t>
            </a:r>
          </a:p>
          <a:p>
            <a:r>
              <a:rPr lang="de-DE" baseline="0" dirty="0"/>
              <a:t>ist trotzdem gut, daher sind chinesische Produkte konkurrenzfähig.</a:t>
            </a:r>
          </a:p>
          <a:p>
            <a:endParaRPr lang="de-DE" baseline="0" dirty="0"/>
          </a:p>
          <a:p>
            <a:r>
              <a:rPr lang="de-DE" baseline="0" dirty="0"/>
              <a:t>Die zwei Balken pro Land zeigen jeweils den Wert der Importe in 2017 und 2018,</a:t>
            </a:r>
          </a:p>
          <a:p>
            <a:r>
              <a:rPr lang="de-DE" baseline="0" dirty="0"/>
              <a:t>die grauen Balken für 2018 sind bei allen (außer China) größer, der Wert nimmt somit zu,</a:t>
            </a:r>
          </a:p>
          <a:p>
            <a:r>
              <a:rPr lang="de-DE" baseline="0" dirty="0"/>
              <a:t>v.a. aus asiatischen Ländern </a:t>
            </a:r>
            <a:r>
              <a:rPr lang="de-DE" baseline="0" dirty="0">
                <a:sym typeface="Wingdings" pitchFamily="2" charset="2"/>
              </a:rPr>
              <a:t>(im Detail auf der nächsten Folie).</a:t>
            </a:r>
          </a:p>
          <a:p>
            <a:endParaRPr lang="de-DE" baseline="0" dirty="0">
              <a:sym typeface="Wingdings" pitchFamily="2" charset="2"/>
            </a:endParaRPr>
          </a:p>
          <a:p>
            <a:r>
              <a:rPr lang="de-DE" i="1" baseline="0" dirty="0">
                <a:sym typeface="Wingdings" pitchFamily="2" charset="2"/>
              </a:rPr>
              <a:t>Quelle: https://www.germanfashion.net/wp-content/uploads/2019/03/GermanFashion-Importlaender-2018.pdf,</a:t>
            </a:r>
          </a:p>
          <a:p>
            <a:r>
              <a:rPr lang="de-DE" i="1" baseline="0" dirty="0">
                <a:sym typeface="Wingdings" pitchFamily="2" charset="2"/>
              </a:rPr>
              <a:t>Zugriff 25.07.2019</a:t>
            </a:r>
          </a:p>
          <a:p>
            <a:r>
              <a:rPr lang="de-DE" i="1" baseline="0" dirty="0">
                <a:sym typeface="Wingdings" pitchFamily="2" charset="2"/>
              </a:rPr>
              <a:t>Anmerkung: Hier findet man auch eine Tabelle zu der Grafik mit den genauen Zahlen</a:t>
            </a:r>
          </a:p>
          <a:p>
            <a:r>
              <a:rPr lang="de-DE" i="1" baseline="0" dirty="0">
                <a:sym typeface="Wingdings" pitchFamily="2" charset="2"/>
              </a:rPr>
              <a:t>ggf. neuere Daten hier: https://www.germanfashion.net/zahlen-fakten/modeindustrie/ (Zugriff 25.07.2019)</a:t>
            </a:r>
            <a:endParaRPr lang="de-DE" i="1" dirty="0"/>
          </a:p>
        </p:txBody>
      </p:sp>
    </p:spTree>
    <p:extLst>
      <p:ext uri="{BB962C8B-B14F-4D97-AF65-F5344CB8AC3E}">
        <p14:creationId xmlns:p14="http://schemas.microsoft.com/office/powerpoint/2010/main" val="26093058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6" name="Rectangle 7">
            <a:extLst>
              <a:ext uri="{FF2B5EF4-FFF2-40B4-BE49-F238E27FC236}">
                <a16:creationId xmlns:a16="http://schemas.microsoft.com/office/drawing/2014/main" id="{4E6F4BA8-28F2-4321-A0CD-4801D44FF4C8}"/>
              </a:ext>
            </a:extLst>
          </p:cNvPr>
          <p:cNvSpPr>
            <a:spLocks noGrp="1" noChangeArrowheads="1"/>
          </p:cNvSpPr>
          <p:nvPr>
            <p:ph type="sldNum" sz="quarter"/>
          </p:nvPr>
        </p:nvSpPr>
        <p:spPr>
          <a:noFill/>
        </p:spPr>
        <p:txBody>
          <a:bodyPr/>
          <a:lstStyle>
            <a:lvl1pPr marL="215900" indent="-215900">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1pPr>
            <a:lvl2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2pPr>
            <a:lvl3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3pPr>
            <a:lvl4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4pPr>
            <a:lvl5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9pPr>
          </a:lstStyle>
          <a:p>
            <a:fld id="{95E72C4E-B224-4A2E-95DE-D4613FAE7CC1}" type="slidenum">
              <a:rPr lang="de-DE" altLang="de-DE" sz="1200" smtClean="0">
                <a:solidFill>
                  <a:srgbClr val="000000"/>
                </a:solidFill>
              </a:rPr>
              <a:pPr/>
              <a:t>9</a:t>
            </a:fld>
            <a:endParaRPr lang="de-DE" altLang="de-DE" sz="1200">
              <a:solidFill>
                <a:srgbClr val="000000"/>
              </a:solidFill>
            </a:endParaRPr>
          </a:p>
        </p:txBody>
      </p:sp>
      <p:sp>
        <p:nvSpPr>
          <p:cNvPr id="67587" name="Text Box 1">
            <a:extLst>
              <a:ext uri="{FF2B5EF4-FFF2-40B4-BE49-F238E27FC236}">
                <a16:creationId xmlns:a16="http://schemas.microsoft.com/office/drawing/2014/main" id="{5F15521F-5026-4C5D-810F-6EDD39FDEDCD}"/>
              </a:ext>
            </a:extLst>
          </p:cNvPr>
          <p:cNvSpPr txBox="1">
            <a:spLocks noChangeArrowheads="1"/>
          </p:cNvSpPr>
          <p:nvPr/>
        </p:nvSpPr>
        <p:spPr bwMode="auto">
          <a:xfrm>
            <a:off x="5181600" y="6515100"/>
            <a:ext cx="39624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pPr algn="r" eaLnBrk="1" hangingPunct="1">
              <a:buSzPct val="100000"/>
            </a:pPr>
            <a:fld id="{ED8699FA-B637-4C7B-B817-D6F6BAA606B8}" type="slidenum">
              <a:rPr lang="de-DE" altLang="de-DE" sz="1200">
                <a:solidFill>
                  <a:srgbClr val="003366"/>
                </a:solidFill>
              </a:rPr>
              <a:pPr algn="r" eaLnBrk="1" hangingPunct="1">
                <a:buSzPct val="100000"/>
              </a:pPr>
              <a:t>9</a:t>
            </a:fld>
            <a:endParaRPr lang="de-DE" altLang="de-DE" sz="1200">
              <a:solidFill>
                <a:srgbClr val="003366"/>
              </a:solidFill>
            </a:endParaRPr>
          </a:p>
        </p:txBody>
      </p:sp>
      <p:sp>
        <p:nvSpPr>
          <p:cNvPr id="67588" name="Rectangle 2">
            <a:extLst>
              <a:ext uri="{FF2B5EF4-FFF2-40B4-BE49-F238E27FC236}">
                <a16:creationId xmlns:a16="http://schemas.microsoft.com/office/drawing/2014/main" id="{4C59A630-26A0-4B96-B0BC-D7954899341D}"/>
              </a:ext>
            </a:extLst>
          </p:cNvPr>
          <p:cNvSpPr>
            <a:spLocks noGrp="1" noRot="1" noChangeAspect="1" noChangeArrowheads="1" noTextEdit="1"/>
          </p:cNvSpPr>
          <p:nvPr>
            <p:ph type="sldImg"/>
          </p:nvPr>
        </p:nvSpPr>
        <p:spPr>
          <a:xfrm>
            <a:off x="2857500" y="514350"/>
            <a:ext cx="3429000" cy="257175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7589" name="Text Box 3">
            <a:extLst>
              <a:ext uri="{FF2B5EF4-FFF2-40B4-BE49-F238E27FC236}">
                <a16:creationId xmlns:a16="http://schemas.microsoft.com/office/drawing/2014/main" id="{D4D45D57-1675-4C7E-9CF9-ACE6DA4D264B}"/>
              </a:ext>
            </a:extLst>
          </p:cNvPr>
          <p:cNvSpPr txBox="1">
            <a:spLocks noChangeArrowheads="1"/>
          </p:cNvSpPr>
          <p:nvPr/>
        </p:nvSpPr>
        <p:spPr bwMode="auto">
          <a:xfrm>
            <a:off x="1219200" y="3257550"/>
            <a:ext cx="67056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pPr eaLnBrk="1" hangingPunct="1">
              <a:spcBef>
                <a:spcPts val="450"/>
              </a:spcBef>
              <a:buSzPct val="100000"/>
            </a:pPr>
            <a:r>
              <a:rPr lang="de-DE" altLang="de-DE" sz="1200">
                <a:solidFill>
                  <a:srgbClr val="000000"/>
                </a:solidFill>
                <a:latin typeface="Arial" panose="020B0604020202020204" pitchFamily="34" charset="0"/>
              </a:rPr>
              <a:t>Zu 1) bringt ihnen „Grundlast“, teilweise mit kaum/keinem Gewinn, aber dem Vorteil, dass die Infrastruktur und das Personal ausgelastet ist und keine Kosten durch Nicht-Nutzung verursacht</a:t>
            </a:r>
          </a:p>
          <a:p>
            <a:pPr eaLnBrk="1" hangingPunct="1">
              <a:spcBef>
                <a:spcPts val="450"/>
              </a:spcBef>
              <a:buSzPct val="100000"/>
            </a:pPr>
            <a:r>
              <a:rPr lang="de-DE" altLang="de-DE" sz="1200">
                <a:solidFill>
                  <a:srgbClr val="000000"/>
                </a:solidFill>
                <a:latin typeface="Arial" panose="020B0604020202020204" pitchFamily="34" charset="0"/>
              </a:rPr>
              <a:t>Zu 2) da die Produzenten sich nicht leisten können, dass die Aufträge wegbrechen (weil er aufgrund der großen Aufträge möglicherweise andere Aufträge abgelehnt hat)</a:t>
            </a:r>
          </a:p>
          <a:p>
            <a:pPr eaLnBrk="1" hangingPunct="1">
              <a:spcBef>
                <a:spcPts val="450"/>
              </a:spcBef>
              <a:buSzPct val="100000"/>
            </a:pPr>
            <a:endParaRPr lang="de-DE" altLang="de-DE" sz="1200">
              <a:solidFill>
                <a:srgbClr val="000000"/>
              </a:solidFill>
              <a:latin typeface="Arial" panose="020B0604020202020204" pitchFamily="34" charset="0"/>
            </a:endParaRPr>
          </a:p>
          <a:p>
            <a:pPr eaLnBrk="1" hangingPunct="1">
              <a:spcBef>
                <a:spcPts val="450"/>
              </a:spcBef>
              <a:buSzPct val="100000"/>
            </a:pPr>
            <a:endParaRPr lang="de-DE" altLang="de-DE" sz="1200">
              <a:solidFill>
                <a:srgbClr val="000000"/>
              </a:solidFill>
              <a:latin typeface="Arial" panose="020B0604020202020204" pitchFamily="34" charset="0"/>
            </a:endParaRPr>
          </a:p>
          <a:p>
            <a:pPr eaLnBrk="1" hangingPunct="1">
              <a:spcBef>
                <a:spcPts val="450"/>
              </a:spcBef>
              <a:buSzPct val="100000"/>
            </a:pPr>
            <a:endParaRPr lang="de-DE" altLang="de-DE" sz="1200">
              <a:solidFill>
                <a:srgbClr val="000000"/>
              </a:solidFill>
              <a:latin typeface="Arial" panose="020B0604020202020204" pitchFamily="34" charset="0"/>
            </a:endParaRPr>
          </a:p>
          <a:p>
            <a:pPr eaLnBrk="1" hangingPunct="1">
              <a:spcBef>
                <a:spcPts val="450"/>
              </a:spcBef>
              <a:buSzPct val="100000"/>
            </a:pPr>
            <a:r>
              <a:rPr lang="de-DE" altLang="de-DE" sz="1200" i="1">
                <a:solidFill>
                  <a:srgbClr val="000000"/>
                </a:solidFill>
                <a:latin typeface="Arial" panose="020B0604020202020204" pitchFamily="34" charset="0"/>
              </a:rPr>
              <a:t>Hintergrundinfos: Im Visier Discounter, S. 6+7</a:t>
            </a:r>
          </a:p>
          <a:p>
            <a:pPr eaLnBrk="1" hangingPunct="1">
              <a:spcBef>
                <a:spcPts val="450"/>
              </a:spcBef>
              <a:buSzPct val="100000"/>
            </a:pPr>
            <a:endParaRPr lang="de-DE" altLang="de-DE" sz="1200" i="1">
              <a:solidFill>
                <a:srgbClr val="000000"/>
              </a:solidFill>
              <a:latin typeface="Arial" panose="020B0604020202020204" pitchFamily="34" charset="0"/>
            </a:endParaRPr>
          </a:p>
        </p:txBody>
      </p:sp>
      <p:sp>
        <p:nvSpPr>
          <p:cNvPr id="78854" name="Notizenplatzhalter 1">
            <a:extLst>
              <a:ext uri="{FF2B5EF4-FFF2-40B4-BE49-F238E27FC236}">
                <a16:creationId xmlns:a16="http://schemas.microsoft.com/office/drawing/2014/main" id="{03B7079A-22F4-476C-AFE3-386FF85D6155}"/>
              </a:ext>
            </a:extLst>
          </p:cNvPr>
          <p:cNvSpPr>
            <a:spLocks noGrp="1" noChangeArrowheads="1"/>
          </p:cNvSpPr>
          <p:nvPr>
            <p:ph type="body" idx="1"/>
          </p:nvPr>
        </p:nvSpPr>
        <p:spPr>
          <a:ln/>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de-DE" dirty="0"/>
              <a:t>Die</a:t>
            </a:r>
            <a:r>
              <a:rPr lang="de-DE" baseline="0" dirty="0"/>
              <a:t> Länder, die maßgeblich für die Bekleidungsversorgung der Menschen in den</a:t>
            </a:r>
          </a:p>
          <a:p>
            <a:pPr marL="0" marR="0" lvl="0" indent="0" algn="l" defTabSz="914400" rtl="0" eaLnBrk="0" fontAlgn="base" latinLnBrk="0" hangingPunct="0">
              <a:lnSpc>
                <a:spcPct val="100000"/>
              </a:lnSpc>
              <a:spcBef>
                <a:spcPct val="30000"/>
              </a:spcBef>
              <a:spcAft>
                <a:spcPct val="0"/>
              </a:spcAft>
              <a:buClrTx/>
              <a:buSzTx/>
              <a:buFontTx/>
              <a:buNone/>
              <a:tabLst/>
              <a:defRPr/>
            </a:pPr>
            <a:r>
              <a:rPr lang="de-DE" baseline="0" dirty="0"/>
              <a:t>Industriestaaten sind (hier exemplarisch für den Import nach Deutschland), sind hier</a:t>
            </a:r>
          </a:p>
          <a:p>
            <a:pPr marL="0" marR="0" lvl="0" indent="0" algn="l" defTabSz="914400" rtl="0" eaLnBrk="0" fontAlgn="base" latinLnBrk="0" hangingPunct="0">
              <a:lnSpc>
                <a:spcPct val="100000"/>
              </a:lnSpc>
              <a:spcBef>
                <a:spcPct val="30000"/>
              </a:spcBef>
              <a:spcAft>
                <a:spcPct val="0"/>
              </a:spcAft>
              <a:buClrTx/>
              <a:buSzTx/>
              <a:buFontTx/>
              <a:buNone/>
              <a:tabLst/>
              <a:defRPr/>
            </a:pPr>
            <a:r>
              <a:rPr lang="de-DE" baseline="0" dirty="0"/>
              <a:t>noch einmal geographisch </a:t>
            </a:r>
            <a:r>
              <a:rPr lang="de-DE" baseline="0"/>
              <a:t>dargestellt.</a:t>
            </a:r>
            <a:endParaRPr lang="de-DE" baseline="0" dirty="0"/>
          </a:p>
        </p:txBody>
      </p:sp>
    </p:spTree>
    <p:extLst>
      <p:ext uri="{BB962C8B-B14F-4D97-AF65-F5344CB8AC3E}">
        <p14:creationId xmlns:p14="http://schemas.microsoft.com/office/powerpoint/2010/main" val="24881163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4572000" cy="6858000"/>
          </a:xfrm>
          <a:prstGeom prst="rect">
            <a:avLst/>
          </a:prstGeom>
          <a:solidFill>
            <a:srgbClr val="3493C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defRPr/>
            </a:pPr>
            <a:endParaRPr kumimoji="1" lang="de-DE"/>
          </a:p>
        </p:txBody>
      </p:sp>
      <p:sp>
        <p:nvSpPr>
          <p:cNvPr id="5" name="AutoShape 3"/>
          <p:cNvSpPr>
            <a:spLocks noChangeArrowheads="1"/>
          </p:cNvSpPr>
          <p:nvPr/>
        </p:nvSpPr>
        <p:spPr bwMode="auto">
          <a:xfrm>
            <a:off x="611188" y="1235075"/>
            <a:ext cx="5181600" cy="1905000"/>
          </a:xfrm>
          <a:prstGeom prst="roundRect">
            <a:avLst>
              <a:gd name="adj" fmla="val 50000"/>
            </a:avLst>
          </a:prstGeom>
          <a:solidFill>
            <a:schemeClr val="bg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defRPr/>
            </a:pPr>
            <a:endParaRPr kumimoji="1" lang="de-DE"/>
          </a:p>
        </p:txBody>
      </p:sp>
      <p:sp>
        <p:nvSpPr>
          <p:cNvPr id="8197" name="Rectangle 5"/>
          <p:cNvSpPr>
            <a:spLocks noGrp="1" noChangeArrowheads="1"/>
          </p:cNvSpPr>
          <p:nvPr>
            <p:ph type="subTitle" idx="1"/>
          </p:nvPr>
        </p:nvSpPr>
        <p:spPr>
          <a:xfrm>
            <a:off x="4721225" y="3176602"/>
            <a:ext cx="3657600" cy="1822450"/>
          </a:xfrm>
        </p:spPr>
        <p:txBody>
          <a:bodyPr anchor="b"/>
          <a:lstStyle>
            <a:lvl1pPr marL="0" indent="0">
              <a:buFont typeface="Wingdings" panose="05000000000000000000" pitchFamily="2" charset="2"/>
              <a:buNone/>
              <a:defRPr>
                <a:solidFill>
                  <a:schemeClr val="bg2"/>
                </a:solidFill>
              </a:defRPr>
            </a:lvl1pPr>
          </a:lstStyle>
          <a:p>
            <a:pPr lvl="0"/>
            <a:r>
              <a:rPr lang="de-DE" noProof="0"/>
              <a:t>Formatvorlage des Untertitelmasters durch Klicken bearbeiten</a:t>
            </a:r>
            <a:endParaRPr lang="de-DE" noProof="0" dirty="0"/>
          </a:p>
        </p:txBody>
      </p:sp>
      <p:sp>
        <p:nvSpPr>
          <p:cNvPr id="8211" name="Rectangle 19"/>
          <p:cNvSpPr>
            <a:spLocks noGrp="1" noChangeArrowheads="1"/>
          </p:cNvSpPr>
          <p:nvPr>
            <p:ph type="ctrTitle" sz="quarter"/>
          </p:nvPr>
        </p:nvSpPr>
        <p:spPr>
          <a:xfrm>
            <a:off x="323528" y="1581150"/>
            <a:ext cx="7772400" cy="1463675"/>
          </a:xfrm>
        </p:spPr>
        <p:txBody>
          <a:bodyPr anchor="ctr"/>
          <a:lstStyle>
            <a:lvl1pPr algn="ctr">
              <a:defRPr sz="3200">
                <a:solidFill>
                  <a:schemeClr val="tx1"/>
                </a:solidFill>
              </a:defRPr>
            </a:lvl1pPr>
          </a:lstStyle>
          <a:p>
            <a:pPr lvl="0"/>
            <a:r>
              <a:rPr lang="de-DE" noProof="0"/>
              <a:t>Titelmasterformat durch Klicken bearbeiten</a:t>
            </a:r>
            <a:endParaRPr lang="de-DE" noProof="0" dirty="0"/>
          </a:p>
        </p:txBody>
      </p:sp>
      <p:sp>
        <p:nvSpPr>
          <p:cNvPr id="7" name="Rectangle 14"/>
          <p:cNvSpPr>
            <a:spLocks noGrp="1" noChangeArrowheads="1"/>
          </p:cNvSpPr>
          <p:nvPr>
            <p:ph type="dt" sz="quarter" idx="10"/>
          </p:nvPr>
        </p:nvSpPr>
        <p:spPr>
          <a:xfrm>
            <a:off x="2667000" y="6553200"/>
            <a:ext cx="1905000" cy="304800"/>
          </a:xfrm>
        </p:spPr>
        <p:txBody>
          <a:bodyPr/>
          <a:lstStyle>
            <a:lvl1pPr>
              <a:defRPr>
                <a:solidFill>
                  <a:schemeClr val="bg1"/>
                </a:solidFill>
              </a:defRPr>
            </a:lvl1pPr>
          </a:lstStyle>
          <a:p>
            <a:pPr>
              <a:defRPr/>
            </a:pPr>
            <a:fld id="{7FC6BDEA-492B-47F5-A2B8-F20CF03DE44F}" type="datetime1">
              <a:rPr lang="de-DE" smtClean="0"/>
              <a:t>21.10.2019</a:t>
            </a:fld>
            <a:endParaRPr lang="de-DE"/>
          </a:p>
        </p:txBody>
      </p:sp>
      <p:sp>
        <p:nvSpPr>
          <p:cNvPr id="8" name="Rectangle 15"/>
          <p:cNvSpPr>
            <a:spLocks noGrp="1" noChangeArrowheads="1"/>
          </p:cNvSpPr>
          <p:nvPr>
            <p:ph type="ftr" sz="quarter" idx="11"/>
          </p:nvPr>
        </p:nvSpPr>
        <p:spPr>
          <a:xfrm>
            <a:off x="5195888" y="6553200"/>
            <a:ext cx="3279775" cy="304800"/>
          </a:xfrm>
        </p:spPr>
        <p:txBody>
          <a:bodyPr/>
          <a:lstStyle>
            <a:lvl1pPr algn="r">
              <a:defRPr/>
            </a:lvl1pPr>
          </a:lstStyle>
          <a:p>
            <a:pPr>
              <a:defRPr/>
            </a:pPr>
            <a:r>
              <a:rPr lang="de-DE"/>
              <a:t>Multiplikatorin I Hochschule </a:t>
            </a:r>
          </a:p>
        </p:txBody>
      </p:sp>
      <p:sp>
        <p:nvSpPr>
          <p:cNvPr id="9" name="Rectangle 17"/>
          <p:cNvSpPr>
            <a:spLocks noGrp="1" noChangeArrowheads="1"/>
          </p:cNvSpPr>
          <p:nvPr>
            <p:ph type="sldNum" sz="quarter" idx="12"/>
          </p:nvPr>
        </p:nvSpPr>
        <p:spPr>
          <a:xfrm>
            <a:off x="9525" y="5962650"/>
            <a:ext cx="1033463" cy="885825"/>
          </a:xfrm>
        </p:spPr>
        <p:txBody>
          <a:bodyPr anchorCtr="0"/>
          <a:lstStyle>
            <a:lvl1pPr>
              <a:defRPr smtClean="0"/>
            </a:lvl1pPr>
          </a:lstStyle>
          <a:p>
            <a:pPr>
              <a:defRPr/>
            </a:pPr>
            <a:fld id="{5405AA9F-0BCE-4092-A1DD-F8364E4FB927}" type="slidenum">
              <a:rPr lang="de-DE" altLang="de-DE"/>
              <a:pPr>
                <a:defRPr/>
              </a:pPr>
              <a:t>‹Nr.›</a:t>
            </a:fld>
            <a:endParaRPr lang="de-DE" altLang="de-DE"/>
          </a:p>
        </p:txBody>
      </p:sp>
      <p:pic>
        <p:nvPicPr>
          <p:cNvPr id="3" name="Grafik 2">
            <a:extLst>
              <a:ext uri="{FF2B5EF4-FFF2-40B4-BE49-F238E27FC236}">
                <a16:creationId xmlns:a16="http://schemas.microsoft.com/office/drawing/2014/main" id="{E0414B09-3389-44FD-B8E2-FB7577FC777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08104" y="27002"/>
            <a:ext cx="3419856" cy="1078992"/>
          </a:xfrm>
          <a:prstGeom prst="rect">
            <a:avLst/>
          </a:prstGeom>
        </p:spPr>
      </p:pic>
    </p:spTree>
    <p:extLst>
      <p:ext uri="{BB962C8B-B14F-4D97-AF65-F5344CB8AC3E}">
        <p14:creationId xmlns:p14="http://schemas.microsoft.com/office/powerpoint/2010/main" val="3232037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13"/>
          <p:cNvSpPr>
            <a:spLocks noGrp="1" noChangeArrowheads="1"/>
          </p:cNvSpPr>
          <p:nvPr>
            <p:ph type="dt" sz="half" idx="10"/>
          </p:nvPr>
        </p:nvSpPr>
        <p:spPr>
          <a:ln/>
        </p:spPr>
        <p:txBody>
          <a:bodyPr/>
          <a:lstStyle>
            <a:lvl1pPr>
              <a:defRPr/>
            </a:lvl1pPr>
          </a:lstStyle>
          <a:p>
            <a:pPr>
              <a:defRPr/>
            </a:pPr>
            <a:fld id="{58941F11-B078-4A81-A847-E8F7DC442770}" type="datetime1">
              <a:rPr lang="de-DE" smtClean="0"/>
              <a:t>21.10.2019</a:t>
            </a:fld>
            <a:endParaRPr lang="de-DE"/>
          </a:p>
        </p:txBody>
      </p:sp>
      <p:sp>
        <p:nvSpPr>
          <p:cNvPr id="5" name="Rectangle 14"/>
          <p:cNvSpPr>
            <a:spLocks noGrp="1" noChangeArrowheads="1"/>
          </p:cNvSpPr>
          <p:nvPr>
            <p:ph type="ftr" sz="quarter" idx="11"/>
          </p:nvPr>
        </p:nvSpPr>
        <p:spPr>
          <a:ln/>
        </p:spPr>
        <p:txBody>
          <a:bodyPr/>
          <a:lstStyle>
            <a:lvl1pPr>
              <a:defRPr/>
            </a:lvl1pPr>
          </a:lstStyle>
          <a:p>
            <a:pPr>
              <a:defRPr/>
            </a:pPr>
            <a:r>
              <a:rPr lang="de-DE"/>
              <a:t>Multiplikatorin I Hochschule </a:t>
            </a:r>
          </a:p>
        </p:txBody>
      </p:sp>
      <p:sp>
        <p:nvSpPr>
          <p:cNvPr id="6" name="Rectangle 15"/>
          <p:cNvSpPr>
            <a:spLocks noGrp="1" noChangeArrowheads="1"/>
          </p:cNvSpPr>
          <p:nvPr>
            <p:ph type="sldNum" sz="quarter" idx="12"/>
          </p:nvPr>
        </p:nvSpPr>
        <p:spPr>
          <a:ln/>
        </p:spPr>
        <p:txBody>
          <a:bodyPr/>
          <a:lstStyle>
            <a:lvl1pPr>
              <a:defRPr/>
            </a:lvl1pPr>
          </a:lstStyle>
          <a:p>
            <a:pPr>
              <a:defRPr/>
            </a:pPr>
            <a:fld id="{36D8B215-8500-4916-8117-F49694DB6937}" type="slidenum">
              <a:rPr lang="de-DE" altLang="de-DE"/>
              <a:pPr>
                <a:defRPr/>
              </a:pPr>
              <a:t>‹Nr.›</a:t>
            </a:fld>
            <a:endParaRPr lang="de-DE" altLang="de-DE"/>
          </a:p>
        </p:txBody>
      </p:sp>
    </p:spTree>
    <p:extLst>
      <p:ext uri="{BB962C8B-B14F-4D97-AF65-F5344CB8AC3E}">
        <p14:creationId xmlns:p14="http://schemas.microsoft.com/office/powerpoint/2010/main" val="19442742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915150" y="1340768"/>
            <a:ext cx="2000250" cy="4755232"/>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914400" y="1340768"/>
            <a:ext cx="5848350" cy="4755232"/>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Datumsplatzhalter 3"/>
          <p:cNvSpPr>
            <a:spLocks noGrp="1"/>
          </p:cNvSpPr>
          <p:nvPr>
            <p:ph type="dt" sz="half" idx="10"/>
          </p:nvPr>
        </p:nvSpPr>
        <p:spPr/>
        <p:txBody>
          <a:bodyPr/>
          <a:lstStyle>
            <a:lvl1pPr>
              <a:defRPr/>
            </a:lvl1pPr>
          </a:lstStyle>
          <a:p>
            <a:pPr>
              <a:defRPr/>
            </a:pPr>
            <a:fld id="{C06915A7-12D1-4023-B445-5365FDAA4B1D}" type="datetime1">
              <a:rPr lang="de-DE" smtClean="0"/>
              <a:t>21.10.2019</a:t>
            </a:fld>
            <a:endParaRPr lang="de-DE"/>
          </a:p>
        </p:txBody>
      </p:sp>
      <p:sp>
        <p:nvSpPr>
          <p:cNvPr id="5" name="Fußzeilenplatzhalter 4"/>
          <p:cNvSpPr>
            <a:spLocks noGrp="1"/>
          </p:cNvSpPr>
          <p:nvPr>
            <p:ph type="ftr" sz="quarter" idx="11"/>
          </p:nvPr>
        </p:nvSpPr>
        <p:spPr/>
        <p:txBody>
          <a:bodyPr/>
          <a:lstStyle>
            <a:lvl1pPr>
              <a:defRPr/>
            </a:lvl1pPr>
          </a:lstStyle>
          <a:p>
            <a:pPr>
              <a:defRPr/>
            </a:pPr>
            <a:r>
              <a:rPr lang="de-DE"/>
              <a:t>Multiplikatorin I Hochschule </a:t>
            </a:r>
          </a:p>
        </p:txBody>
      </p:sp>
      <p:sp>
        <p:nvSpPr>
          <p:cNvPr id="6" name="Foliennummernplatzhalter 5"/>
          <p:cNvSpPr>
            <a:spLocks noGrp="1"/>
          </p:cNvSpPr>
          <p:nvPr>
            <p:ph type="sldNum" sz="quarter" idx="12"/>
          </p:nvPr>
        </p:nvSpPr>
        <p:spPr/>
        <p:txBody>
          <a:bodyPr/>
          <a:lstStyle>
            <a:lvl1pPr>
              <a:defRPr smtClean="0"/>
            </a:lvl1pPr>
          </a:lstStyle>
          <a:p>
            <a:pPr>
              <a:defRPr/>
            </a:pPr>
            <a:fld id="{E10BD47F-8A51-4459-8940-A105C721FBA2}" type="slidenum">
              <a:rPr lang="de-DE" altLang="de-DE"/>
              <a:pPr>
                <a:defRPr/>
              </a:pPr>
              <a:t>‹Nr.›</a:t>
            </a:fld>
            <a:endParaRPr lang="de-DE" altLang="de-DE"/>
          </a:p>
        </p:txBody>
      </p:sp>
    </p:spTree>
    <p:extLst>
      <p:ext uri="{BB962C8B-B14F-4D97-AF65-F5344CB8AC3E}">
        <p14:creationId xmlns:p14="http://schemas.microsoft.com/office/powerpoint/2010/main" val="33015087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Titel und Diagramm oder Organigramm">
    <p:spTree>
      <p:nvGrpSpPr>
        <p:cNvPr id="1" name=""/>
        <p:cNvGrpSpPr/>
        <p:nvPr/>
      </p:nvGrpSpPr>
      <p:grpSpPr>
        <a:xfrm>
          <a:off x="0" y="0"/>
          <a:ext cx="0" cy="0"/>
          <a:chOff x="0" y="0"/>
          <a:chExt cx="0" cy="0"/>
        </a:xfrm>
      </p:grpSpPr>
      <p:sp>
        <p:nvSpPr>
          <p:cNvPr id="2" name="Titel 1"/>
          <p:cNvSpPr>
            <a:spLocks noGrp="1"/>
          </p:cNvSpPr>
          <p:nvPr>
            <p:ph type="title"/>
          </p:nvPr>
        </p:nvSpPr>
        <p:spPr>
          <a:xfrm>
            <a:off x="914400" y="1340768"/>
            <a:ext cx="8001000" cy="564232"/>
          </a:xfrm>
        </p:spPr>
        <p:txBody>
          <a:bodyPr/>
          <a:lstStyle/>
          <a:p>
            <a:r>
              <a:rPr lang="de-DE"/>
              <a:t>Titelmasterformat durch Klicken bearbeiten</a:t>
            </a:r>
          </a:p>
        </p:txBody>
      </p:sp>
      <p:sp>
        <p:nvSpPr>
          <p:cNvPr id="3" name="SmartArt-Platzhalter 2"/>
          <p:cNvSpPr>
            <a:spLocks noGrp="1"/>
          </p:cNvSpPr>
          <p:nvPr>
            <p:ph type="dgm" idx="1"/>
          </p:nvPr>
        </p:nvSpPr>
        <p:spPr>
          <a:xfrm>
            <a:off x="914400" y="2362200"/>
            <a:ext cx="8001000" cy="3733800"/>
          </a:xfrm>
        </p:spPr>
        <p:txBody>
          <a:bodyPr/>
          <a:lstStyle/>
          <a:p>
            <a:pPr lvl="0"/>
            <a:r>
              <a:rPr lang="de-DE" noProof="0"/>
              <a:t>Klicken Sie auf das Symbol, um die SmartArt-Grafik hinzuzufügen</a:t>
            </a:r>
          </a:p>
        </p:txBody>
      </p:sp>
      <p:sp>
        <p:nvSpPr>
          <p:cNvPr id="4" name="Datumsplatzhalter 3"/>
          <p:cNvSpPr>
            <a:spLocks noGrp="1"/>
          </p:cNvSpPr>
          <p:nvPr>
            <p:ph type="dt" sz="half" idx="10"/>
          </p:nvPr>
        </p:nvSpPr>
        <p:spPr/>
        <p:txBody>
          <a:bodyPr/>
          <a:lstStyle>
            <a:lvl1pPr>
              <a:defRPr/>
            </a:lvl1pPr>
          </a:lstStyle>
          <a:p>
            <a:pPr>
              <a:defRPr/>
            </a:pPr>
            <a:fld id="{CD1F740D-5A7A-475F-B80E-9A95B4931685}" type="datetime1">
              <a:rPr lang="de-DE" smtClean="0"/>
              <a:t>21.10.2019</a:t>
            </a:fld>
            <a:endParaRPr lang="de-DE"/>
          </a:p>
        </p:txBody>
      </p:sp>
      <p:sp>
        <p:nvSpPr>
          <p:cNvPr id="5" name="Fußzeilenplatzhalter 4"/>
          <p:cNvSpPr>
            <a:spLocks noGrp="1"/>
          </p:cNvSpPr>
          <p:nvPr>
            <p:ph type="ftr" sz="quarter" idx="11"/>
          </p:nvPr>
        </p:nvSpPr>
        <p:spPr/>
        <p:txBody>
          <a:bodyPr/>
          <a:lstStyle>
            <a:lvl1pPr>
              <a:defRPr/>
            </a:lvl1pPr>
          </a:lstStyle>
          <a:p>
            <a:pPr>
              <a:defRPr/>
            </a:pPr>
            <a:r>
              <a:rPr lang="de-DE"/>
              <a:t>Multiplikatorin I Hochschule </a:t>
            </a:r>
          </a:p>
        </p:txBody>
      </p:sp>
      <p:sp>
        <p:nvSpPr>
          <p:cNvPr id="6" name="Foliennummernplatzhalter 5"/>
          <p:cNvSpPr>
            <a:spLocks noGrp="1"/>
          </p:cNvSpPr>
          <p:nvPr>
            <p:ph type="sldNum" sz="quarter" idx="12"/>
          </p:nvPr>
        </p:nvSpPr>
        <p:spPr>
          <a:xfrm>
            <a:off x="84138" y="5946775"/>
            <a:ext cx="671512" cy="885825"/>
          </a:xfrm>
        </p:spPr>
        <p:txBody>
          <a:bodyPr/>
          <a:lstStyle>
            <a:lvl1pPr>
              <a:defRPr smtClean="0"/>
            </a:lvl1pPr>
          </a:lstStyle>
          <a:p>
            <a:pPr>
              <a:defRPr/>
            </a:pPr>
            <a:fld id="{D608AF2D-4108-424D-BC55-576B0E2E627F}" type="slidenum">
              <a:rPr lang="de-DE" altLang="de-DE"/>
              <a:pPr>
                <a:defRPr/>
              </a:pPr>
              <a:t>‹Nr.›</a:t>
            </a:fld>
            <a:endParaRPr lang="de-DE" altLang="de-DE"/>
          </a:p>
        </p:txBody>
      </p:sp>
    </p:spTree>
    <p:extLst>
      <p:ext uri="{BB962C8B-B14F-4D97-AF65-F5344CB8AC3E}">
        <p14:creationId xmlns:p14="http://schemas.microsoft.com/office/powerpoint/2010/main" val="30021449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reserve="1">
  <p:cSld name="Titel und Diagramm">
    <p:spTree>
      <p:nvGrpSpPr>
        <p:cNvPr id="1" name=""/>
        <p:cNvGrpSpPr/>
        <p:nvPr/>
      </p:nvGrpSpPr>
      <p:grpSpPr>
        <a:xfrm>
          <a:off x="0" y="0"/>
          <a:ext cx="0" cy="0"/>
          <a:chOff x="0" y="0"/>
          <a:chExt cx="0" cy="0"/>
        </a:xfrm>
      </p:grpSpPr>
      <p:sp>
        <p:nvSpPr>
          <p:cNvPr id="2" name="Titel 1"/>
          <p:cNvSpPr>
            <a:spLocks noGrp="1"/>
          </p:cNvSpPr>
          <p:nvPr>
            <p:ph type="title"/>
          </p:nvPr>
        </p:nvSpPr>
        <p:spPr>
          <a:xfrm>
            <a:off x="914400" y="1268760"/>
            <a:ext cx="8001000" cy="636240"/>
          </a:xfrm>
        </p:spPr>
        <p:txBody>
          <a:bodyPr/>
          <a:lstStyle/>
          <a:p>
            <a:r>
              <a:rPr lang="de-DE"/>
              <a:t>Titelmasterformat durch Klicken bearbeiten</a:t>
            </a:r>
          </a:p>
        </p:txBody>
      </p:sp>
      <p:sp>
        <p:nvSpPr>
          <p:cNvPr id="3" name="Diagrammplatzhalter 2"/>
          <p:cNvSpPr>
            <a:spLocks noGrp="1"/>
          </p:cNvSpPr>
          <p:nvPr>
            <p:ph type="chart" idx="1"/>
          </p:nvPr>
        </p:nvSpPr>
        <p:spPr>
          <a:xfrm>
            <a:off x="914400" y="2362200"/>
            <a:ext cx="8001000" cy="3733800"/>
          </a:xfrm>
        </p:spPr>
        <p:txBody>
          <a:bodyPr/>
          <a:lstStyle/>
          <a:p>
            <a:pPr lvl="0"/>
            <a:r>
              <a:rPr lang="de-DE" noProof="0"/>
              <a:t>Diagramm durch Klicken auf Symbol hinzufügen</a:t>
            </a:r>
            <a:endParaRPr lang="de-DE" noProof="0" dirty="0"/>
          </a:p>
        </p:txBody>
      </p:sp>
      <p:sp>
        <p:nvSpPr>
          <p:cNvPr id="4" name="Datumsplatzhalter 3"/>
          <p:cNvSpPr>
            <a:spLocks noGrp="1"/>
          </p:cNvSpPr>
          <p:nvPr>
            <p:ph type="dt" sz="half" idx="10"/>
          </p:nvPr>
        </p:nvSpPr>
        <p:spPr/>
        <p:txBody>
          <a:bodyPr/>
          <a:lstStyle>
            <a:lvl1pPr>
              <a:defRPr/>
            </a:lvl1pPr>
          </a:lstStyle>
          <a:p>
            <a:pPr>
              <a:defRPr/>
            </a:pPr>
            <a:fld id="{93BCB1E7-98AC-47EB-9A74-A1568C33D14E}" type="datetime1">
              <a:rPr lang="de-DE" smtClean="0"/>
              <a:t>21.10.2019</a:t>
            </a:fld>
            <a:endParaRPr lang="de-DE"/>
          </a:p>
        </p:txBody>
      </p:sp>
      <p:sp>
        <p:nvSpPr>
          <p:cNvPr id="5" name="Fußzeilenplatzhalter 4"/>
          <p:cNvSpPr>
            <a:spLocks noGrp="1"/>
          </p:cNvSpPr>
          <p:nvPr>
            <p:ph type="ftr" sz="quarter" idx="11"/>
          </p:nvPr>
        </p:nvSpPr>
        <p:spPr/>
        <p:txBody>
          <a:bodyPr/>
          <a:lstStyle>
            <a:lvl1pPr>
              <a:defRPr/>
            </a:lvl1pPr>
          </a:lstStyle>
          <a:p>
            <a:pPr>
              <a:defRPr/>
            </a:pPr>
            <a:r>
              <a:rPr lang="de-DE"/>
              <a:t>Multiplikatorin I Hochschule </a:t>
            </a:r>
          </a:p>
        </p:txBody>
      </p:sp>
      <p:sp>
        <p:nvSpPr>
          <p:cNvPr id="6" name="Foliennummernplatzhalter 5"/>
          <p:cNvSpPr>
            <a:spLocks noGrp="1"/>
          </p:cNvSpPr>
          <p:nvPr>
            <p:ph type="sldNum" sz="quarter" idx="12"/>
          </p:nvPr>
        </p:nvSpPr>
        <p:spPr>
          <a:xfrm>
            <a:off x="84138" y="5946775"/>
            <a:ext cx="671512" cy="885825"/>
          </a:xfrm>
        </p:spPr>
        <p:txBody>
          <a:bodyPr/>
          <a:lstStyle>
            <a:lvl1pPr>
              <a:defRPr smtClean="0"/>
            </a:lvl1pPr>
          </a:lstStyle>
          <a:p>
            <a:pPr>
              <a:defRPr/>
            </a:pPr>
            <a:fld id="{3B5C63A6-44F4-49AB-B98D-4C4958F3B623}" type="slidenum">
              <a:rPr lang="de-DE" altLang="de-DE"/>
              <a:pPr>
                <a:defRPr/>
              </a:pPr>
              <a:t>‹Nr.›</a:t>
            </a:fld>
            <a:endParaRPr lang="de-DE" altLang="de-DE"/>
          </a:p>
        </p:txBody>
      </p:sp>
    </p:spTree>
    <p:extLst>
      <p:ext uri="{BB962C8B-B14F-4D97-AF65-F5344CB8AC3E}">
        <p14:creationId xmlns:p14="http://schemas.microsoft.com/office/powerpoint/2010/main" val="10779516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Vorstellungs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8874315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AA7AA34F-DEE6-484C-BB8F-EE89C9FA4A24}"/>
              </a:ext>
            </a:extLst>
          </p:cNvPr>
          <p:cNvSpPr>
            <a:spLocks noChangeArrowheads="1"/>
          </p:cNvSpPr>
          <p:nvPr/>
        </p:nvSpPr>
        <p:spPr bwMode="auto">
          <a:xfrm>
            <a:off x="0" y="0"/>
            <a:ext cx="4572000" cy="6858000"/>
          </a:xfrm>
          <a:prstGeom prst="rect">
            <a:avLst/>
          </a:prstGeom>
          <a:solidFill>
            <a:srgbClr val="3493C5"/>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defRPr/>
            </a:pPr>
            <a:endParaRPr kumimoji="1" lang="de-DE"/>
          </a:p>
        </p:txBody>
      </p:sp>
      <p:sp>
        <p:nvSpPr>
          <p:cNvPr id="5" name="AutoShape 3">
            <a:extLst>
              <a:ext uri="{FF2B5EF4-FFF2-40B4-BE49-F238E27FC236}">
                <a16:creationId xmlns:a16="http://schemas.microsoft.com/office/drawing/2014/main" id="{2DE01A32-7ED7-4A76-B6C0-64008A05358E}"/>
              </a:ext>
            </a:extLst>
          </p:cNvPr>
          <p:cNvSpPr>
            <a:spLocks noChangeArrowheads="1"/>
          </p:cNvSpPr>
          <p:nvPr/>
        </p:nvSpPr>
        <p:spPr bwMode="auto">
          <a:xfrm>
            <a:off x="611188" y="1235075"/>
            <a:ext cx="5181600" cy="1905000"/>
          </a:xfrm>
          <a:prstGeom prst="roundRect">
            <a:avLst>
              <a:gd name="adj" fmla="val 50000"/>
            </a:avLst>
          </a:prstGeom>
          <a:solidFill>
            <a:schemeClr val="bg1"/>
          </a:solidFill>
          <a:ln>
            <a:noFill/>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defRPr/>
            </a:pPr>
            <a:endParaRPr kumimoji="1" lang="de-DE"/>
          </a:p>
        </p:txBody>
      </p:sp>
      <p:pic>
        <p:nvPicPr>
          <p:cNvPr id="6" name="Grafik 13">
            <a:extLst>
              <a:ext uri="{FF2B5EF4-FFF2-40B4-BE49-F238E27FC236}">
                <a16:creationId xmlns:a16="http://schemas.microsoft.com/office/drawing/2014/main" id="{64769D8A-9A97-41EA-94EC-145D1B0FD06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64163" y="14288"/>
            <a:ext cx="3524250" cy="126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Rectangle 5"/>
          <p:cNvSpPr>
            <a:spLocks noGrp="1" noChangeArrowheads="1"/>
          </p:cNvSpPr>
          <p:nvPr>
            <p:ph type="subTitle" idx="1"/>
          </p:nvPr>
        </p:nvSpPr>
        <p:spPr>
          <a:xfrm>
            <a:off x="4721225" y="3176602"/>
            <a:ext cx="3657600" cy="1822450"/>
          </a:xfrm>
        </p:spPr>
        <p:txBody>
          <a:bodyPr anchor="b"/>
          <a:lstStyle>
            <a:lvl1pPr marL="0" indent="0">
              <a:buFont typeface="Wingdings" panose="05000000000000000000" pitchFamily="2" charset="2"/>
              <a:buNone/>
              <a:defRPr>
                <a:solidFill>
                  <a:schemeClr val="bg2"/>
                </a:solidFill>
              </a:defRPr>
            </a:lvl1pPr>
          </a:lstStyle>
          <a:p>
            <a:pPr lvl="0"/>
            <a:r>
              <a:rPr lang="de-DE" noProof="0"/>
              <a:t>Formatvorlage des Untertitelmasters durch Klicken bearbeiten</a:t>
            </a:r>
            <a:endParaRPr lang="de-DE" noProof="0" dirty="0"/>
          </a:p>
        </p:txBody>
      </p:sp>
      <p:sp>
        <p:nvSpPr>
          <p:cNvPr id="8211" name="Rectangle 19"/>
          <p:cNvSpPr>
            <a:spLocks noGrp="1" noChangeArrowheads="1"/>
          </p:cNvSpPr>
          <p:nvPr>
            <p:ph type="ctrTitle" sz="quarter"/>
          </p:nvPr>
        </p:nvSpPr>
        <p:spPr>
          <a:xfrm>
            <a:off x="323528" y="1581150"/>
            <a:ext cx="7772400" cy="1463675"/>
          </a:xfrm>
        </p:spPr>
        <p:txBody>
          <a:bodyPr anchor="ctr"/>
          <a:lstStyle>
            <a:lvl1pPr algn="ctr">
              <a:defRPr sz="3200">
                <a:solidFill>
                  <a:schemeClr val="tx1"/>
                </a:solidFill>
              </a:defRPr>
            </a:lvl1pPr>
          </a:lstStyle>
          <a:p>
            <a:pPr lvl="0"/>
            <a:r>
              <a:rPr lang="de-DE" noProof="0"/>
              <a:t>Titelmasterformat durch Klicken bearbeiten</a:t>
            </a:r>
            <a:endParaRPr lang="de-DE" noProof="0" dirty="0"/>
          </a:p>
        </p:txBody>
      </p:sp>
      <p:sp>
        <p:nvSpPr>
          <p:cNvPr id="7" name="Rectangle 14">
            <a:extLst>
              <a:ext uri="{FF2B5EF4-FFF2-40B4-BE49-F238E27FC236}">
                <a16:creationId xmlns:a16="http://schemas.microsoft.com/office/drawing/2014/main" id="{BF0A4A87-5284-4F01-9F35-1AB64ECF6E4E}"/>
              </a:ext>
            </a:extLst>
          </p:cNvPr>
          <p:cNvSpPr>
            <a:spLocks noGrp="1" noChangeArrowheads="1"/>
          </p:cNvSpPr>
          <p:nvPr>
            <p:ph type="dt" sz="quarter" idx="10"/>
          </p:nvPr>
        </p:nvSpPr>
        <p:spPr>
          <a:xfrm>
            <a:off x="2667000" y="6553200"/>
            <a:ext cx="1905000" cy="304800"/>
          </a:xfrm>
        </p:spPr>
        <p:txBody>
          <a:bodyPr/>
          <a:lstStyle>
            <a:lvl1pPr>
              <a:defRPr>
                <a:solidFill>
                  <a:schemeClr val="bg1"/>
                </a:solidFill>
              </a:defRPr>
            </a:lvl1pPr>
          </a:lstStyle>
          <a:p>
            <a:pPr>
              <a:defRPr/>
            </a:pPr>
            <a:endParaRPr lang="de-DE"/>
          </a:p>
        </p:txBody>
      </p:sp>
      <p:sp>
        <p:nvSpPr>
          <p:cNvPr id="8" name="Rectangle 15">
            <a:extLst>
              <a:ext uri="{FF2B5EF4-FFF2-40B4-BE49-F238E27FC236}">
                <a16:creationId xmlns:a16="http://schemas.microsoft.com/office/drawing/2014/main" id="{9205D08D-500C-461B-9F65-FAC65F248F50}"/>
              </a:ext>
            </a:extLst>
          </p:cNvPr>
          <p:cNvSpPr>
            <a:spLocks noGrp="1" noChangeArrowheads="1"/>
          </p:cNvSpPr>
          <p:nvPr>
            <p:ph type="ftr" sz="quarter" idx="11"/>
          </p:nvPr>
        </p:nvSpPr>
        <p:spPr>
          <a:xfrm>
            <a:off x="5195888" y="6553200"/>
            <a:ext cx="3279775" cy="304800"/>
          </a:xfrm>
        </p:spPr>
        <p:txBody>
          <a:bodyPr/>
          <a:lstStyle>
            <a:lvl1pPr algn="r">
              <a:defRPr/>
            </a:lvl1pPr>
          </a:lstStyle>
          <a:p>
            <a:pPr>
              <a:defRPr/>
            </a:pPr>
            <a:r>
              <a:rPr lang="de-DE"/>
              <a:t>Multiplikatorin</a:t>
            </a:r>
          </a:p>
        </p:txBody>
      </p:sp>
      <p:sp>
        <p:nvSpPr>
          <p:cNvPr id="9" name="Rectangle 17">
            <a:extLst>
              <a:ext uri="{FF2B5EF4-FFF2-40B4-BE49-F238E27FC236}">
                <a16:creationId xmlns:a16="http://schemas.microsoft.com/office/drawing/2014/main" id="{A83F1582-EE6B-46C3-AC26-2A72CD52FDC0}"/>
              </a:ext>
            </a:extLst>
          </p:cNvPr>
          <p:cNvSpPr>
            <a:spLocks noGrp="1" noChangeArrowheads="1"/>
          </p:cNvSpPr>
          <p:nvPr>
            <p:ph type="sldNum" sz="quarter" idx="12"/>
          </p:nvPr>
        </p:nvSpPr>
        <p:spPr>
          <a:xfrm>
            <a:off x="9525" y="5962650"/>
            <a:ext cx="1033463" cy="885825"/>
          </a:xfrm>
        </p:spPr>
        <p:txBody>
          <a:bodyPr anchorCtr="0"/>
          <a:lstStyle>
            <a:lvl1pPr>
              <a:defRPr/>
            </a:lvl1pPr>
          </a:lstStyle>
          <a:p>
            <a:pPr>
              <a:defRPr/>
            </a:pPr>
            <a:fld id="{E07DFF23-D40B-45A5-899C-74887C6B972D}" type="slidenum">
              <a:rPr lang="de-DE" altLang="de-DE"/>
              <a:pPr>
                <a:defRPr/>
              </a:pPr>
              <a:t>‹Nr.›</a:t>
            </a:fld>
            <a:endParaRPr lang="de-DE" altLang="de-DE"/>
          </a:p>
        </p:txBody>
      </p:sp>
    </p:spTree>
    <p:extLst>
      <p:ext uri="{BB962C8B-B14F-4D97-AF65-F5344CB8AC3E}">
        <p14:creationId xmlns:p14="http://schemas.microsoft.com/office/powerpoint/2010/main" val="22123928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13">
            <a:extLst>
              <a:ext uri="{FF2B5EF4-FFF2-40B4-BE49-F238E27FC236}">
                <a16:creationId xmlns:a16="http://schemas.microsoft.com/office/drawing/2014/main" id="{5D45390C-7159-4E67-B559-150FCFD16C6C}"/>
              </a:ext>
            </a:extLst>
          </p:cNvPr>
          <p:cNvSpPr>
            <a:spLocks noGrp="1" noChangeArrowheads="1"/>
          </p:cNvSpPr>
          <p:nvPr>
            <p:ph type="dt" sz="half" idx="10"/>
          </p:nvPr>
        </p:nvSpPr>
        <p:spPr>
          <a:ln/>
        </p:spPr>
        <p:txBody>
          <a:bodyPr/>
          <a:lstStyle>
            <a:lvl1pPr>
              <a:defRPr/>
            </a:lvl1pPr>
          </a:lstStyle>
          <a:p>
            <a:pPr>
              <a:defRPr/>
            </a:pPr>
            <a:endParaRPr lang="de-DE"/>
          </a:p>
        </p:txBody>
      </p:sp>
      <p:sp>
        <p:nvSpPr>
          <p:cNvPr id="5" name="Rectangle 14">
            <a:extLst>
              <a:ext uri="{FF2B5EF4-FFF2-40B4-BE49-F238E27FC236}">
                <a16:creationId xmlns:a16="http://schemas.microsoft.com/office/drawing/2014/main" id="{B0FD71EE-81E8-4F58-BD22-BD3900C0E78C}"/>
              </a:ext>
            </a:extLst>
          </p:cNvPr>
          <p:cNvSpPr>
            <a:spLocks noGrp="1" noChangeArrowheads="1"/>
          </p:cNvSpPr>
          <p:nvPr>
            <p:ph type="ftr" sz="quarter" idx="11"/>
          </p:nvPr>
        </p:nvSpPr>
        <p:spPr>
          <a:ln/>
        </p:spPr>
        <p:txBody>
          <a:bodyPr/>
          <a:lstStyle>
            <a:lvl1pPr>
              <a:defRPr/>
            </a:lvl1pPr>
          </a:lstStyle>
          <a:p>
            <a:pPr>
              <a:defRPr/>
            </a:pPr>
            <a:r>
              <a:rPr lang="de-DE"/>
              <a:t>Multiplikatorin</a:t>
            </a:r>
          </a:p>
        </p:txBody>
      </p:sp>
      <p:sp>
        <p:nvSpPr>
          <p:cNvPr id="6" name="Rectangle 15">
            <a:extLst>
              <a:ext uri="{FF2B5EF4-FFF2-40B4-BE49-F238E27FC236}">
                <a16:creationId xmlns:a16="http://schemas.microsoft.com/office/drawing/2014/main" id="{AA442E78-FF3C-41B6-A55F-128FB5520614}"/>
              </a:ext>
            </a:extLst>
          </p:cNvPr>
          <p:cNvSpPr>
            <a:spLocks noGrp="1" noChangeArrowheads="1"/>
          </p:cNvSpPr>
          <p:nvPr>
            <p:ph type="sldNum" sz="quarter" idx="12"/>
          </p:nvPr>
        </p:nvSpPr>
        <p:spPr>
          <a:ln/>
        </p:spPr>
        <p:txBody>
          <a:bodyPr/>
          <a:lstStyle>
            <a:lvl1pPr>
              <a:defRPr/>
            </a:lvl1pPr>
          </a:lstStyle>
          <a:p>
            <a:pPr>
              <a:defRPr/>
            </a:pPr>
            <a:fld id="{2EC4E52F-65AF-43B9-94D0-29D812DD4D75}" type="slidenum">
              <a:rPr lang="de-DE" altLang="de-DE"/>
              <a:pPr>
                <a:defRPr/>
              </a:pPr>
              <a:t>‹Nr.›</a:t>
            </a:fld>
            <a:endParaRPr lang="de-DE" altLang="de-DE"/>
          </a:p>
        </p:txBody>
      </p:sp>
    </p:spTree>
    <p:extLst>
      <p:ext uri="{BB962C8B-B14F-4D97-AF65-F5344CB8AC3E}">
        <p14:creationId xmlns:p14="http://schemas.microsoft.com/office/powerpoint/2010/main" val="9269089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55576" y="1916832"/>
            <a:ext cx="7886700" cy="2167691"/>
          </a:xfrm>
        </p:spPr>
        <p:txBody>
          <a:bodyPr anchor="ctr"/>
          <a:lstStyle>
            <a:lvl1pPr>
              <a:defRPr sz="3600"/>
            </a:lvl1pPr>
          </a:lstStyle>
          <a:p>
            <a:r>
              <a:rPr lang="de-DE"/>
              <a:t>Titelmasterformat durch Klicken bearbeiten</a:t>
            </a:r>
            <a:endParaRPr lang="de-DE" dirty="0"/>
          </a:p>
        </p:txBody>
      </p:sp>
      <p:sp>
        <p:nvSpPr>
          <p:cNvPr id="3" name="Textplatzhalter 2"/>
          <p:cNvSpPr>
            <a:spLocks noGrp="1"/>
          </p:cNvSpPr>
          <p:nvPr>
            <p:ph type="body" idx="1"/>
          </p:nvPr>
        </p:nvSpPr>
        <p:spPr>
          <a:xfrm>
            <a:off x="755576" y="4568768"/>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de-DE"/>
              <a:t>Textmasterformat bearbeiten</a:t>
            </a:r>
          </a:p>
        </p:txBody>
      </p:sp>
      <p:sp>
        <p:nvSpPr>
          <p:cNvPr id="4" name="Rectangle 13">
            <a:extLst>
              <a:ext uri="{FF2B5EF4-FFF2-40B4-BE49-F238E27FC236}">
                <a16:creationId xmlns:a16="http://schemas.microsoft.com/office/drawing/2014/main" id="{96F6A0ED-0062-422C-8F53-15A75D116681}"/>
              </a:ext>
            </a:extLst>
          </p:cNvPr>
          <p:cNvSpPr>
            <a:spLocks noGrp="1" noChangeArrowheads="1"/>
          </p:cNvSpPr>
          <p:nvPr>
            <p:ph type="dt" sz="half" idx="10"/>
          </p:nvPr>
        </p:nvSpPr>
        <p:spPr>
          <a:ln/>
        </p:spPr>
        <p:txBody>
          <a:bodyPr/>
          <a:lstStyle>
            <a:lvl1pPr>
              <a:defRPr/>
            </a:lvl1pPr>
          </a:lstStyle>
          <a:p>
            <a:pPr>
              <a:defRPr/>
            </a:pPr>
            <a:endParaRPr lang="de-DE"/>
          </a:p>
        </p:txBody>
      </p:sp>
      <p:sp>
        <p:nvSpPr>
          <p:cNvPr id="5" name="Rectangle 14">
            <a:extLst>
              <a:ext uri="{FF2B5EF4-FFF2-40B4-BE49-F238E27FC236}">
                <a16:creationId xmlns:a16="http://schemas.microsoft.com/office/drawing/2014/main" id="{2BC3C703-69D3-4E77-8A94-C30811D93382}"/>
              </a:ext>
            </a:extLst>
          </p:cNvPr>
          <p:cNvSpPr>
            <a:spLocks noGrp="1" noChangeArrowheads="1"/>
          </p:cNvSpPr>
          <p:nvPr>
            <p:ph type="ftr" sz="quarter" idx="11"/>
          </p:nvPr>
        </p:nvSpPr>
        <p:spPr>
          <a:ln/>
        </p:spPr>
        <p:txBody>
          <a:bodyPr/>
          <a:lstStyle>
            <a:lvl1pPr>
              <a:defRPr/>
            </a:lvl1pPr>
          </a:lstStyle>
          <a:p>
            <a:pPr>
              <a:defRPr/>
            </a:pPr>
            <a:r>
              <a:rPr lang="de-DE"/>
              <a:t>Multiplikatorin</a:t>
            </a:r>
          </a:p>
        </p:txBody>
      </p:sp>
      <p:sp>
        <p:nvSpPr>
          <p:cNvPr id="6" name="Rectangle 15">
            <a:extLst>
              <a:ext uri="{FF2B5EF4-FFF2-40B4-BE49-F238E27FC236}">
                <a16:creationId xmlns:a16="http://schemas.microsoft.com/office/drawing/2014/main" id="{B6A8704A-97D5-44D2-BD9E-CBF030828F6A}"/>
              </a:ext>
            </a:extLst>
          </p:cNvPr>
          <p:cNvSpPr>
            <a:spLocks noGrp="1" noChangeArrowheads="1"/>
          </p:cNvSpPr>
          <p:nvPr>
            <p:ph type="sldNum" sz="quarter" idx="12"/>
          </p:nvPr>
        </p:nvSpPr>
        <p:spPr>
          <a:ln/>
        </p:spPr>
        <p:txBody>
          <a:bodyPr/>
          <a:lstStyle>
            <a:lvl1pPr>
              <a:defRPr/>
            </a:lvl1pPr>
          </a:lstStyle>
          <a:p>
            <a:pPr>
              <a:defRPr/>
            </a:pPr>
            <a:fld id="{1006C54F-006C-431F-9E69-F1CF30994149}" type="slidenum">
              <a:rPr lang="de-DE" altLang="de-DE"/>
              <a:pPr>
                <a:defRPr/>
              </a:pPr>
              <a:t>‹Nr.›</a:t>
            </a:fld>
            <a:endParaRPr lang="de-DE" altLang="de-DE"/>
          </a:p>
        </p:txBody>
      </p:sp>
    </p:spTree>
    <p:extLst>
      <p:ext uri="{BB962C8B-B14F-4D97-AF65-F5344CB8AC3E}">
        <p14:creationId xmlns:p14="http://schemas.microsoft.com/office/powerpoint/2010/main" val="11132213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914400" y="2362200"/>
            <a:ext cx="3924300" cy="37338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991100" y="2362200"/>
            <a:ext cx="3924300" cy="37338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13">
            <a:extLst>
              <a:ext uri="{FF2B5EF4-FFF2-40B4-BE49-F238E27FC236}">
                <a16:creationId xmlns:a16="http://schemas.microsoft.com/office/drawing/2014/main" id="{1B2D81A8-8EE9-4197-AA5B-6817D5C7CCC5}"/>
              </a:ext>
            </a:extLst>
          </p:cNvPr>
          <p:cNvSpPr>
            <a:spLocks noGrp="1" noChangeArrowheads="1"/>
          </p:cNvSpPr>
          <p:nvPr>
            <p:ph type="dt" sz="half" idx="10"/>
          </p:nvPr>
        </p:nvSpPr>
        <p:spPr>
          <a:ln/>
        </p:spPr>
        <p:txBody>
          <a:bodyPr/>
          <a:lstStyle>
            <a:lvl1pPr>
              <a:defRPr/>
            </a:lvl1pPr>
          </a:lstStyle>
          <a:p>
            <a:pPr>
              <a:defRPr/>
            </a:pPr>
            <a:endParaRPr lang="de-DE"/>
          </a:p>
        </p:txBody>
      </p:sp>
      <p:sp>
        <p:nvSpPr>
          <p:cNvPr id="6" name="Rectangle 14">
            <a:extLst>
              <a:ext uri="{FF2B5EF4-FFF2-40B4-BE49-F238E27FC236}">
                <a16:creationId xmlns:a16="http://schemas.microsoft.com/office/drawing/2014/main" id="{9D82C7E4-7F6D-4C76-9CDE-4AEC912DAFA1}"/>
              </a:ext>
            </a:extLst>
          </p:cNvPr>
          <p:cNvSpPr>
            <a:spLocks noGrp="1" noChangeArrowheads="1"/>
          </p:cNvSpPr>
          <p:nvPr>
            <p:ph type="ftr" sz="quarter" idx="11"/>
          </p:nvPr>
        </p:nvSpPr>
        <p:spPr>
          <a:ln/>
        </p:spPr>
        <p:txBody>
          <a:bodyPr/>
          <a:lstStyle>
            <a:lvl1pPr>
              <a:defRPr/>
            </a:lvl1pPr>
          </a:lstStyle>
          <a:p>
            <a:pPr>
              <a:defRPr/>
            </a:pPr>
            <a:r>
              <a:rPr lang="de-DE"/>
              <a:t>Multiplikatorin</a:t>
            </a:r>
          </a:p>
        </p:txBody>
      </p:sp>
      <p:sp>
        <p:nvSpPr>
          <p:cNvPr id="7" name="Rectangle 15">
            <a:extLst>
              <a:ext uri="{FF2B5EF4-FFF2-40B4-BE49-F238E27FC236}">
                <a16:creationId xmlns:a16="http://schemas.microsoft.com/office/drawing/2014/main" id="{28EFE812-62B0-455C-B913-F67FC16BC748}"/>
              </a:ext>
            </a:extLst>
          </p:cNvPr>
          <p:cNvSpPr>
            <a:spLocks noGrp="1" noChangeArrowheads="1"/>
          </p:cNvSpPr>
          <p:nvPr>
            <p:ph type="sldNum" sz="quarter" idx="12"/>
          </p:nvPr>
        </p:nvSpPr>
        <p:spPr>
          <a:ln/>
        </p:spPr>
        <p:txBody>
          <a:bodyPr/>
          <a:lstStyle>
            <a:lvl1pPr>
              <a:defRPr/>
            </a:lvl1pPr>
          </a:lstStyle>
          <a:p>
            <a:pPr>
              <a:defRPr/>
            </a:pPr>
            <a:fld id="{1EB5440E-1C84-4D64-B51C-4A0C5CEB9736}" type="slidenum">
              <a:rPr lang="de-DE" altLang="de-DE"/>
              <a:pPr>
                <a:defRPr/>
              </a:pPr>
              <a:t>‹Nr.›</a:t>
            </a:fld>
            <a:endParaRPr lang="de-DE" altLang="de-DE"/>
          </a:p>
        </p:txBody>
      </p:sp>
    </p:spTree>
    <p:extLst>
      <p:ext uri="{BB962C8B-B14F-4D97-AF65-F5344CB8AC3E}">
        <p14:creationId xmlns:p14="http://schemas.microsoft.com/office/powerpoint/2010/main" val="21472408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27584" y="1313417"/>
            <a:ext cx="7886700" cy="373063"/>
          </a:xfrm>
        </p:spPr>
        <p:txBody>
          <a:bodyPr/>
          <a:lstStyle/>
          <a:p>
            <a:r>
              <a:rPr lang="de-DE"/>
              <a:t>Titelmasterformat durch Klicken bearbeiten</a:t>
            </a:r>
          </a:p>
        </p:txBody>
      </p:sp>
      <p:sp>
        <p:nvSpPr>
          <p:cNvPr id="3" name="Textplatzhalter 2"/>
          <p:cNvSpPr>
            <a:spLocks noGrp="1"/>
          </p:cNvSpPr>
          <p:nvPr>
            <p:ph type="body" idx="1"/>
          </p:nvPr>
        </p:nvSpPr>
        <p:spPr>
          <a:xfrm>
            <a:off x="892672"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890560" y="2503664"/>
            <a:ext cx="3868737"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826496"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828608" y="2505075"/>
            <a:ext cx="3887788"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13">
            <a:extLst>
              <a:ext uri="{FF2B5EF4-FFF2-40B4-BE49-F238E27FC236}">
                <a16:creationId xmlns:a16="http://schemas.microsoft.com/office/drawing/2014/main" id="{7F2174AC-4FFE-42FF-BF3A-0358E900A18C}"/>
              </a:ext>
            </a:extLst>
          </p:cNvPr>
          <p:cNvSpPr>
            <a:spLocks noGrp="1" noChangeArrowheads="1"/>
          </p:cNvSpPr>
          <p:nvPr>
            <p:ph type="dt" sz="half" idx="10"/>
          </p:nvPr>
        </p:nvSpPr>
        <p:spPr>
          <a:ln/>
        </p:spPr>
        <p:txBody>
          <a:bodyPr/>
          <a:lstStyle>
            <a:lvl1pPr>
              <a:defRPr/>
            </a:lvl1pPr>
          </a:lstStyle>
          <a:p>
            <a:pPr>
              <a:defRPr/>
            </a:pPr>
            <a:endParaRPr lang="de-DE"/>
          </a:p>
        </p:txBody>
      </p:sp>
      <p:sp>
        <p:nvSpPr>
          <p:cNvPr id="8" name="Rectangle 14">
            <a:extLst>
              <a:ext uri="{FF2B5EF4-FFF2-40B4-BE49-F238E27FC236}">
                <a16:creationId xmlns:a16="http://schemas.microsoft.com/office/drawing/2014/main" id="{A9E4AFDC-BCAF-42EF-A2E1-E595E8EB11FC}"/>
              </a:ext>
            </a:extLst>
          </p:cNvPr>
          <p:cNvSpPr>
            <a:spLocks noGrp="1" noChangeArrowheads="1"/>
          </p:cNvSpPr>
          <p:nvPr>
            <p:ph type="ftr" sz="quarter" idx="11"/>
          </p:nvPr>
        </p:nvSpPr>
        <p:spPr>
          <a:ln/>
        </p:spPr>
        <p:txBody>
          <a:bodyPr/>
          <a:lstStyle>
            <a:lvl1pPr>
              <a:defRPr/>
            </a:lvl1pPr>
          </a:lstStyle>
          <a:p>
            <a:pPr>
              <a:defRPr/>
            </a:pPr>
            <a:r>
              <a:rPr lang="de-DE"/>
              <a:t>Multiplikatorin</a:t>
            </a:r>
          </a:p>
        </p:txBody>
      </p:sp>
      <p:sp>
        <p:nvSpPr>
          <p:cNvPr id="9" name="Rectangle 15">
            <a:extLst>
              <a:ext uri="{FF2B5EF4-FFF2-40B4-BE49-F238E27FC236}">
                <a16:creationId xmlns:a16="http://schemas.microsoft.com/office/drawing/2014/main" id="{083210CF-82FD-4519-8CBF-0D25734FD2D8}"/>
              </a:ext>
            </a:extLst>
          </p:cNvPr>
          <p:cNvSpPr>
            <a:spLocks noGrp="1" noChangeArrowheads="1"/>
          </p:cNvSpPr>
          <p:nvPr>
            <p:ph type="sldNum" sz="quarter" idx="12"/>
          </p:nvPr>
        </p:nvSpPr>
        <p:spPr>
          <a:ln/>
        </p:spPr>
        <p:txBody>
          <a:bodyPr/>
          <a:lstStyle>
            <a:lvl1pPr>
              <a:defRPr/>
            </a:lvl1pPr>
          </a:lstStyle>
          <a:p>
            <a:pPr>
              <a:defRPr/>
            </a:pPr>
            <a:fld id="{7A0C845C-4188-49E1-8F53-DD95F8329333}" type="slidenum">
              <a:rPr lang="de-DE" altLang="de-DE"/>
              <a:pPr>
                <a:defRPr/>
              </a:pPr>
              <a:t>‹Nr.›</a:t>
            </a:fld>
            <a:endParaRPr lang="de-DE" altLang="de-DE"/>
          </a:p>
        </p:txBody>
      </p:sp>
    </p:spTree>
    <p:extLst>
      <p:ext uri="{BB962C8B-B14F-4D97-AF65-F5344CB8AC3E}">
        <p14:creationId xmlns:p14="http://schemas.microsoft.com/office/powerpoint/2010/main" val="3490069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lvl1pPr>
              <a:defRPr/>
            </a:lvl1pPr>
          </a:lstStyle>
          <a:p>
            <a:pPr>
              <a:defRPr/>
            </a:pPr>
            <a:fld id="{7876E85E-A621-4C82-8290-E33DE3EED850}" type="datetime1">
              <a:rPr lang="de-DE" smtClean="0"/>
              <a:t>21.10.2019</a:t>
            </a:fld>
            <a:endParaRPr lang="de-DE"/>
          </a:p>
        </p:txBody>
      </p:sp>
      <p:sp>
        <p:nvSpPr>
          <p:cNvPr id="5" name="Fußzeilenplatzhalter 4"/>
          <p:cNvSpPr>
            <a:spLocks noGrp="1"/>
          </p:cNvSpPr>
          <p:nvPr>
            <p:ph type="ftr" sz="quarter" idx="11"/>
          </p:nvPr>
        </p:nvSpPr>
        <p:spPr/>
        <p:txBody>
          <a:bodyPr/>
          <a:lstStyle>
            <a:lvl1pPr>
              <a:defRPr/>
            </a:lvl1pPr>
          </a:lstStyle>
          <a:p>
            <a:pPr>
              <a:defRPr/>
            </a:pPr>
            <a:r>
              <a:rPr lang="de-DE"/>
              <a:t>Multiplikatorin I Hochschule </a:t>
            </a:r>
          </a:p>
        </p:txBody>
      </p:sp>
      <p:sp>
        <p:nvSpPr>
          <p:cNvPr id="6" name="Foliennummernplatzhalter 5"/>
          <p:cNvSpPr>
            <a:spLocks noGrp="1"/>
          </p:cNvSpPr>
          <p:nvPr>
            <p:ph type="sldNum" sz="quarter" idx="12"/>
          </p:nvPr>
        </p:nvSpPr>
        <p:spPr/>
        <p:txBody>
          <a:bodyPr/>
          <a:lstStyle>
            <a:lvl1pPr>
              <a:defRPr smtClean="0"/>
            </a:lvl1pPr>
          </a:lstStyle>
          <a:p>
            <a:pPr>
              <a:defRPr/>
            </a:pPr>
            <a:fld id="{01981E4A-6541-40FC-9E12-0756EAF619A3}" type="slidenum">
              <a:rPr lang="de-DE" altLang="de-DE"/>
              <a:pPr>
                <a:defRPr/>
              </a:pPr>
              <a:t>‹Nr.›</a:t>
            </a:fld>
            <a:endParaRPr lang="de-DE" altLang="de-DE"/>
          </a:p>
        </p:txBody>
      </p:sp>
    </p:spTree>
    <p:extLst>
      <p:ext uri="{BB962C8B-B14F-4D97-AF65-F5344CB8AC3E}">
        <p14:creationId xmlns:p14="http://schemas.microsoft.com/office/powerpoint/2010/main" val="9932028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Rectangle 13">
            <a:extLst>
              <a:ext uri="{FF2B5EF4-FFF2-40B4-BE49-F238E27FC236}">
                <a16:creationId xmlns:a16="http://schemas.microsoft.com/office/drawing/2014/main" id="{A39D6EE1-862E-41C5-9815-FF3A675DAC6A}"/>
              </a:ext>
            </a:extLst>
          </p:cNvPr>
          <p:cNvSpPr>
            <a:spLocks noGrp="1" noChangeArrowheads="1"/>
          </p:cNvSpPr>
          <p:nvPr>
            <p:ph type="dt" sz="half" idx="10"/>
          </p:nvPr>
        </p:nvSpPr>
        <p:spPr>
          <a:ln/>
        </p:spPr>
        <p:txBody>
          <a:bodyPr/>
          <a:lstStyle>
            <a:lvl1pPr>
              <a:defRPr/>
            </a:lvl1pPr>
          </a:lstStyle>
          <a:p>
            <a:pPr>
              <a:defRPr/>
            </a:pPr>
            <a:endParaRPr lang="de-DE"/>
          </a:p>
        </p:txBody>
      </p:sp>
      <p:sp>
        <p:nvSpPr>
          <p:cNvPr id="4" name="Rectangle 14">
            <a:extLst>
              <a:ext uri="{FF2B5EF4-FFF2-40B4-BE49-F238E27FC236}">
                <a16:creationId xmlns:a16="http://schemas.microsoft.com/office/drawing/2014/main" id="{E92E88AE-49C9-4018-832D-CEF7446D5014}"/>
              </a:ext>
            </a:extLst>
          </p:cNvPr>
          <p:cNvSpPr>
            <a:spLocks noGrp="1" noChangeArrowheads="1"/>
          </p:cNvSpPr>
          <p:nvPr>
            <p:ph type="ftr" sz="quarter" idx="11"/>
          </p:nvPr>
        </p:nvSpPr>
        <p:spPr>
          <a:ln/>
        </p:spPr>
        <p:txBody>
          <a:bodyPr/>
          <a:lstStyle>
            <a:lvl1pPr>
              <a:defRPr/>
            </a:lvl1pPr>
          </a:lstStyle>
          <a:p>
            <a:pPr>
              <a:defRPr/>
            </a:pPr>
            <a:r>
              <a:rPr lang="de-DE"/>
              <a:t>Multiplikatorin</a:t>
            </a:r>
          </a:p>
        </p:txBody>
      </p:sp>
      <p:sp>
        <p:nvSpPr>
          <p:cNvPr id="5" name="Rectangle 15">
            <a:extLst>
              <a:ext uri="{FF2B5EF4-FFF2-40B4-BE49-F238E27FC236}">
                <a16:creationId xmlns:a16="http://schemas.microsoft.com/office/drawing/2014/main" id="{6920D707-0C26-4E10-BF89-609BF0291183}"/>
              </a:ext>
            </a:extLst>
          </p:cNvPr>
          <p:cNvSpPr>
            <a:spLocks noGrp="1" noChangeArrowheads="1"/>
          </p:cNvSpPr>
          <p:nvPr>
            <p:ph type="sldNum" sz="quarter" idx="12"/>
          </p:nvPr>
        </p:nvSpPr>
        <p:spPr>
          <a:ln/>
        </p:spPr>
        <p:txBody>
          <a:bodyPr/>
          <a:lstStyle>
            <a:lvl1pPr>
              <a:defRPr/>
            </a:lvl1pPr>
          </a:lstStyle>
          <a:p>
            <a:pPr>
              <a:defRPr/>
            </a:pPr>
            <a:fld id="{DCABFC38-8307-4B96-B0C5-D1A34097D03D}" type="slidenum">
              <a:rPr lang="de-DE" altLang="de-DE"/>
              <a:pPr>
                <a:defRPr/>
              </a:pPr>
              <a:t>‹Nr.›</a:t>
            </a:fld>
            <a:endParaRPr lang="de-DE" altLang="de-DE"/>
          </a:p>
        </p:txBody>
      </p:sp>
    </p:spTree>
    <p:extLst>
      <p:ext uri="{BB962C8B-B14F-4D97-AF65-F5344CB8AC3E}">
        <p14:creationId xmlns:p14="http://schemas.microsoft.com/office/powerpoint/2010/main" val="26261939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13">
            <a:extLst>
              <a:ext uri="{FF2B5EF4-FFF2-40B4-BE49-F238E27FC236}">
                <a16:creationId xmlns:a16="http://schemas.microsoft.com/office/drawing/2014/main" id="{11BC3C11-A3F7-44D8-9655-313EA1D855D6}"/>
              </a:ext>
            </a:extLst>
          </p:cNvPr>
          <p:cNvSpPr>
            <a:spLocks noGrp="1" noChangeArrowheads="1"/>
          </p:cNvSpPr>
          <p:nvPr>
            <p:ph type="dt" sz="half" idx="10"/>
          </p:nvPr>
        </p:nvSpPr>
        <p:spPr>
          <a:ln/>
        </p:spPr>
        <p:txBody>
          <a:bodyPr/>
          <a:lstStyle>
            <a:lvl1pPr>
              <a:defRPr/>
            </a:lvl1pPr>
          </a:lstStyle>
          <a:p>
            <a:pPr>
              <a:defRPr/>
            </a:pPr>
            <a:endParaRPr lang="de-DE"/>
          </a:p>
        </p:txBody>
      </p:sp>
      <p:sp>
        <p:nvSpPr>
          <p:cNvPr id="3" name="Rectangle 14">
            <a:extLst>
              <a:ext uri="{FF2B5EF4-FFF2-40B4-BE49-F238E27FC236}">
                <a16:creationId xmlns:a16="http://schemas.microsoft.com/office/drawing/2014/main" id="{5B3EACA8-6FF7-40DC-8947-E50208978C47}"/>
              </a:ext>
            </a:extLst>
          </p:cNvPr>
          <p:cNvSpPr>
            <a:spLocks noGrp="1" noChangeArrowheads="1"/>
          </p:cNvSpPr>
          <p:nvPr>
            <p:ph type="ftr" sz="quarter" idx="11"/>
          </p:nvPr>
        </p:nvSpPr>
        <p:spPr>
          <a:ln/>
        </p:spPr>
        <p:txBody>
          <a:bodyPr/>
          <a:lstStyle>
            <a:lvl1pPr>
              <a:defRPr/>
            </a:lvl1pPr>
          </a:lstStyle>
          <a:p>
            <a:pPr>
              <a:defRPr/>
            </a:pPr>
            <a:r>
              <a:rPr lang="de-DE"/>
              <a:t>Multiplikatorin</a:t>
            </a:r>
          </a:p>
        </p:txBody>
      </p:sp>
      <p:sp>
        <p:nvSpPr>
          <p:cNvPr id="4" name="Rectangle 15">
            <a:extLst>
              <a:ext uri="{FF2B5EF4-FFF2-40B4-BE49-F238E27FC236}">
                <a16:creationId xmlns:a16="http://schemas.microsoft.com/office/drawing/2014/main" id="{C6CBBD6F-CCF1-42DB-ABF1-9F01AAA1CCAB}"/>
              </a:ext>
            </a:extLst>
          </p:cNvPr>
          <p:cNvSpPr>
            <a:spLocks noGrp="1" noChangeArrowheads="1"/>
          </p:cNvSpPr>
          <p:nvPr>
            <p:ph type="sldNum" sz="quarter" idx="12"/>
          </p:nvPr>
        </p:nvSpPr>
        <p:spPr>
          <a:ln/>
        </p:spPr>
        <p:txBody>
          <a:bodyPr/>
          <a:lstStyle>
            <a:lvl1pPr>
              <a:defRPr/>
            </a:lvl1pPr>
          </a:lstStyle>
          <a:p>
            <a:pPr>
              <a:defRPr/>
            </a:pPr>
            <a:fld id="{1BE0FA3B-824E-4125-BADC-ACCD75E761EB}" type="slidenum">
              <a:rPr lang="de-DE" altLang="de-DE"/>
              <a:pPr>
                <a:defRPr/>
              </a:pPr>
              <a:t>‹Nr.›</a:t>
            </a:fld>
            <a:endParaRPr lang="de-DE" altLang="de-DE"/>
          </a:p>
        </p:txBody>
      </p:sp>
    </p:spTree>
    <p:extLst>
      <p:ext uri="{BB962C8B-B14F-4D97-AF65-F5344CB8AC3E}">
        <p14:creationId xmlns:p14="http://schemas.microsoft.com/office/powerpoint/2010/main" val="5884057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84225" y="1340768"/>
            <a:ext cx="2949575" cy="1440160"/>
          </a:xfrm>
        </p:spPr>
        <p:txBody>
          <a:bodyPr/>
          <a:lstStyle>
            <a:lvl1pPr>
              <a:defRPr sz="3200"/>
            </a:lvl1pPr>
          </a:lstStyle>
          <a:p>
            <a:r>
              <a:rPr lang="de-DE"/>
              <a:t>Titelmasterformat durch Klicken bearbeiten</a:t>
            </a:r>
            <a:endParaRPr lang="de-DE" dirty="0"/>
          </a:p>
        </p:txBody>
      </p:sp>
      <p:sp>
        <p:nvSpPr>
          <p:cNvPr id="3" name="Inhaltsplatzhalter 2"/>
          <p:cNvSpPr>
            <a:spLocks noGrp="1"/>
          </p:cNvSpPr>
          <p:nvPr>
            <p:ph idx="1"/>
          </p:nvPr>
        </p:nvSpPr>
        <p:spPr>
          <a:xfrm>
            <a:off x="3887788" y="1340768"/>
            <a:ext cx="4629150" cy="452028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Textplatzhalter 3"/>
          <p:cNvSpPr>
            <a:spLocks noGrp="1"/>
          </p:cNvSpPr>
          <p:nvPr>
            <p:ph type="body" sz="half" idx="2"/>
          </p:nvPr>
        </p:nvSpPr>
        <p:spPr>
          <a:xfrm>
            <a:off x="782792" y="2780928"/>
            <a:ext cx="2949575" cy="308806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Rectangle 13">
            <a:extLst>
              <a:ext uri="{FF2B5EF4-FFF2-40B4-BE49-F238E27FC236}">
                <a16:creationId xmlns:a16="http://schemas.microsoft.com/office/drawing/2014/main" id="{6A698D16-76AB-4236-A6DE-60F37C24F6FF}"/>
              </a:ext>
            </a:extLst>
          </p:cNvPr>
          <p:cNvSpPr>
            <a:spLocks noGrp="1" noChangeArrowheads="1"/>
          </p:cNvSpPr>
          <p:nvPr>
            <p:ph type="dt" sz="half" idx="10"/>
          </p:nvPr>
        </p:nvSpPr>
        <p:spPr>
          <a:ln/>
        </p:spPr>
        <p:txBody>
          <a:bodyPr/>
          <a:lstStyle>
            <a:lvl1pPr>
              <a:defRPr/>
            </a:lvl1pPr>
          </a:lstStyle>
          <a:p>
            <a:pPr>
              <a:defRPr/>
            </a:pPr>
            <a:endParaRPr lang="de-DE"/>
          </a:p>
        </p:txBody>
      </p:sp>
      <p:sp>
        <p:nvSpPr>
          <p:cNvPr id="6" name="Rectangle 14">
            <a:extLst>
              <a:ext uri="{FF2B5EF4-FFF2-40B4-BE49-F238E27FC236}">
                <a16:creationId xmlns:a16="http://schemas.microsoft.com/office/drawing/2014/main" id="{F2D705EE-1604-40D5-80E4-A18F95C3F599}"/>
              </a:ext>
            </a:extLst>
          </p:cNvPr>
          <p:cNvSpPr>
            <a:spLocks noGrp="1" noChangeArrowheads="1"/>
          </p:cNvSpPr>
          <p:nvPr>
            <p:ph type="ftr" sz="quarter" idx="11"/>
          </p:nvPr>
        </p:nvSpPr>
        <p:spPr>
          <a:ln/>
        </p:spPr>
        <p:txBody>
          <a:bodyPr/>
          <a:lstStyle>
            <a:lvl1pPr>
              <a:defRPr/>
            </a:lvl1pPr>
          </a:lstStyle>
          <a:p>
            <a:pPr>
              <a:defRPr/>
            </a:pPr>
            <a:r>
              <a:rPr lang="de-DE"/>
              <a:t>Multiplikatorin</a:t>
            </a:r>
          </a:p>
        </p:txBody>
      </p:sp>
      <p:sp>
        <p:nvSpPr>
          <p:cNvPr id="7" name="Rectangle 15">
            <a:extLst>
              <a:ext uri="{FF2B5EF4-FFF2-40B4-BE49-F238E27FC236}">
                <a16:creationId xmlns:a16="http://schemas.microsoft.com/office/drawing/2014/main" id="{6853FB68-1647-4DA2-8CD9-60304FB4063A}"/>
              </a:ext>
            </a:extLst>
          </p:cNvPr>
          <p:cNvSpPr>
            <a:spLocks noGrp="1" noChangeArrowheads="1"/>
          </p:cNvSpPr>
          <p:nvPr>
            <p:ph type="sldNum" sz="quarter" idx="12"/>
          </p:nvPr>
        </p:nvSpPr>
        <p:spPr>
          <a:ln/>
        </p:spPr>
        <p:txBody>
          <a:bodyPr/>
          <a:lstStyle>
            <a:lvl1pPr>
              <a:defRPr/>
            </a:lvl1pPr>
          </a:lstStyle>
          <a:p>
            <a:pPr>
              <a:defRPr/>
            </a:pPr>
            <a:fld id="{B8A83325-63D7-4522-8F17-B96388DFF25E}" type="slidenum">
              <a:rPr lang="de-DE" altLang="de-DE"/>
              <a:pPr>
                <a:defRPr/>
              </a:pPr>
              <a:t>‹Nr.›</a:t>
            </a:fld>
            <a:endParaRPr lang="de-DE" altLang="de-DE"/>
          </a:p>
        </p:txBody>
      </p:sp>
    </p:spTree>
    <p:extLst>
      <p:ext uri="{BB962C8B-B14F-4D97-AF65-F5344CB8AC3E}">
        <p14:creationId xmlns:p14="http://schemas.microsoft.com/office/powerpoint/2010/main" val="39798650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99592" y="1342865"/>
            <a:ext cx="2949575" cy="1600200"/>
          </a:xfrm>
        </p:spPr>
        <p:txBody>
          <a:bodyPr/>
          <a:lstStyle>
            <a:lvl1pPr>
              <a:defRPr sz="3200"/>
            </a:lvl1pPr>
          </a:lstStyle>
          <a:p>
            <a:r>
              <a:rPr lang="de-DE"/>
              <a:t>Titelmasterformat durch Klicken bearbeiten</a:t>
            </a:r>
            <a:endParaRPr lang="de-DE" dirty="0"/>
          </a:p>
        </p:txBody>
      </p:sp>
      <p:sp>
        <p:nvSpPr>
          <p:cNvPr id="3" name="Bildplatzhalter 2"/>
          <p:cNvSpPr>
            <a:spLocks noGrp="1"/>
          </p:cNvSpPr>
          <p:nvPr>
            <p:ph type="pic" idx="1"/>
          </p:nvPr>
        </p:nvSpPr>
        <p:spPr>
          <a:xfrm>
            <a:off x="3887788" y="1340768"/>
            <a:ext cx="4629150" cy="478833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a:t>Bild durch Klicken auf Symbol hinzufügen</a:t>
            </a:r>
            <a:endParaRPr lang="de-DE" noProof="0" dirty="0"/>
          </a:p>
        </p:txBody>
      </p:sp>
      <p:sp>
        <p:nvSpPr>
          <p:cNvPr id="4" name="Textplatzhalter 3"/>
          <p:cNvSpPr>
            <a:spLocks noGrp="1"/>
          </p:cNvSpPr>
          <p:nvPr>
            <p:ph type="body" sz="half" idx="2"/>
          </p:nvPr>
        </p:nvSpPr>
        <p:spPr>
          <a:xfrm>
            <a:off x="918902" y="2943064"/>
            <a:ext cx="2949575" cy="318603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Rectangle 13">
            <a:extLst>
              <a:ext uri="{FF2B5EF4-FFF2-40B4-BE49-F238E27FC236}">
                <a16:creationId xmlns:a16="http://schemas.microsoft.com/office/drawing/2014/main" id="{F56855B2-EBB3-4107-9ED2-C24A72E08ADB}"/>
              </a:ext>
            </a:extLst>
          </p:cNvPr>
          <p:cNvSpPr>
            <a:spLocks noGrp="1" noChangeArrowheads="1"/>
          </p:cNvSpPr>
          <p:nvPr>
            <p:ph type="dt" sz="half" idx="10"/>
          </p:nvPr>
        </p:nvSpPr>
        <p:spPr>
          <a:ln/>
        </p:spPr>
        <p:txBody>
          <a:bodyPr/>
          <a:lstStyle>
            <a:lvl1pPr>
              <a:defRPr/>
            </a:lvl1pPr>
          </a:lstStyle>
          <a:p>
            <a:pPr>
              <a:defRPr/>
            </a:pPr>
            <a:endParaRPr lang="de-DE"/>
          </a:p>
        </p:txBody>
      </p:sp>
      <p:sp>
        <p:nvSpPr>
          <p:cNvPr id="6" name="Rectangle 14">
            <a:extLst>
              <a:ext uri="{FF2B5EF4-FFF2-40B4-BE49-F238E27FC236}">
                <a16:creationId xmlns:a16="http://schemas.microsoft.com/office/drawing/2014/main" id="{03437378-A0F6-4FFA-807C-983E75E90607}"/>
              </a:ext>
            </a:extLst>
          </p:cNvPr>
          <p:cNvSpPr>
            <a:spLocks noGrp="1" noChangeArrowheads="1"/>
          </p:cNvSpPr>
          <p:nvPr>
            <p:ph type="ftr" sz="quarter" idx="11"/>
          </p:nvPr>
        </p:nvSpPr>
        <p:spPr>
          <a:ln/>
        </p:spPr>
        <p:txBody>
          <a:bodyPr/>
          <a:lstStyle>
            <a:lvl1pPr>
              <a:defRPr/>
            </a:lvl1pPr>
          </a:lstStyle>
          <a:p>
            <a:pPr>
              <a:defRPr/>
            </a:pPr>
            <a:r>
              <a:rPr lang="de-DE"/>
              <a:t>Multiplikatorin</a:t>
            </a:r>
          </a:p>
        </p:txBody>
      </p:sp>
      <p:sp>
        <p:nvSpPr>
          <p:cNvPr id="7" name="Rectangle 15">
            <a:extLst>
              <a:ext uri="{FF2B5EF4-FFF2-40B4-BE49-F238E27FC236}">
                <a16:creationId xmlns:a16="http://schemas.microsoft.com/office/drawing/2014/main" id="{A507CC46-577F-4BA6-98FC-316A1309B641}"/>
              </a:ext>
            </a:extLst>
          </p:cNvPr>
          <p:cNvSpPr>
            <a:spLocks noGrp="1" noChangeArrowheads="1"/>
          </p:cNvSpPr>
          <p:nvPr>
            <p:ph type="sldNum" sz="quarter" idx="12"/>
          </p:nvPr>
        </p:nvSpPr>
        <p:spPr>
          <a:ln/>
        </p:spPr>
        <p:txBody>
          <a:bodyPr/>
          <a:lstStyle>
            <a:lvl1pPr>
              <a:defRPr/>
            </a:lvl1pPr>
          </a:lstStyle>
          <a:p>
            <a:pPr>
              <a:defRPr/>
            </a:pPr>
            <a:fld id="{0DE81599-08B2-4DC6-A113-8FEAD6088DD5}" type="slidenum">
              <a:rPr lang="de-DE" altLang="de-DE"/>
              <a:pPr>
                <a:defRPr/>
              </a:pPr>
              <a:t>‹Nr.›</a:t>
            </a:fld>
            <a:endParaRPr lang="de-DE" altLang="de-DE"/>
          </a:p>
        </p:txBody>
      </p:sp>
    </p:spTree>
    <p:extLst>
      <p:ext uri="{BB962C8B-B14F-4D97-AF65-F5344CB8AC3E}">
        <p14:creationId xmlns:p14="http://schemas.microsoft.com/office/powerpoint/2010/main" val="39976814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13">
            <a:extLst>
              <a:ext uri="{FF2B5EF4-FFF2-40B4-BE49-F238E27FC236}">
                <a16:creationId xmlns:a16="http://schemas.microsoft.com/office/drawing/2014/main" id="{AC175DB8-76D2-4E4D-8049-8DA7E7507101}"/>
              </a:ext>
            </a:extLst>
          </p:cNvPr>
          <p:cNvSpPr>
            <a:spLocks noGrp="1" noChangeArrowheads="1"/>
          </p:cNvSpPr>
          <p:nvPr>
            <p:ph type="dt" sz="half" idx="10"/>
          </p:nvPr>
        </p:nvSpPr>
        <p:spPr>
          <a:ln/>
        </p:spPr>
        <p:txBody>
          <a:bodyPr/>
          <a:lstStyle>
            <a:lvl1pPr>
              <a:defRPr/>
            </a:lvl1pPr>
          </a:lstStyle>
          <a:p>
            <a:pPr>
              <a:defRPr/>
            </a:pPr>
            <a:endParaRPr lang="de-DE"/>
          </a:p>
        </p:txBody>
      </p:sp>
      <p:sp>
        <p:nvSpPr>
          <p:cNvPr id="5" name="Rectangle 14">
            <a:extLst>
              <a:ext uri="{FF2B5EF4-FFF2-40B4-BE49-F238E27FC236}">
                <a16:creationId xmlns:a16="http://schemas.microsoft.com/office/drawing/2014/main" id="{A1BFBA3F-5A56-423C-ADA1-AA3E670BE415}"/>
              </a:ext>
            </a:extLst>
          </p:cNvPr>
          <p:cNvSpPr>
            <a:spLocks noGrp="1" noChangeArrowheads="1"/>
          </p:cNvSpPr>
          <p:nvPr>
            <p:ph type="ftr" sz="quarter" idx="11"/>
          </p:nvPr>
        </p:nvSpPr>
        <p:spPr>
          <a:ln/>
        </p:spPr>
        <p:txBody>
          <a:bodyPr/>
          <a:lstStyle>
            <a:lvl1pPr>
              <a:defRPr/>
            </a:lvl1pPr>
          </a:lstStyle>
          <a:p>
            <a:pPr>
              <a:defRPr/>
            </a:pPr>
            <a:r>
              <a:rPr lang="de-DE"/>
              <a:t>Multiplikatorin</a:t>
            </a:r>
          </a:p>
        </p:txBody>
      </p:sp>
      <p:sp>
        <p:nvSpPr>
          <p:cNvPr id="6" name="Rectangle 15">
            <a:extLst>
              <a:ext uri="{FF2B5EF4-FFF2-40B4-BE49-F238E27FC236}">
                <a16:creationId xmlns:a16="http://schemas.microsoft.com/office/drawing/2014/main" id="{BBE7DA8C-D3C0-4486-9289-2DCC08DBE00C}"/>
              </a:ext>
            </a:extLst>
          </p:cNvPr>
          <p:cNvSpPr>
            <a:spLocks noGrp="1" noChangeArrowheads="1"/>
          </p:cNvSpPr>
          <p:nvPr>
            <p:ph type="sldNum" sz="quarter" idx="12"/>
          </p:nvPr>
        </p:nvSpPr>
        <p:spPr>
          <a:ln/>
        </p:spPr>
        <p:txBody>
          <a:bodyPr/>
          <a:lstStyle>
            <a:lvl1pPr>
              <a:defRPr/>
            </a:lvl1pPr>
          </a:lstStyle>
          <a:p>
            <a:pPr>
              <a:defRPr/>
            </a:pPr>
            <a:fld id="{B37492DF-F7C4-4B72-A5EE-C08ED49040E3}" type="slidenum">
              <a:rPr lang="de-DE" altLang="de-DE"/>
              <a:pPr>
                <a:defRPr/>
              </a:pPr>
              <a:t>‹Nr.›</a:t>
            </a:fld>
            <a:endParaRPr lang="de-DE" altLang="de-DE"/>
          </a:p>
        </p:txBody>
      </p:sp>
    </p:spTree>
    <p:extLst>
      <p:ext uri="{BB962C8B-B14F-4D97-AF65-F5344CB8AC3E}">
        <p14:creationId xmlns:p14="http://schemas.microsoft.com/office/powerpoint/2010/main" val="5448535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915150" y="1340768"/>
            <a:ext cx="2000250" cy="4755232"/>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914400" y="1340768"/>
            <a:ext cx="5848350" cy="4755232"/>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Rectangle 13">
            <a:extLst>
              <a:ext uri="{FF2B5EF4-FFF2-40B4-BE49-F238E27FC236}">
                <a16:creationId xmlns:a16="http://schemas.microsoft.com/office/drawing/2014/main" id="{D71B4559-E226-4156-849F-5FEC48128726}"/>
              </a:ext>
            </a:extLst>
          </p:cNvPr>
          <p:cNvSpPr>
            <a:spLocks noGrp="1" noChangeArrowheads="1"/>
          </p:cNvSpPr>
          <p:nvPr>
            <p:ph type="dt" sz="half" idx="10"/>
          </p:nvPr>
        </p:nvSpPr>
        <p:spPr>
          <a:ln/>
        </p:spPr>
        <p:txBody>
          <a:bodyPr/>
          <a:lstStyle>
            <a:lvl1pPr>
              <a:defRPr/>
            </a:lvl1pPr>
          </a:lstStyle>
          <a:p>
            <a:pPr>
              <a:defRPr/>
            </a:pPr>
            <a:endParaRPr lang="de-DE"/>
          </a:p>
        </p:txBody>
      </p:sp>
      <p:sp>
        <p:nvSpPr>
          <p:cNvPr id="5" name="Rectangle 14">
            <a:extLst>
              <a:ext uri="{FF2B5EF4-FFF2-40B4-BE49-F238E27FC236}">
                <a16:creationId xmlns:a16="http://schemas.microsoft.com/office/drawing/2014/main" id="{D75B557D-37C9-452F-BE2F-CA721D2B125F}"/>
              </a:ext>
            </a:extLst>
          </p:cNvPr>
          <p:cNvSpPr>
            <a:spLocks noGrp="1" noChangeArrowheads="1"/>
          </p:cNvSpPr>
          <p:nvPr>
            <p:ph type="ftr" sz="quarter" idx="11"/>
          </p:nvPr>
        </p:nvSpPr>
        <p:spPr>
          <a:ln/>
        </p:spPr>
        <p:txBody>
          <a:bodyPr/>
          <a:lstStyle>
            <a:lvl1pPr>
              <a:defRPr/>
            </a:lvl1pPr>
          </a:lstStyle>
          <a:p>
            <a:pPr>
              <a:defRPr/>
            </a:pPr>
            <a:r>
              <a:rPr lang="de-DE"/>
              <a:t>Multiplikatorin</a:t>
            </a:r>
          </a:p>
        </p:txBody>
      </p:sp>
      <p:sp>
        <p:nvSpPr>
          <p:cNvPr id="6" name="Rectangle 15">
            <a:extLst>
              <a:ext uri="{FF2B5EF4-FFF2-40B4-BE49-F238E27FC236}">
                <a16:creationId xmlns:a16="http://schemas.microsoft.com/office/drawing/2014/main" id="{A3AED586-82F1-41BE-91A2-D872678DCCC5}"/>
              </a:ext>
            </a:extLst>
          </p:cNvPr>
          <p:cNvSpPr>
            <a:spLocks noGrp="1" noChangeArrowheads="1"/>
          </p:cNvSpPr>
          <p:nvPr>
            <p:ph type="sldNum" sz="quarter" idx="12"/>
          </p:nvPr>
        </p:nvSpPr>
        <p:spPr>
          <a:ln/>
        </p:spPr>
        <p:txBody>
          <a:bodyPr/>
          <a:lstStyle>
            <a:lvl1pPr>
              <a:defRPr/>
            </a:lvl1pPr>
          </a:lstStyle>
          <a:p>
            <a:pPr>
              <a:defRPr/>
            </a:pPr>
            <a:fld id="{9E337A95-8C6B-4CB3-9443-39ADA7029F55}" type="slidenum">
              <a:rPr lang="de-DE" altLang="de-DE"/>
              <a:pPr>
                <a:defRPr/>
              </a:pPr>
              <a:t>‹Nr.›</a:t>
            </a:fld>
            <a:endParaRPr lang="de-DE" altLang="de-DE"/>
          </a:p>
        </p:txBody>
      </p:sp>
    </p:spTree>
    <p:extLst>
      <p:ext uri="{BB962C8B-B14F-4D97-AF65-F5344CB8AC3E}">
        <p14:creationId xmlns:p14="http://schemas.microsoft.com/office/powerpoint/2010/main" val="5097555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dgm" preserve="1">
  <p:cSld name="Titel und Diagramm oder Organigramm">
    <p:spTree>
      <p:nvGrpSpPr>
        <p:cNvPr id="1" name=""/>
        <p:cNvGrpSpPr/>
        <p:nvPr/>
      </p:nvGrpSpPr>
      <p:grpSpPr>
        <a:xfrm>
          <a:off x="0" y="0"/>
          <a:ext cx="0" cy="0"/>
          <a:chOff x="0" y="0"/>
          <a:chExt cx="0" cy="0"/>
        </a:xfrm>
      </p:grpSpPr>
      <p:sp>
        <p:nvSpPr>
          <p:cNvPr id="2" name="Titel 1"/>
          <p:cNvSpPr>
            <a:spLocks noGrp="1"/>
          </p:cNvSpPr>
          <p:nvPr>
            <p:ph type="title"/>
          </p:nvPr>
        </p:nvSpPr>
        <p:spPr>
          <a:xfrm>
            <a:off x="914400" y="1340768"/>
            <a:ext cx="8001000" cy="564232"/>
          </a:xfrm>
        </p:spPr>
        <p:txBody>
          <a:bodyPr/>
          <a:lstStyle/>
          <a:p>
            <a:r>
              <a:rPr lang="de-DE"/>
              <a:t>Titelmasterformat durch Klicken bearbeiten</a:t>
            </a:r>
          </a:p>
        </p:txBody>
      </p:sp>
      <p:sp>
        <p:nvSpPr>
          <p:cNvPr id="3" name="SmartArt-Platzhalter 2"/>
          <p:cNvSpPr>
            <a:spLocks noGrp="1"/>
          </p:cNvSpPr>
          <p:nvPr>
            <p:ph type="dgm" idx="1"/>
          </p:nvPr>
        </p:nvSpPr>
        <p:spPr>
          <a:xfrm>
            <a:off x="914400" y="2362200"/>
            <a:ext cx="8001000" cy="3733800"/>
          </a:xfrm>
        </p:spPr>
        <p:txBody>
          <a:bodyPr/>
          <a:lstStyle/>
          <a:p>
            <a:pPr lvl="0"/>
            <a:r>
              <a:rPr lang="de-DE" noProof="0"/>
              <a:t>Klicken Sie auf das Symbol, um die SmartArt-Grafik hinzuzufügen</a:t>
            </a:r>
          </a:p>
        </p:txBody>
      </p:sp>
      <p:sp>
        <p:nvSpPr>
          <p:cNvPr id="4" name="Datumsplatzhalter 3">
            <a:extLst>
              <a:ext uri="{FF2B5EF4-FFF2-40B4-BE49-F238E27FC236}">
                <a16:creationId xmlns:a16="http://schemas.microsoft.com/office/drawing/2014/main" id="{188BBA44-2A2E-4E3F-933D-902F5A3CAB60}"/>
              </a:ext>
            </a:extLst>
          </p:cNvPr>
          <p:cNvSpPr>
            <a:spLocks noGrp="1"/>
          </p:cNvSpPr>
          <p:nvPr>
            <p:ph type="dt" sz="half" idx="10"/>
          </p:nvPr>
        </p:nvSpPr>
        <p:spPr/>
        <p:txBody>
          <a:bodyPr/>
          <a:lstStyle>
            <a:lvl1pPr>
              <a:defRPr/>
            </a:lvl1pPr>
          </a:lstStyle>
          <a:p>
            <a:pPr>
              <a:defRPr/>
            </a:pPr>
            <a:endParaRPr lang="de-DE"/>
          </a:p>
        </p:txBody>
      </p:sp>
      <p:sp>
        <p:nvSpPr>
          <p:cNvPr id="5" name="Fußzeilenplatzhalter 4">
            <a:extLst>
              <a:ext uri="{FF2B5EF4-FFF2-40B4-BE49-F238E27FC236}">
                <a16:creationId xmlns:a16="http://schemas.microsoft.com/office/drawing/2014/main" id="{78E7AEA1-4B08-41FE-BC55-3C683BD0A425}"/>
              </a:ext>
            </a:extLst>
          </p:cNvPr>
          <p:cNvSpPr>
            <a:spLocks noGrp="1"/>
          </p:cNvSpPr>
          <p:nvPr>
            <p:ph type="ftr" sz="quarter" idx="11"/>
          </p:nvPr>
        </p:nvSpPr>
        <p:spPr/>
        <p:txBody>
          <a:bodyPr/>
          <a:lstStyle>
            <a:lvl1pPr>
              <a:defRPr/>
            </a:lvl1pPr>
          </a:lstStyle>
          <a:p>
            <a:pPr>
              <a:defRPr/>
            </a:pPr>
            <a:r>
              <a:rPr lang="de-DE"/>
              <a:t>Multiplikatorin</a:t>
            </a:r>
          </a:p>
        </p:txBody>
      </p:sp>
      <p:sp>
        <p:nvSpPr>
          <p:cNvPr id="6" name="Foliennummernplatzhalter 5">
            <a:extLst>
              <a:ext uri="{FF2B5EF4-FFF2-40B4-BE49-F238E27FC236}">
                <a16:creationId xmlns:a16="http://schemas.microsoft.com/office/drawing/2014/main" id="{EC02DB6B-379E-4C55-96A3-E03C699DBA8C}"/>
              </a:ext>
            </a:extLst>
          </p:cNvPr>
          <p:cNvSpPr>
            <a:spLocks noGrp="1"/>
          </p:cNvSpPr>
          <p:nvPr>
            <p:ph type="sldNum" sz="quarter" idx="12"/>
          </p:nvPr>
        </p:nvSpPr>
        <p:spPr>
          <a:xfrm>
            <a:off x="84138" y="5946775"/>
            <a:ext cx="671512" cy="885825"/>
          </a:xfrm>
        </p:spPr>
        <p:txBody>
          <a:bodyPr/>
          <a:lstStyle>
            <a:lvl1pPr>
              <a:defRPr/>
            </a:lvl1pPr>
          </a:lstStyle>
          <a:p>
            <a:pPr>
              <a:defRPr/>
            </a:pPr>
            <a:fld id="{4AFEAA78-429A-49F9-88CB-948B3DE0123D}" type="slidenum">
              <a:rPr lang="de-DE" altLang="de-DE"/>
              <a:pPr>
                <a:defRPr/>
              </a:pPr>
              <a:t>‹Nr.›</a:t>
            </a:fld>
            <a:endParaRPr lang="de-DE" altLang="de-DE"/>
          </a:p>
        </p:txBody>
      </p:sp>
    </p:spTree>
    <p:extLst>
      <p:ext uri="{BB962C8B-B14F-4D97-AF65-F5344CB8AC3E}">
        <p14:creationId xmlns:p14="http://schemas.microsoft.com/office/powerpoint/2010/main" val="23228761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chart" preserve="1">
  <p:cSld name="Titel und Diagramm">
    <p:spTree>
      <p:nvGrpSpPr>
        <p:cNvPr id="1" name=""/>
        <p:cNvGrpSpPr/>
        <p:nvPr/>
      </p:nvGrpSpPr>
      <p:grpSpPr>
        <a:xfrm>
          <a:off x="0" y="0"/>
          <a:ext cx="0" cy="0"/>
          <a:chOff x="0" y="0"/>
          <a:chExt cx="0" cy="0"/>
        </a:xfrm>
      </p:grpSpPr>
      <p:sp>
        <p:nvSpPr>
          <p:cNvPr id="2" name="Titel 1"/>
          <p:cNvSpPr>
            <a:spLocks noGrp="1"/>
          </p:cNvSpPr>
          <p:nvPr>
            <p:ph type="title"/>
          </p:nvPr>
        </p:nvSpPr>
        <p:spPr>
          <a:xfrm>
            <a:off x="914400" y="1268760"/>
            <a:ext cx="8001000" cy="636240"/>
          </a:xfrm>
        </p:spPr>
        <p:txBody>
          <a:bodyPr/>
          <a:lstStyle/>
          <a:p>
            <a:r>
              <a:rPr lang="de-DE"/>
              <a:t>Titelmasterformat durch Klicken bearbeiten</a:t>
            </a:r>
          </a:p>
        </p:txBody>
      </p:sp>
      <p:sp>
        <p:nvSpPr>
          <p:cNvPr id="3" name="Diagrammplatzhalter 2"/>
          <p:cNvSpPr>
            <a:spLocks noGrp="1"/>
          </p:cNvSpPr>
          <p:nvPr>
            <p:ph type="chart" idx="1"/>
          </p:nvPr>
        </p:nvSpPr>
        <p:spPr>
          <a:xfrm>
            <a:off x="914400" y="2362200"/>
            <a:ext cx="8001000" cy="3733800"/>
          </a:xfrm>
        </p:spPr>
        <p:txBody>
          <a:bodyPr/>
          <a:lstStyle/>
          <a:p>
            <a:pPr lvl="0"/>
            <a:r>
              <a:rPr lang="de-DE" noProof="0"/>
              <a:t>Diagramm durch Klicken auf Symbol hinzufügen</a:t>
            </a:r>
            <a:endParaRPr lang="de-DE" noProof="0" dirty="0"/>
          </a:p>
        </p:txBody>
      </p:sp>
      <p:sp>
        <p:nvSpPr>
          <p:cNvPr id="4" name="Datumsplatzhalter 3">
            <a:extLst>
              <a:ext uri="{FF2B5EF4-FFF2-40B4-BE49-F238E27FC236}">
                <a16:creationId xmlns:a16="http://schemas.microsoft.com/office/drawing/2014/main" id="{47BAA029-21F3-4455-817A-8D5F180718C1}"/>
              </a:ext>
            </a:extLst>
          </p:cNvPr>
          <p:cNvSpPr>
            <a:spLocks noGrp="1"/>
          </p:cNvSpPr>
          <p:nvPr>
            <p:ph type="dt" sz="half" idx="10"/>
          </p:nvPr>
        </p:nvSpPr>
        <p:spPr/>
        <p:txBody>
          <a:bodyPr/>
          <a:lstStyle>
            <a:lvl1pPr>
              <a:defRPr/>
            </a:lvl1pPr>
          </a:lstStyle>
          <a:p>
            <a:pPr>
              <a:defRPr/>
            </a:pPr>
            <a:endParaRPr lang="de-DE"/>
          </a:p>
        </p:txBody>
      </p:sp>
      <p:sp>
        <p:nvSpPr>
          <p:cNvPr id="5" name="Fußzeilenplatzhalter 4">
            <a:extLst>
              <a:ext uri="{FF2B5EF4-FFF2-40B4-BE49-F238E27FC236}">
                <a16:creationId xmlns:a16="http://schemas.microsoft.com/office/drawing/2014/main" id="{63BB25B7-D6CF-462F-A1A1-346ABFFC1AD9}"/>
              </a:ext>
            </a:extLst>
          </p:cNvPr>
          <p:cNvSpPr>
            <a:spLocks noGrp="1"/>
          </p:cNvSpPr>
          <p:nvPr>
            <p:ph type="ftr" sz="quarter" idx="11"/>
          </p:nvPr>
        </p:nvSpPr>
        <p:spPr/>
        <p:txBody>
          <a:bodyPr/>
          <a:lstStyle>
            <a:lvl1pPr>
              <a:defRPr/>
            </a:lvl1pPr>
          </a:lstStyle>
          <a:p>
            <a:pPr>
              <a:defRPr/>
            </a:pPr>
            <a:r>
              <a:rPr lang="de-DE"/>
              <a:t>Multiplikatorin</a:t>
            </a:r>
          </a:p>
        </p:txBody>
      </p:sp>
      <p:sp>
        <p:nvSpPr>
          <p:cNvPr id="6" name="Foliennummernplatzhalter 5">
            <a:extLst>
              <a:ext uri="{FF2B5EF4-FFF2-40B4-BE49-F238E27FC236}">
                <a16:creationId xmlns:a16="http://schemas.microsoft.com/office/drawing/2014/main" id="{89D4871E-582C-4D09-B6C1-598AA68A6CCD}"/>
              </a:ext>
            </a:extLst>
          </p:cNvPr>
          <p:cNvSpPr>
            <a:spLocks noGrp="1"/>
          </p:cNvSpPr>
          <p:nvPr>
            <p:ph type="sldNum" sz="quarter" idx="12"/>
          </p:nvPr>
        </p:nvSpPr>
        <p:spPr>
          <a:xfrm>
            <a:off x="84138" y="5946775"/>
            <a:ext cx="671512" cy="885825"/>
          </a:xfrm>
        </p:spPr>
        <p:txBody>
          <a:bodyPr/>
          <a:lstStyle>
            <a:lvl1pPr>
              <a:defRPr/>
            </a:lvl1pPr>
          </a:lstStyle>
          <a:p>
            <a:pPr>
              <a:defRPr/>
            </a:pPr>
            <a:fld id="{EEAD0B95-8881-4021-89A4-07B9AC8E2387}" type="slidenum">
              <a:rPr lang="de-DE" altLang="de-DE"/>
              <a:pPr>
                <a:defRPr/>
              </a:pPr>
              <a:t>‹Nr.›</a:t>
            </a:fld>
            <a:endParaRPr lang="de-DE" altLang="de-DE"/>
          </a:p>
        </p:txBody>
      </p:sp>
    </p:spTree>
    <p:extLst>
      <p:ext uri="{BB962C8B-B14F-4D97-AF65-F5344CB8AC3E}">
        <p14:creationId xmlns:p14="http://schemas.microsoft.com/office/powerpoint/2010/main" val="10987466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Vorstellungs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2611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55576" y="1916832"/>
            <a:ext cx="7886700" cy="2167691"/>
          </a:xfrm>
        </p:spPr>
        <p:txBody>
          <a:bodyPr anchor="ctr"/>
          <a:lstStyle>
            <a:lvl1pPr>
              <a:defRPr sz="3600"/>
            </a:lvl1pPr>
          </a:lstStyle>
          <a:p>
            <a:r>
              <a:rPr lang="de-DE"/>
              <a:t>Titelmasterformat durch Klicken bearbeiten</a:t>
            </a:r>
            <a:endParaRPr lang="de-DE" dirty="0"/>
          </a:p>
        </p:txBody>
      </p:sp>
      <p:sp>
        <p:nvSpPr>
          <p:cNvPr id="3" name="Textplatzhalter 2"/>
          <p:cNvSpPr>
            <a:spLocks noGrp="1"/>
          </p:cNvSpPr>
          <p:nvPr>
            <p:ph type="body" idx="1"/>
          </p:nvPr>
        </p:nvSpPr>
        <p:spPr>
          <a:xfrm>
            <a:off x="755576" y="4568768"/>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de-DE"/>
              <a:t>Textmasterformat bearbeiten</a:t>
            </a:r>
          </a:p>
        </p:txBody>
      </p:sp>
      <p:sp>
        <p:nvSpPr>
          <p:cNvPr id="4" name="Rectangle 13"/>
          <p:cNvSpPr>
            <a:spLocks noGrp="1" noChangeArrowheads="1"/>
          </p:cNvSpPr>
          <p:nvPr>
            <p:ph type="dt" sz="half" idx="10"/>
          </p:nvPr>
        </p:nvSpPr>
        <p:spPr>
          <a:ln/>
        </p:spPr>
        <p:txBody>
          <a:bodyPr/>
          <a:lstStyle>
            <a:lvl1pPr>
              <a:defRPr/>
            </a:lvl1pPr>
          </a:lstStyle>
          <a:p>
            <a:pPr>
              <a:defRPr/>
            </a:pPr>
            <a:fld id="{612EB268-7ACB-45BE-889A-0B23273B25AE}" type="datetime1">
              <a:rPr lang="de-DE" smtClean="0"/>
              <a:t>21.10.2019</a:t>
            </a:fld>
            <a:endParaRPr lang="de-DE"/>
          </a:p>
        </p:txBody>
      </p:sp>
      <p:sp>
        <p:nvSpPr>
          <p:cNvPr id="5" name="Rectangle 14"/>
          <p:cNvSpPr>
            <a:spLocks noGrp="1" noChangeArrowheads="1"/>
          </p:cNvSpPr>
          <p:nvPr>
            <p:ph type="ftr" sz="quarter" idx="11"/>
          </p:nvPr>
        </p:nvSpPr>
        <p:spPr>
          <a:ln/>
        </p:spPr>
        <p:txBody>
          <a:bodyPr/>
          <a:lstStyle>
            <a:lvl1pPr>
              <a:defRPr/>
            </a:lvl1pPr>
          </a:lstStyle>
          <a:p>
            <a:pPr>
              <a:defRPr/>
            </a:pPr>
            <a:r>
              <a:rPr lang="de-DE"/>
              <a:t>Multiplikatorin I Hochschule </a:t>
            </a:r>
          </a:p>
        </p:txBody>
      </p:sp>
      <p:sp>
        <p:nvSpPr>
          <p:cNvPr id="6" name="Rectangle 15"/>
          <p:cNvSpPr>
            <a:spLocks noGrp="1" noChangeArrowheads="1"/>
          </p:cNvSpPr>
          <p:nvPr>
            <p:ph type="sldNum" sz="quarter" idx="12"/>
          </p:nvPr>
        </p:nvSpPr>
        <p:spPr>
          <a:ln/>
        </p:spPr>
        <p:txBody>
          <a:bodyPr/>
          <a:lstStyle>
            <a:lvl1pPr>
              <a:defRPr/>
            </a:lvl1pPr>
          </a:lstStyle>
          <a:p>
            <a:pPr>
              <a:defRPr/>
            </a:pPr>
            <a:fld id="{C35DDCDE-B86D-425D-A0AF-8AF6E6CB1CC6}" type="slidenum">
              <a:rPr lang="de-DE" altLang="de-DE"/>
              <a:pPr>
                <a:defRPr/>
              </a:pPr>
              <a:t>‹Nr.›</a:t>
            </a:fld>
            <a:endParaRPr lang="de-DE" altLang="de-DE"/>
          </a:p>
        </p:txBody>
      </p:sp>
    </p:spTree>
    <p:extLst>
      <p:ext uri="{BB962C8B-B14F-4D97-AF65-F5344CB8AC3E}">
        <p14:creationId xmlns:p14="http://schemas.microsoft.com/office/powerpoint/2010/main" val="3964883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914400" y="2362200"/>
            <a:ext cx="3924300" cy="37338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991100" y="2362200"/>
            <a:ext cx="3924300" cy="37338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lvl1pPr>
              <a:defRPr/>
            </a:lvl1pPr>
          </a:lstStyle>
          <a:p>
            <a:pPr>
              <a:defRPr/>
            </a:pPr>
            <a:fld id="{29B779B2-608D-4931-931D-CD0584746FC2}" type="datetime1">
              <a:rPr lang="de-DE" smtClean="0"/>
              <a:t>21.10.2019</a:t>
            </a:fld>
            <a:endParaRPr lang="de-DE"/>
          </a:p>
        </p:txBody>
      </p:sp>
      <p:sp>
        <p:nvSpPr>
          <p:cNvPr id="6" name="Fußzeilenplatzhalter 5"/>
          <p:cNvSpPr>
            <a:spLocks noGrp="1"/>
          </p:cNvSpPr>
          <p:nvPr>
            <p:ph type="ftr" sz="quarter" idx="11"/>
          </p:nvPr>
        </p:nvSpPr>
        <p:spPr/>
        <p:txBody>
          <a:bodyPr/>
          <a:lstStyle>
            <a:lvl1pPr>
              <a:defRPr/>
            </a:lvl1pPr>
          </a:lstStyle>
          <a:p>
            <a:pPr>
              <a:defRPr/>
            </a:pPr>
            <a:r>
              <a:rPr lang="de-DE"/>
              <a:t>Multiplikatorin I Hochschule </a:t>
            </a:r>
          </a:p>
        </p:txBody>
      </p:sp>
      <p:sp>
        <p:nvSpPr>
          <p:cNvPr id="7" name="Foliennummernplatzhalter 6"/>
          <p:cNvSpPr>
            <a:spLocks noGrp="1"/>
          </p:cNvSpPr>
          <p:nvPr>
            <p:ph type="sldNum" sz="quarter" idx="12"/>
          </p:nvPr>
        </p:nvSpPr>
        <p:spPr/>
        <p:txBody>
          <a:bodyPr/>
          <a:lstStyle>
            <a:lvl1pPr>
              <a:defRPr smtClean="0"/>
            </a:lvl1pPr>
          </a:lstStyle>
          <a:p>
            <a:pPr>
              <a:defRPr/>
            </a:pPr>
            <a:fld id="{19B6B12D-6307-4863-A3CA-8AEF9864B3B5}" type="slidenum">
              <a:rPr lang="de-DE" altLang="de-DE"/>
              <a:pPr>
                <a:defRPr/>
              </a:pPr>
              <a:t>‹Nr.›</a:t>
            </a:fld>
            <a:endParaRPr lang="de-DE" altLang="de-DE"/>
          </a:p>
        </p:txBody>
      </p:sp>
    </p:spTree>
    <p:extLst>
      <p:ext uri="{BB962C8B-B14F-4D97-AF65-F5344CB8AC3E}">
        <p14:creationId xmlns:p14="http://schemas.microsoft.com/office/powerpoint/2010/main" val="7910330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27584" y="1313417"/>
            <a:ext cx="7886700" cy="373063"/>
          </a:xfrm>
        </p:spPr>
        <p:txBody>
          <a:bodyPr/>
          <a:lstStyle/>
          <a:p>
            <a:r>
              <a:rPr lang="de-DE"/>
              <a:t>Titelmasterformat durch Klicken bearbeiten</a:t>
            </a:r>
          </a:p>
        </p:txBody>
      </p:sp>
      <p:sp>
        <p:nvSpPr>
          <p:cNvPr id="3" name="Textplatzhalter 2"/>
          <p:cNvSpPr>
            <a:spLocks noGrp="1"/>
          </p:cNvSpPr>
          <p:nvPr>
            <p:ph type="body" idx="1"/>
          </p:nvPr>
        </p:nvSpPr>
        <p:spPr>
          <a:xfrm>
            <a:off x="892672"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890560" y="2503664"/>
            <a:ext cx="3868737"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826496"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828608" y="2505075"/>
            <a:ext cx="3887788"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13"/>
          <p:cNvSpPr>
            <a:spLocks noGrp="1" noChangeArrowheads="1"/>
          </p:cNvSpPr>
          <p:nvPr>
            <p:ph type="dt" sz="half" idx="10"/>
          </p:nvPr>
        </p:nvSpPr>
        <p:spPr>
          <a:ln/>
        </p:spPr>
        <p:txBody>
          <a:bodyPr/>
          <a:lstStyle>
            <a:lvl1pPr>
              <a:defRPr/>
            </a:lvl1pPr>
          </a:lstStyle>
          <a:p>
            <a:pPr>
              <a:defRPr/>
            </a:pPr>
            <a:fld id="{B3A4BD6E-C45F-46BB-AA66-14648CF90F1F}" type="datetime1">
              <a:rPr lang="de-DE" smtClean="0"/>
              <a:t>21.10.2019</a:t>
            </a:fld>
            <a:endParaRPr lang="de-DE"/>
          </a:p>
        </p:txBody>
      </p:sp>
      <p:sp>
        <p:nvSpPr>
          <p:cNvPr id="8" name="Rectangle 14"/>
          <p:cNvSpPr>
            <a:spLocks noGrp="1" noChangeArrowheads="1"/>
          </p:cNvSpPr>
          <p:nvPr>
            <p:ph type="ftr" sz="quarter" idx="11"/>
          </p:nvPr>
        </p:nvSpPr>
        <p:spPr>
          <a:ln/>
        </p:spPr>
        <p:txBody>
          <a:bodyPr/>
          <a:lstStyle>
            <a:lvl1pPr>
              <a:defRPr/>
            </a:lvl1pPr>
          </a:lstStyle>
          <a:p>
            <a:pPr>
              <a:defRPr/>
            </a:pPr>
            <a:r>
              <a:rPr lang="de-DE"/>
              <a:t>Multiplikatorin I Hochschule </a:t>
            </a:r>
          </a:p>
        </p:txBody>
      </p:sp>
      <p:sp>
        <p:nvSpPr>
          <p:cNvPr id="9" name="Rectangle 15"/>
          <p:cNvSpPr>
            <a:spLocks noGrp="1" noChangeArrowheads="1"/>
          </p:cNvSpPr>
          <p:nvPr>
            <p:ph type="sldNum" sz="quarter" idx="12"/>
          </p:nvPr>
        </p:nvSpPr>
        <p:spPr>
          <a:ln/>
        </p:spPr>
        <p:txBody>
          <a:bodyPr/>
          <a:lstStyle>
            <a:lvl1pPr>
              <a:defRPr/>
            </a:lvl1pPr>
          </a:lstStyle>
          <a:p>
            <a:pPr>
              <a:defRPr/>
            </a:pPr>
            <a:fld id="{0906568A-9176-4FAB-B126-81A1B5056C41}" type="slidenum">
              <a:rPr lang="de-DE" altLang="de-DE"/>
              <a:pPr>
                <a:defRPr/>
              </a:pPr>
              <a:t>‹Nr.›</a:t>
            </a:fld>
            <a:endParaRPr lang="de-DE" altLang="de-DE"/>
          </a:p>
        </p:txBody>
      </p:sp>
    </p:spTree>
    <p:extLst>
      <p:ext uri="{BB962C8B-B14F-4D97-AF65-F5344CB8AC3E}">
        <p14:creationId xmlns:p14="http://schemas.microsoft.com/office/powerpoint/2010/main" val="11138928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Rectangle 13"/>
          <p:cNvSpPr>
            <a:spLocks noGrp="1" noChangeArrowheads="1"/>
          </p:cNvSpPr>
          <p:nvPr>
            <p:ph type="dt" sz="half" idx="10"/>
          </p:nvPr>
        </p:nvSpPr>
        <p:spPr>
          <a:ln/>
        </p:spPr>
        <p:txBody>
          <a:bodyPr/>
          <a:lstStyle>
            <a:lvl1pPr>
              <a:defRPr/>
            </a:lvl1pPr>
          </a:lstStyle>
          <a:p>
            <a:pPr>
              <a:defRPr/>
            </a:pPr>
            <a:fld id="{25CB009A-E483-4391-8A52-E2C682847C93}" type="datetime1">
              <a:rPr lang="de-DE" smtClean="0"/>
              <a:t>21.10.2019</a:t>
            </a:fld>
            <a:endParaRPr lang="de-DE"/>
          </a:p>
        </p:txBody>
      </p:sp>
      <p:sp>
        <p:nvSpPr>
          <p:cNvPr id="4" name="Rectangle 14"/>
          <p:cNvSpPr>
            <a:spLocks noGrp="1" noChangeArrowheads="1"/>
          </p:cNvSpPr>
          <p:nvPr>
            <p:ph type="ftr" sz="quarter" idx="11"/>
          </p:nvPr>
        </p:nvSpPr>
        <p:spPr>
          <a:ln/>
        </p:spPr>
        <p:txBody>
          <a:bodyPr/>
          <a:lstStyle>
            <a:lvl1pPr>
              <a:defRPr/>
            </a:lvl1pPr>
          </a:lstStyle>
          <a:p>
            <a:pPr>
              <a:defRPr/>
            </a:pPr>
            <a:r>
              <a:rPr lang="de-DE"/>
              <a:t>Multiplikatorin I Hochschule </a:t>
            </a:r>
          </a:p>
        </p:txBody>
      </p:sp>
      <p:sp>
        <p:nvSpPr>
          <p:cNvPr id="5" name="Rectangle 15"/>
          <p:cNvSpPr>
            <a:spLocks noGrp="1" noChangeArrowheads="1"/>
          </p:cNvSpPr>
          <p:nvPr>
            <p:ph type="sldNum" sz="quarter" idx="12"/>
          </p:nvPr>
        </p:nvSpPr>
        <p:spPr>
          <a:ln/>
        </p:spPr>
        <p:txBody>
          <a:bodyPr/>
          <a:lstStyle>
            <a:lvl1pPr>
              <a:defRPr/>
            </a:lvl1pPr>
          </a:lstStyle>
          <a:p>
            <a:pPr>
              <a:defRPr/>
            </a:pPr>
            <a:fld id="{2A675FF9-E149-4FBC-A940-31F9E2456FBA}" type="slidenum">
              <a:rPr lang="de-DE" altLang="de-DE"/>
              <a:pPr>
                <a:defRPr/>
              </a:pPr>
              <a:t>‹Nr.›</a:t>
            </a:fld>
            <a:endParaRPr lang="de-DE" altLang="de-DE"/>
          </a:p>
        </p:txBody>
      </p:sp>
    </p:spTree>
    <p:extLst>
      <p:ext uri="{BB962C8B-B14F-4D97-AF65-F5344CB8AC3E}">
        <p14:creationId xmlns:p14="http://schemas.microsoft.com/office/powerpoint/2010/main" val="2836645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13"/>
          <p:cNvSpPr>
            <a:spLocks noGrp="1" noChangeArrowheads="1"/>
          </p:cNvSpPr>
          <p:nvPr>
            <p:ph type="dt" sz="half" idx="10"/>
          </p:nvPr>
        </p:nvSpPr>
        <p:spPr>
          <a:ln/>
        </p:spPr>
        <p:txBody>
          <a:bodyPr/>
          <a:lstStyle>
            <a:lvl1pPr>
              <a:defRPr/>
            </a:lvl1pPr>
          </a:lstStyle>
          <a:p>
            <a:pPr>
              <a:defRPr/>
            </a:pPr>
            <a:fld id="{E1F28B7E-20F1-44E8-8A6C-F7FCE9CE9B00}" type="datetime1">
              <a:rPr lang="de-DE" smtClean="0"/>
              <a:t>21.10.2019</a:t>
            </a:fld>
            <a:endParaRPr lang="de-DE"/>
          </a:p>
        </p:txBody>
      </p:sp>
      <p:sp>
        <p:nvSpPr>
          <p:cNvPr id="3" name="Rectangle 14"/>
          <p:cNvSpPr>
            <a:spLocks noGrp="1" noChangeArrowheads="1"/>
          </p:cNvSpPr>
          <p:nvPr>
            <p:ph type="ftr" sz="quarter" idx="11"/>
          </p:nvPr>
        </p:nvSpPr>
        <p:spPr>
          <a:ln/>
        </p:spPr>
        <p:txBody>
          <a:bodyPr/>
          <a:lstStyle>
            <a:lvl1pPr>
              <a:defRPr/>
            </a:lvl1pPr>
          </a:lstStyle>
          <a:p>
            <a:pPr>
              <a:defRPr/>
            </a:pPr>
            <a:r>
              <a:rPr lang="de-DE"/>
              <a:t>Multiplikatorin I Hochschule </a:t>
            </a:r>
          </a:p>
        </p:txBody>
      </p:sp>
      <p:sp>
        <p:nvSpPr>
          <p:cNvPr id="4" name="Rectangle 15"/>
          <p:cNvSpPr>
            <a:spLocks noGrp="1" noChangeArrowheads="1"/>
          </p:cNvSpPr>
          <p:nvPr>
            <p:ph type="sldNum" sz="quarter" idx="12"/>
          </p:nvPr>
        </p:nvSpPr>
        <p:spPr>
          <a:ln/>
        </p:spPr>
        <p:txBody>
          <a:bodyPr/>
          <a:lstStyle>
            <a:lvl1pPr>
              <a:defRPr/>
            </a:lvl1pPr>
          </a:lstStyle>
          <a:p>
            <a:pPr>
              <a:defRPr/>
            </a:pPr>
            <a:fld id="{86A8062F-05E1-4067-9C84-D0838666CF68}" type="slidenum">
              <a:rPr lang="de-DE" altLang="de-DE"/>
              <a:pPr>
                <a:defRPr/>
              </a:pPr>
              <a:t>‹Nr.›</a:t>
            </a:fld>
            <a:endParaRPr lang="de-DE" altLang="de-DE"/>
          </a:p>
        </p:txBody>
      </p:sp>
    </p:spTree>
    <p:extLst>
      <p:ext uri="{BB962C8B-B14F-4D97-AF65-F5344CB8AC3E}">
        <p14:creationId xmlns:p14="http://schemas.microsoft.com/office/powerpoint/2010/main" val="31333745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84225" y="1340768"/>
            <a:ext cx="2949575" cy="1440160"/>
          </a:xfrm>
        </p:spPr>
        <p:txBody>
          <a:bodyPr/>
          <a:lstStyle>
            <a:lvl1pPr>
              <a:defRPr sz="3200"/>
            </a:lvl1pPr>
          </a:lstStyle>
          <a:p>
            <a:r>
              <a:rPr lang="de-DE"/>
              <a:t>Titelmasterformat durch Klicken bearbeiten</a:t>
            </a:r>
            <a:endParaRPr lang="de-DE" dirty="0"/>
          </a:p>
        </p:txBody>
      </p:sp>
      <p:sp>
        <p:nvSpPr>
          <p:cNvPr id="3" name="Inhaltsplatzhalter 2"/>
          <p:cNvSpPr>
            <a:spLocks noGrp="1"/>
          </p:cNvSpPr>
          <p:nvPr>
            <p:ph idx="1"/>
          </p:nvPr>
        </p:nvSpPr>
        <p:spPr>
          <a:xfrm>
            <a:off x="3887788" y="1340768"/>
            <a:ext cx="4629150" cy="452028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Textplatzhalter 3"/>
          <p:cNvSpPr>
            <a:spLocks noGrp="1"/>
          </p:cNvSpPr>
          <p:nvPr>
            <p:ph type="body" sz="half" idx="2"/>
          </p:nvPr>
        </p:nvSpPr>
        <p:spPr>
          <a:xfrm>
            <a:off x="782792" y="2780928"/>
            <a:ext cx="2949575" cy="308806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Datumsplatzhalter 4"/>
          <p:cNvSpPr>
            <a:spLocks noGrp="1"/>
          </p:cNvSpPr>
          <p:nvPr>
            <p:ph type="dt" sz="half" idx="10"/>
          </p:nvPr>
        </p:nvSpPr>
        <p:spPr/>
        <p:txBody>
          <a:bodyPr/>
          <a:lstStyle>
            <a:lvl1pPr>
              <a:defRPr/>
            </a:lvl1pPr>
          </a:lstStyle>
          <a:p>
            <a:pPr>
              <a:defRPr/>
            </a:pPr>
            <a:fld id="{64E26A99-95F7-4D8F-8BD3-0505737D3D9E}" type="datetime1">
              <a:rPr lang="de-DE" smtClean="0"/>
              <a:t>21.10.2019</a:t>
            </a:fld>
            <a:endParaRPr lang="de-DE"/>
          </a:p>
        </p:txBody>
      </p:sp>
      <p:sp>
        <p:nvSpPr>
          <p:cNvPr id="6" name="Fußzeilenplatzhalter 5"/>
          <p:cNvSpPr>
            <a:spLocks noGrp="1"/>
          </p:cNvSpPr>
          <p:nvPr>
            <p:ph type="ftr" sz="quarter" idx="11"/>
          </p:nvPr>
        </p:nvSpPr>
        <p:spPr/>
        <p:txBody>
          <a:bodyPr/>
          <a:lstStyle>
            <a:lvl1pPr>
              <a:defRPr/>
            </a:lvl1pPr>
          </a:lstStyle>
          <a:p>
            <a:pPr>
              <a:defRPr/>
            </a:pPr>
            <a:r>
              <a:rPr lang="de-DE"/>
              <a:t>Multiplikatorin I Hochschule </a:t>
            </a:r>
          </a:p>
        </p:txBody>
      </p:sp>
      <p:sp>
        <p:nvSpPr>
          <p:cNvPr id="7" name="Foliennummernplatzhalter 6"/>
          <p:cNvSpPr>
            <a:spLocks noGrp="1"/>
          </p:cNvSpPr>
          <p:nvPr>
            <p:ph type="sldNum" sz="quarter" idx="12"/>
          </p:nvPr>
        </p:nvSpPr>
        <p:spPr/>
        <p:txBody>
          <a:bodyPr/>
          <a:lstStyle>
            <a:lvl1pPr>
              <a:defRPr smtClean="0"/>
            </a:lvl1pPr>
          </a:lstStyle>
          <a:p>
            <a:pPr>
              <a:defRPr/>
            </a:pPr>
            <a:fld id="{F6FCCA87-FC4D-4965-B692-D56C2C2FA4A4}" type="slidenum">
              <a:rPr lang="de-DE" altLang="de-DE"/>
              <a:pPr>
                <a:defRPr/>
              </a:pPr>
              <a:t>‹Nr.›</a:t>
            </a:fld>
            <a:endParaRPr lang="de-DE" altLang="de-DE"/>
          </a:p>
        </p:txBody>
      </p:sp>
    </p:spTree>
    <p:extLst>
      <p:ext uri="{BB962C8B-B14F-4D97-AF65-F5344CB8AC3E}">
        <p14:creationId xmlns:p14="http://schemas.microsoft.com/office/powerpoint/2010/main" val="2032878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99592" y="1342865"/>
            <a:ext cx="2949575" cy="1600200"/>
          </a:xfrm>
        </p:spPr>
        <p:txBody>
          <a:bodyPr/>
          <a:lstStyle>
            <a:lvl1pPr>
              <a:defRPr sz="3200"/>
            </a:lvl1pPr>
          </a:lstStyle>
          <a:p>
            <a:r>
              <a:rPr lang="de-DE"/>
              <a:t>Titelmasterformat durch Klicken bearbeiten</a:t>
            </a:r>
            <a:endParaRPr lang="de-DE" dirty="0"/>
          </a:p>
        </p:txBody>
      </p:sp>
      <p:sp>
        <p:nvSpPr>
          <p:cNvPr id="3" name="Bildplatzhalter 2"/>
          <p:cNvSpPr>
            <a:spLocks noGrp="1"/>
          </p:cNvSpPr>
          <p:nvPr>
            <p:ph type="pic" idx="1"/>
          </p:nvPr>
        </p:nvSpPr>
        <p:spPr>
          <a:xfrm>
            <a:off x="3887788" y="1340768"/>
            <a:ext cx="4629150" cy="478833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a:t>Bild durch Klicken auf Symbol hinzufügen</a:t>
            </a:r>
            <a:endParaRPr lang="de-DE" noProof="0" dirty="0"/>
          </a:p>
        </p:txBody>
      </p:sp>
      <p:sp>
        <p:nvSpPr>
          <p:cNvPr id="4" name="Textplatzhalter 3"/>
          <p:cNvSpPr>
            <a:spLocks noGrp="1"/>
          </p:cNvSpPr>
          <p:nvPr>
            <p:ph type="body" sz="half" idx="2"/>
          </p:nvPr>
        </p:nvSpPr>
        <p:spPr>
          <a:xfrm>
            <a:off x="918902" y="2943064"/>
            <a:ext cx="2949575" cy="318603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Rectangle 13"/>
          <p:cNvSpPr>
            <a:spLocks noGrp="1" noChangeArrowheads="1"/>
          </p:cNvSpPr>
          <p:nvPr>
            <p:ph type="dt" sz="half" idx="10"/>
          </p:nvPr>
        </p:nvSpPr>
        <p:spPr>
          <a:ln/>
        </p:spPr>
        <p:txBody>
          <a:bodyPr/>
          <a:lstStyle>
            <a:lvl1pPr>
              <a:defRPr/>
            </a:lvl1pPr>
          </a:lstStyle>
          <a:p>
            <a:pPr>
              <a:defRPr/>
            </a:pPr>
            <a:fld id="{59FAE078-5E62-461E-B0C6-9EF55425CAB4}" type="datetime1">
              <a:rPr lang="de-DE" smtClean="0"/>
              <a:t>21.10.2019</a:t>
            </a:fld>
            <a:endParaRPr lang="de-DE"/>
          </a:p>
        </p:txBody>
      </p:sp>
      <p:sp>
        <p:nvSpPr>
          <p:cNvPr id="6" name="Rectangle 14"/>
          <p:cNvSpPr>
            <a:spLocks noGrp="1" noChangeArrowheads="1"/>
          </p:cNvSpPr>
          <p:nvPr>
            <p:ph type="ftr" sz="quarter" idx="11"/>
          </p:nvPr>
        </p:nvSpPr>
        <p:spPr>
          <a:ln/>
        </p:spPr>
        <p:txBody>
          <a:bodyPr/>
          <a:lstStyle>
            <a:lvl1pPr>
              <a:defRPr/>
            </a:lvl1pPr>
          </a:lstStyle>
          <a:p>
            <a:pPr>
              <a:defRPr/>
            </a:pPr>
            <a:r>
              <a:rPr lang="de-DE"/>
              <a:t>Multiplikatorin I Hochschule </a:t>
            </a:r>
          </a:p>
        </p:txBody>
      </p:sp>
      <p:sp>
        <p:nvSpPr>
          <p:cNvPr id="7" name="Rectangle 15"/>
          <p:cNvSpPr>
            <a:spLocks noGrp="1" noChangeArrowheads="1"/>
          </p:cNvSpPr>
          <p:nvPr>
            <p:ph type="sldNum" sz="quarter" idx="12"/>
          </p:nvPr>
        </p:nvSpPr>
        <p:spPr>
          <a:ln/>
        </p:spPr>
        <p:txBody>
          <a:bodyPr/>
          <a:lstStyle>
            <a:lvl1pPr>
              <a:defRPr/>
            </a:lvl1pPr>
          </a:lstStyle>
          <a:p>
            <a:pPr>
              <a:defRPr/>
            </a:pPr>
            <a:fld id="{739B1666-4157-42C4-914B-1CEE0405E042}" type="slidenum">
              <a:rPr lang="de-DE" altLang="de-DE"/>
              <a:pPr>
                <a:defRPr/>
              </a:pPr>
              <a:t>‹Nr.›</a:t>
            </a:fld>
            <a:endParaRPr lang="de-DE" altLang="de-DE"/>
          </a:p>
        </p:txBody>
      </p:sp>
    </p:spTree>
    <p:extLst>
      <p:ext uri="{BB962C8B-B14F-4D97-AF65-F5344CB8AC3E}">
        <p14:creationId xmlns:p14="http://schemas.microsoft.com/office/powerpoint/2010/main" val="29271340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tif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image" Target="../media/image3.jpe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46" name="Group 22"/>
          <p:cNvGrpSpPr>
            <a:grpSpLocks/>
          </p:cNvGrpSpPr>
          <p:nvPr/>
        </p:nvGrpSpPr>
        <p:grpSpPr bwMode="auto">
          <a:xfrm>
            <a:off x="0" y="0"/>
            <a:ext cx="3200400" cy="6858000"/>
            <a:chOff x="0" y="0"/>
            <a:chExt cx="2016" cy="4320"/>
          </a:xfrm>
          <a:solidFill>
            <a:srgbClr val="3493C5"/>
          </a:solidFill>
        </p:grpSpPr>
        <p:sp>
          <p:nvSpPr>
            <p:cNvPr id="1027" name="Rectangle 3"/>
            <p:cNvSpPr>
              <a:spLocks noChangeArrowheads="1"/>
            </p:cNvSpPr>
            <p:nvPr/>
          </p:nvSpPr>
          <p:spPr bwMode="auto">
            <a:xfrm>
              <a:off x="0" y="0"/>
              <a:ext cx="480" cy="4320"/>
            </a:xfrm>
            <a:prstGeom prst="rect">
              <a:avLst/>
            </a:prstGeom>
            <a:grp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eaLnBrk="1" hangingPunct="1">
                <a:defRPr/>
              </a:pPr>
              <a:endParaRPr lang="de-DE">
                <a:latin typeface="Times New Roman" panose="02020603050405020304" pitchFamily="18" charset="0"/>
              </a:endParaRPr>
            </a:p>
          </p:txBody>
        </p:sp>
        <p:sp>
          <p:nvSpPr>
            <p:cNvPr id="1028" name="Rectangle 4"/>
            <p:cNvSpPr>
              <a:spLocks noChangeArrowheads="1"/>
            </p:cNvSpPr>
            <p:nvPr/>
          </p:nvSpPr>
          <p:spPr bwMode="auto">
            <a:xfrm>
              <a:off x="432" y="0"/>
              <a:ext cx="1584" cy="672"/>
            </a:xfrm>
            <a:prstGeom prst="rect">
              <a:avLst/>
            </a:prstGeom>
            <a:grp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eaLnBrk="1" hangingPunct="1">
                <a:defRPr/>
              </a:pPr>
              <a:endParaRPr lang="de-DE">
                <a:latin typeface="Times New Roman" panose="02020603050405020304" pitchFamily="18" charset="0"/>
              </a:endParaRPr>
            </a:p>
          </p:txBody>
        </p:sp>
      </p:grpSp>
      <p:sp>
        <p:nvSpPr>
          <p:cNvPr id="2" name="AutoShape 5"/>
          <p:cNvSpPr>
            <a:spLocks noChangeArrowheads="1"/>
          </p:cNvSpPr>
          <p:nvPr/>
        </p:nvSpPr>
        <p:spPr bwMode="auto">
          <a:xfrm>
            <a:off x="762000" y="762000"/>
            <a:ext cx="5105400" cy="609600"/>
          </a:xfrm>
          <a:prstGeom prst="roundRect">
            <a:avLst>
              <a:gd name="adj" fmla="val 50000"/>
            </a:avLst>
          </a:prstGeom>
          <a:solidFill>
            <a:schemeClr val="bg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defRPr/>
            </a:pPr>
            <a:endParaRPr kumimoji="1" lang="de-DE"/>
          </a:p>
        </p:txBody>
      </p:sp>
      <p:sp>
        <p:nvSpPr>
          <p:cNvPr id="1029" name="Rectangle 7"/>
          <p:cNvSpPr>
            <a:spLocks noGrp="1" noChangeArrowheads="1"/>
          </p:cNvSpPr>
          <p:nvPr>
            <p:ph type="title"/>
          </p:nvPr>
        </p:nvSpPr>
        <p:spPr bwMode="auto">
          <a:xfrm>
            <a:off x="914400" y="1268413"/>
            <a:ext cx="8001000" cy="6365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de-DE" altLang="de-DE"/>
              <a:t>Klicken Sie, um das Titelformat zu bearbeiten</a:t>
            </a:r>
          </a:p>
        </p:txBody>
      </p:sp>
      <p:sp>
        <p:nvSpPr>
          <p:cNvPr id="1030" name="Rectangle 8"/>
          <p:cNvSpPr>
            <a:spLocks noGrp="1" noChangeArrowheads="1"/>
          </p:cNvSpPr>
          <p:nvPr>
            <p:ph type="body" idx="1"/>
          </p:nvPr>
        </p:nvSpPr>
        <p:spPr bwMode="auto">
          <a:xfrm>
            <a:off x="914400" y="2362200"/>
            <a:ext cx="8001000" cy="3733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a:t>Klicken Sie, um die Formate des Vorlagentextes zu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1037" name="Rectangle 13"/>
          <p:cNvSpPr>
            <a:spLocks noGrp="1" noChangeArrowheads="1"/>
          </p:cNvSpPr>
          <p:nvPr>
            <p:ph type="dt" sz="half" idx="2"/>
          </p:nvPr>
        </p:nvSpPr>
        <p:spPr bwMode="auto">
          <a:xfrm>
            <a:off x="7010400" y="6553200"/>
            <a:ext cx="190500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spAutoFit/>
          </a:bodyPr>
          <a:lstStyle>
            <a:lvl1pPr algn="r" eaLnBrk="1" hangingPunct="1">
              <a:defRPr sz="1400">
                <a:latin typeface="+mn-lt"/>
              </a:defRPr>
            </a:lvl1pPr>
          </a:lstStyle>
          <a:p>
            <a:pPr>
              <a:defRPr/>
            </a:pPr>
            <a:fld id="{2DE5EA97-F00B-47B4-97ED-CF04619B7083}" type="datetime1">
              <a:rPr lang="de-DE" smtClean="0"/>
              <a:t>21.10.2019</a:t>
            </a:fld>
            <a:endParaRPr lang="de-DE"/>
          </a:p>
        </p:txBody>
      </p:sp>
      <p:sp>
        <p:nvSpPr>
          <p:cNvPr id="1038" name="Rectangle 14"/>
          <p:cNvSpPr>
            <a:spLocks noGrp="1" noChangeArrowheads="1"/>
          </p:cNvSpPr>
          <p:nvPr>
            <p:ph type="ftr" sz="quarter" idx="3"/>
          </p:nvPr>
        </p:nvSpPr>
        <p:spPr bwMode="auto">
          <a:xfrm>
            <a:off x="2936875" y="6529388"/>
            <a:ext cx="289560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spAutoFit/>
          </a:bodyPr>
          <a:lstStyle>
            <a:lvl1pPr algn="ctr" eaLnBrk="1" hangingPunct="1">
              <a:defRPr sz="1400">
                <a:latin typeface="+mn-lt"/>
              </a:defRPr>
            </a:lvl1pPr>
          </a:lstStyle>
          <a:p>
            <a:pPr>
              <a:defRPr/>
            </a:pPr>
            <a:r>
              <a:rPr lang="de-DE"/>
              <a:t>Multiplikatorin I Hochschule </a:t>
            </a:r>
          </a:p>
        </p:txBody>
      </p:sp>
      <p:sp>
        <p:nvSpPr>
          <p:cNvPr id="1039" name="Rectangle 15"/>
          <p:cNvSpPr>
            <a:spLocks noGrp="1" noChangeArrowheads="1"/>
          </p:cNvSpPr>
          <p:nvPr>
            <p:ph type="sldNum" sz="quarter" idx="4"/>
          </p:nvPr>
        </p:nvSpPr>
        <p:spPr bwMode="auto">
          <a:xfrm>
            <a:off x="84138" y="6462713"/>
            <a:ext cx="887412" cy="3698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1" compatLnSpc="1">
            <a:prstTxWarp prst="textNoShape">
              <a:avLst/>
            </a:prstTxWarp>
            <a:spAutoFit/>
          </a:bodyPr>
          <a:lstStyle>
            <a:lvl1pPr eaLnBrk="1" hangingPunct="1">
              <a:defRPr sz="1800" b="1" smtClean="0">
                <a:solidFill>
                  <a:schemeClr val="bg1"/>
                </a:solidFill>
                <a:latin typeface="Arial" charset="0"/>
              </a:defRPr>
            </a:lvl1pPr>
          </a:lstStyle>
          <a:p>
            <a:pPr>
              <a:defRPr/>
            </a:pPr>
            <a:fld id="{DBE57EB1-10B9-4AC8-A599-06926DE424B9}" type="slidenum">
              <a:rPr lang="de-DE" altLang="de-DE"/>
              <a:pPr>
                <a:defRPr/>
              </a:pPr>
              <a:t>‹Nr.›</a:t>
            </a:fld>
            <a:endParaRPr lang="de-DE" altLang="de-DE"/>
          </a:p>
        </p:txBody>
      </p:sp>
      <p:pic>
        <p:nvPicPr>
          <p:cNvPr id="4" name="Grafik 3">
            <a:extLst>
              <a:ext uri="{FF2B5EF4-FFF2-40B4-BE49-F238E27FC236}">
                <a16:creationId xmlns:a16="http://schemas.microsoft.com/office/drawing/2014/main" id="{C3D55DE9-24DD-4515-8250-027FE6597084}"/>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7010400" y="0"/>
            <a:ext cx="2017660" cy="636588"/>
          </a:xfrm>
          <a:prstGeom prst="rect">
            <a:avLst/>
          </a:prstGeom>
        </p:spPr>
      </p:pic>
    </p:spTree>
  </p:cSld>
  <p:clrMap bg1="lt1" tx1="dk1" bg2="lt2" tx2="dk2" accent1="accent1" accent2="accent2" accent3="accent3" accent4="accent4" accent5="accent5" accent6="accent6" hlink="hlink" folHlink="folHlink"/>
  <p:sldLayoutIdLst>
    <p:sldLayoutId id="2147483720" r:id="rId1"/>
    <p:sldLayoutId id="2147483721" r:id="rId2"/>
    <p:sldLayoutId id="2147483714" r:id="rId3"/>
    <p:sldLayoutId id="2147483722" r:id="rId4"/>
    <p:sldLayoutId id="2147483715" r:id="rId5"/>
    <p:sldLayoutId id="2147483716" r:id="rId6"/>
    <p:sldLayoutId id="2147483717" r:id="rId7"/>
    <p:sldLayoutId id="2147483723" r:id="rId8"/>
    <p:sldLayoutId id="2147483718" r:id="rId9"/>
    <p:sldLayoutId id="2147483719" r:id="rId10"/>
    <p:sldLayoutId id="2147483724" r:id="rId11"/>
    <p:sldLayoutId id="2147483725" r:id="rId12"/>
    <p:sldLayoutId id="2147483726" r:id="rId13"/>
    <p:sldLayoutId id="2147483727" r:id="rId14"/>
  </p:sldLayoutIdLst>
  <p:hf hdr="0"/>
  <p:txStyles>
    <p:titleStyle>
      <a:lvl1pPr algn="l" rtl="0" eaLnBrk="1" fontAlgn="base" hangingPunct="1">
        <a:lnSpc>
          <a:spcPct val="90000"/>
        </a:lnSpc>
        <a:spcBef>
          <a:spcPct val="0"/>
        </a:spcBef>
        <a:spcAft>
          <a:spcPct val="0"/>
        </a:spcAft>
        <a:defRPr sz="2800" b="1" kern="1200">
          <a:solidFill>
            <a:schemeClr val="bg2"/>
          </a:solidFill>
          <a:latin typeface="+mj-lt"/>
          <a:ea typeface="+mj-ea"/>
          <a:cs typeface="+mj-cs"/>
        </a:defRPr>
      </a:lvl1pPr>
      <a:lvl2pPr algn="l" rtl="0" eaLnBrk="1" fontAlgn="base" hangingPunct="1">
        <a:lnSpc>
          <a:spcPct val="90000"/>
        </a:lnSpc>
        <a:spcBef>
          <a:spcPct val="0"/>
        </a:spcBef>
        <a:spcAft>
          <a:spcPct val="0"/>
        </a:spcAft>
        <a:defRPr sz="2800" b="1">
          <a:solidFill>
            <a:schemeClr val="bg2"/>
          </a:solidFill>
          <a:latin typeface="Arial" panose="020B0604020202020204" pitchFamily="34" charset="0"/>
        </a:defRPr>
      </a:lvl2pPr>
      <a:lvl3pPr algn="l" rtl="0" eaLnBrk="1" fontAlgn="base" hangingPunct="1">
        <a:lnSpc>
          <a:spcPct val="90000"/>
        </a:lnSpc>
        <a:spcBef>
          <a:spcPct val="0"/>
        </a:spcBef>
        <a:spcAft>
          <a:spcPct val="0"/>
        </a:spcAft>
        <a:defRPr sz="2800" b="1">
          <a:solidFill>
            <a:schemeClr val="bg2"/>
          </a:solidFill>
          <a:latin typeface="Arial" panose="020B0604020202020204" pitchFamily="34" charset="0"/>
        </a:defRPr>
      </a:lvl3pPr>
      <a:lvl4pPr algn="l" rtl="0" eaLnBrk="1" fontAlgn="base" hangingPunct="1">
        <a:lnSpc>
          <a:spcPct val="90000"/>
        </a:lnSpc>
        <a:spcBef>
          <a:spcPct val="0"/>
        </a:spcBef>
        <a:spcAft>
          <a:spcPct val="0"/>
        </a:spcAft>
        <a:defRPr sz="2800" b="1">
          <a:solidFill>
            <a:schemeClr val="bg2"/>
          </a:solidFill>
          <a:latin typeface="Arial" panose="020B0604020202020204" pitchFamily="34" charset="0"/>
        </a:defRPr>
      </a:lvl4pPr>
      <a:lvl5pPr algn="l" rtl="0" eaLnBrk="1" fontAlgn="base" hangingPunct="1">
        <a:lnSpc>
          <a:spcPct val="90000"/>
        </a:lnSpc>
        <a:spcBef>
          <a:spcPct val="0"/>
        </a:spcBef>
        <a:spcAft>
          <a:spcPct val="0"/>
        </a:spcAft>
        <a:defRPr sz="2800" b="1">
          <a:solidFill>
            <a:schemeClr val="bg2"/>
          </a:solidFill>
          <a:latin typeface="Arial" panose="020B0604020202020204" pitchFamily="34" charset="0"/>
        </a:defRPr>
      </a:lvl5pPr>
      <a:lvl6pPr marL="457200" algn="l" rtl="0" eaLnBrk="1" fontAlgn="base" hangingPunct="1">
        <a:lnSpc>
          <a:spcPct val="90000"/>
        </a:lnSpc>
        <a:spcBef>
          <a:spcPct val="0"/>
        </a:spcBef>
        <a:spcAft>
          <a:spcPct val="0"/>
        </a:spcAft>
        <a:defRPr sz="3600" b="1">
          <a:solidFill>
            <a:schemeClr val="tx2"/>
          </a:solidFill>
          <a:latin typeface="Arial" panose="020B0604020202020204" pitchFamily="34" charset="0"/>
        </a:defRPr>
      </a:lvl6pPr>
      <a:lvl7pPr marL="914400" algn="l" rtl="0" eaLnBrk="1" fontAlgn="base" hangingPunct="1">
        <a:lnSpc>
          <a:spcPct val="90000"/>
        </a:lnSpc>
        <a:spcBef>
          <a:spcPct val="0"/>
        </a:spcBef>
        <a:spcAft>
          <a:spcPct val="0"/>
        </a:spcAft>
        <a:defRPr sz="3600" b="1">
          <a:solidFill>
            <a:schemeClr val="tx2"/>
          </a:solidFill>
          <a:latin typeface="Arial" panose="020B0604020202020204" pitchFamily="34" charset="0"/>
        </a:defRPr>
      </a:lvl7pPr>
      <a:lvl8pPr marL="1371600" algn="l" rtl="0" eaLnBrk="1" fontAlgn="base" hangingPunct="1">
        <a:lnSpc>
          <a:spcPct val="90000"/>
        </a:lnSpc>
        <a:spcBef>
          <a:spcPct val="0"/>
        </a:spcBef>
        <a:spcAft>
          <a:spcPct val="0"/>
        </a:spcAft>
        <a:defRPr sz="3600" b="1">
          <a:solidFill>
            <a:schemeClr val="tx2"/>
          </a:solidFill>
          <a:latin typeface="Arial" panose="020B0604020202020204" pitchFamily="34" charset="0"/>
        </a:defRPr>
      </a:lvl8pPr>
      <a:lvl9pPr marL="1828800" algn="l" rtl="0" eaLnBrk="1" fontAlgn="base" hangingPunct="1">
        <a:lnSpc>
          <a:spcPct val="90000"/>
        </a:lnSpc>
        <a:spcBef>
          <a:spcPct val="0"/>
        </a:spcBef>
        <a:spcAft>
          <a:spcPct val="0"/>
        </a:spcAft>
        <a:defRPr sz="3600" b="1">
          <a:solidFill>
            <a:schemeClr val="tx2"/>
          </a:solidFill>
          <a:latin typeface="Arial" panose="020B0604020202020204" pitchFamily="34" charset="0"/>
        </a:defRPr>
      </a:lvl9pPr>
    </p:titleStyle>
    <p:bodyStyle>
      <a:lvl1pPr marL="342900" indent="-342900" algn="l" rtl="0" eaLnBrk="1" fontAlgn="base" hangingPunct="1">
        <a:spcBef>
          <a:spcPct val="20000"/>
        </a:spcBef>
        <a:spcAft>
          <a:spcPct val="0"/>
        </a:spcAft>
        <a:buClr>
          <a:schemeClr val="tx1"/>
        </a:buClr>
        <a:buSzPct val="75000"/>
        <a:buFont typeface="Wingdings" charset="2"/>
        <a:buChar char="l"/>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SzPct val="75000"/>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Clr>
          <a:schemeClr val="tx1"/>
        </a:buClr>
        <a:buSzPct val="75000"/>
        <a:buFont typeface="Wingdings" charset="2"/>
        <a:buChar char="l"/>
        <a:defRPr sz="2000" kern="1200">
          <a:solidFill>
            <a:schemeClr val="tx1"/>
          </a:solidFill>
          <a:latin typeface="+mn-lt"/>
          <a:ea typeface="+mn-ea"/>
          <a:cs typeface="+mn-cs"/>
        </a:defRPr>
      </a:lvl3pPr>
      <a:lvl4pPr marL="1600200" indent="-228600" algn="l" rtl="0" eaLnBrk="1" fontAlgn="base" hangingPunct="1">
        <a:spcBef>
          <a:spcPct val="20000"/>
        </a:spcBef>
        <a:spcAft>
          <a:spcPct val="0"/>
        </a:spcAft>
        <a:buClr>
          <a:schemeClr val="tx1"/>
        </a:buClr>
        <a:buSzPct val="80000"/>
        <a:buChar char="–"/>
        <a:defRPr kern="1200">
          <a:solidFill>
            <a:schemeClr val="tx1"/>
          </a:solidFill>
          <a:latin typeface="+mn-lt"/>
          <a:ea typeface="+mn-ea"/>
          <a:cs typeface="+mn-cs"/>
        </a:defRPr>
      </a:lvl4pPr>
      <a:lvl5pPr marL="2057400" indent="-228600" algn="l" rtl="0" eaLnBrk="1" fontAlgn="base" hangingPunct="1">
        <a:spcBef>
          <a:spcPct val="20000"/>
        </a:spcBef>
        <a:spcAft>
          <a:spcPct val="0"/>
        </a:spcAft>
        <a:buClr>
          <a:schemeClr val="tx1"/>
        </a:buClr>
        <a:buSzPct val="65000"/>
        <a:buFont typeface="Wingdings" charset="2"/>
        <a:buChar char="l"/>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2" name="Grafik 2">
            <a:extLst>
              <a:ext uri="{FF2B5EF4-FFF2-40B4-BE49-F238E27FC236}">
                <a16:creationId xmlns:a16="http://schemas.microsoft.com/office/drawing/2014/main" id="{D8A5EC15-ED7D-4000-A11D-54531D8F00D9}"/>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804025" y="6350"/>
            <a:ext cx="2111375"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46" name="Group 22">
            <a:extLst>
              <a:ext uri="{FF2B5EF4-FFF2-40B4-BE49-F238E27FC236}">
                <a16:creationId xmlns:a16="http://schemas.microsoft.com/office/drawing/2014/main" id="{285252EA-175C-4A77-981B-3B3CF9051059}"/>
              </a:ext>
            </a:extLst>
          </p:cNvPr>
          <p:cNvGrpSpPr>
            <a:grpSpLocks/>
          </p:cNvGrpSpPr>
          <p:nvPr/>
        </p:nvGrpSpPr>
        <p:grpSpPr bwMode="auto">
          <a:xfrm>
            <a:off x="0" y="0"/>
            <a:ext cx="3200400" cy="6858000"/>
            <a:chOff x="0" y="0"/>
            <a:chExt cx="2016" cy="4320"/>
          </a:xfrm>
          <a:solidFill>
            <a:srgbClr val="3493C5"/>
          </a:solidFill>
        </p:grpSpPr>
        <p:sp>
          <p:nvSpPr>
            <p:cNvPr id="1027" name="Rectangle 3">
              <a:extLst>
                <a:ext uri="{FF2B5EF4-FFF2-40B4-BE49-F238E27FC236}">
                  <a16:creationId xmlns:a16="http://schemas.microsoft.com/office/drawing/2014/main" id="{3106571C-0F22-4ABC-A4F1-C256B93BA122}"/>
                </a:ext>
              </a:extLst>
            </p:cNvPr>
            <p:cNvSpPr>
              <a:spLocks noChangeArrowheads="1"/>
            </p:cNvSpPr>
            <p:nvPr/>
          </p:nvSpPr>
          <p:spPr bwMode="auto">
            <a:xfrm>
              <a:off x="0" y="0"/>
              <a:ext cx="480" cy="4320"/>
            </a:xfrm>
            <a:prstGeom prst="rect">
              <a:avLst/>
            </a:prstGeom>
            <a:grpFill/>
            <a:ln w="9525">
              <a:solidFill>
                <a:schemeClr val="tx1"/>
              </a:solidFill>
              <a:miter lim="800000"/>
              <a:headEnd/>
              <a:tailEnd/>
            </a:ln>
            <a:effectLst/>
          </p:spPr>
          <p:txBody>
            <a:bodyPr wrap="none" anchor="ctr"/>
            <a:lstStyle/>
            <a:p>
              <a:pPr eaLnBrk="1" hangingPunct="1">
                <a:defRPr/>
              </a:pPr>
              <a:endParaRPr lang="de-DE"/>
            </a:p>
          </p:txBody>
        </p:sp>
        <p:sp>
          <p:nvSpPr>
            <p:cNvPr id="1028" name="Rectangle 4">
              <a:extLst>
                <a:ext uri="{FF2B5EF4-FFF2-40B4-BE49-F238E27FC236}">
                  <a16:creationId xmlns:a16="http://schemas.microsoft.com/office/drawing/2014/main" id="{57E5BE86-637B-45E9-AEA9-63362E68BED1}"/>
                </a:ext>
              </a:extLst>
            </p:cNvPr>
            <p:cNvSpPr>
              <a:spLocks noChangeArrowheads="1"/>
            </p:cNvSpPr>
            <p:nvPr/>
          </p:nvSpPr>
          <p:spPr bwMode="auto">
            <a:xfrm>
              <a:off x="432" y="0"/>
              <a:ext cx="1584" cy="672"/>
            </a:xfrm>
            <a:prstGeom prst="rect">
              <a:avLst/>
            </a:prstGeom>
            <a:grpFill/>
            <a:ln>
              <a:noFill/>
            </a:ln>
            <a:effectLst/>
          </p:spPr>
          <p:txBody>
            <a:bodyPr wrap="none" anchor="ctr"/>
            <a:lstStyle/>
            <a:p>
              <a:pPr eaLnBrk="1" hangingPunct="1">
                <a:defRPr/>
              </a:pPr>
              <a:endParaRPr lang="de-DE"/>
            </a:p>
          </p:txBody>
        </p:sp>
      </p:grpSp>
      <p:sp>
        <p:nvSpPr>
          <p:cNvPr id="2" name="AutoShape 5">
            <a:extLst>
              <a:ext uri="{FF2B5EF4-FFF2-40B4-BE49-F238E27FC236}">
                <a16:creationId xmlns:a16="http://schemas.microsoft.com/office/drawing/2014/main" id="{498C5039-E7E0-46F7-953A-75EB5DDA1335}"/>
              </a:ext>
            </a:extLst>
          </p:cNvPr>
          <p:cNvSpPr>
            <a:spLocks noChangeArrowheads="1"/>
          </p:cNvSpPr>
          <p:nvPr/>
        </p:nvSpPr>
        <p:spPr bwMode="auto">
          <a:xfrm>
            <a:off x="762000" y="762000"/>
            <a:ext cx="5105400" cy="609600"/>
          </a:xfrm>
          <a:prstGeom prst="roundRect">
            <a:avLst>
              <a:gd name="adj" fmla="val 50000"/>
            </a:avLst>
          </a:prstGeom>
          <a:solidFill>
            <a:schemeClr val="bg1"/>
          </a:solidFill>
          <a:ln>
            <a:noFill/>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defRPr/>
            </a:pPr>
            <a:endParaRPr kumimoji="1" lang="de-DE"/>
          </a:p>
        </p:txBody>
      </p:sp>
      <p:sp>
        <p:nvSpPr>
          <p:cNvPr id="5125" name="Rectangle 7">
            <a:extLst>
              <a:ext uri="{FF2B5EF4-FFF2-40B4-BE49-F238E27FC236}">
                <a16:creationId xmlns:a16="http://schemas.microsoft.com/office/drawing/2014/main" id="{4A7FC79E-DE7B-4B10-8FEE-E4DB09132431}"/>
              </a:ext>
            </a:extLst>
          </p:cNvPr>
          <p:cNvSpPr>
            <a:spLocks noGrp="1" noChangeArrowheads="1"/>
          </p:cNvSpPr>
          <p:nvPr>
            <p:ph type="title"/>
          </p:nvPr>
        </p:nvSpPr>
        <p:spPr bwMode="auto">
          <a:xfrm>
            <a:off x="914400" y="1268413"/>
            <a:ext cx="8001000"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de-DE" altLang="de-DE"/>
              <a:t>Klicken Sie, um das Titelformat zu bearbeiten</a:t>
            </a:r>
          </a:p>
        </p:txBody>
      </p:sp>
      <p:sp>
        <p:nvSpPr>
          <p:cNvPr id="5126" name="Rectangle 8">
            <a:extLst>
              <a:ext uri="{FF2B5EF4-FFF2-40B4-BE49-F238E27FC236}">
                <a16:creationId xmlns:a16="http://schemas.microsoft.com/office/drawing/2014/main" id="{7C9068D4-88CC-415E-AE81-1F3A69BD3A99}"/>
              </a:ext>
            </a:extLst>
          </p:cNvPr>
          <p:cNvSpPr>
            <a:spLocks noGrp="1" noChangeArrowheads="1"/>
          </p:cNvSpPr>
          <p:nvPr>
            <p:ph type="body" idx="1"/>
          </p:nvPr>
        </p:nvSpPr>
        <p:spPr bwMode="auto">
          <a:xfrm>
            <a:off x="914400" y="2362200"/>
            <a:ext cx="80010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a:t>Klicken Sie, um die Formate des Vorlagentextes zu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1037" name="Rectangle 13">
            <a:extLst>
              <a:ext uri="{FF2B5EF4-FFF2-40B4-BE49-F238E27FC236}">
                <a16:creationId xmlns:a16="http://schemas.microsoft.com/office/drawing/2014/main" id="{3FA607DE-6E50-40CB-97E5-9AA8D0C5F8D4}"/>
              </a:ext>
            </a:extLst>
          </p:cNvPr>
          <p:cNvSpPr>
            <a:spLocks noGrp="1" noChangeArrowheads="1"/>
          </p:cNvSpPr>
          <p:nvPr>
            <p:ph type="dt" sz="half" idx="2"/>
          </p:nvPr>
        </p:nvSpPr>
        <p:spPr bwMode="auto">
          <a:xfrm>
            <a:off x="7010400" y="6553200"/>
            <a:ext cx="1905000" cy="304800"/>
          </a:xfrm>
          <a:prstGeom prst="rect">
            <a:avLst/>
          </a:prstGeom>
          <a:noFill/>
          <a:ln>
            <a:noFill/>
          </a:ln>
          <a:effectLst/>
        </p:spPr>
        <p:txBody>
          <a:bodyPr vert="horz" wrap="square" lIns="91440" tIns="45720" rIns="91440" bIns="45720" numCol="1" anchor="b" anchorCtr="0" compatLnSpc="1">
            <a:prstTxWarp prst="textNoShape">
              <a:avLst/>
            </a:prstTxWarp>
            <a:spAutoFit/>
          </a:bodyPr>
          <a:lstStyle>
            <a:lvl1pPr algn="r" eaLnBrk="1" hangingPunct="1">
              <a:defRPr sz="1400">
                <a:latin typeface="+mn-lt"/>
              </a:defRPr>
            </a:lvl1pPr>
          </a:lstStyle>
          <a:p>
            <a:pPr>
              <a:defRPr/>
            </a:pPr>
            <a:endParaRPr lang="de-DE"/>
          </a:p>
        </p:txBody>
      </p:sp>
      <p:sp>
        <p:nvSpPr>
          <p:cNvPr id="1038" name="Rectangle 14">
            <a:extLst>
              <a:ext uri="{FF2B5EF4-FFF2-40B4-BE49-F238E27FC236}">
                <a16:creationId xmlns:a16="http://schemas.microsoft.com/office/drawing/2014/main" id="{11C06F86-BCED-4C0F-9332-2C610A8E875E}"/>
              </a:ext>
            </a:extLst>
          </p:cNvPr>
          <p:cNvSpPr>
            <a:spLocks noGrp="1" noChangeArrowheads="1"/>
          </p:cNvSpPr>
          <p:nvPr>
            <p:ph type="ftr" sz="quarter" idx="3"/>
          </p:nvPr>
        </p:nvSpPr>
        <p:spPr bwMode="auto">
          <a:xfrm>
            <a:off x="2936875" y="6529388"/>
            <a:ext cx="2895600" cy="304800"/>
          </a:xfrm>
          <a:prstGeom prst="rect">
            <a:avLst/>
          </a:prstGeom>
          <a:noFill/>
          <a:ln>
            <a:noFill/>
          </a:ln>
          <a:effectLst/>
        </p:spPr>
        <p:txBody>
          <a:bodyPr vert="horz" wrap="square" lIns="91440" tIns="45720" rIns="91440" bIns="45720" numCol="1" anchor="b" anchorCtr="0" compatLnSpc="1">
            <a:prstTxWarp prst="textNoShape">
              <a:avLst/>
            </a:prstTxWarp>
            <a:spAutoFit/>
          </a:bodyPr>
          <a:lstStyle>
            <a:lvl1pPr algn="ctr" eaLnBrk="1" hangingPunct="1">
              <a:defRPr sz="1400">
                <a:latin typeface="+mn-lt"/>
              </a:defRPr>
            </a:lvl1pPr>
          </a:lstStyle>
          <a:p>
            <a:pPr>
              <a:defRPr/>
            </a:pPr>
            <a:r>
              <a:rPr lang="de-DE"/>
              <a:t>Multiplikatorin</a:t>
            </a:r>
          </a:p>
        </p:txBody>
      </p:sp>
      <p:sp>
        <p:nvSpPr>
          <p:cNvPr id="1039" name="Rectangle 15">
            <a:extLst>
              <a:ext uri="{FF2B5EF4-FFF2-40B4-BE49-F238E27FC236}">
                <a16:creationId xmlns:a16="http://schemas.microsoft.com/office/drawing/2014/main" id="{48784CC3-1FE5-40A0-81EC-E5BFEFD99F4B}"/>
              </a:ext>
            </a:extLst>
          </p:cNvPr>
          <p:cNvSpPr>
            <a:spLocks noGrp="1" noChangeArrowheads="1"/>
          </p:cNvSpPr>
          <p:nvPr>
            <p:ph type="sldNum" sz="quarter" idx="4"/>
          </p:nvPr>
        </p:nvSpPr>
        <p:spPr bwMode="auto">
          <a:xfrm>
            <a:off x="84138" y="6462713"/>
            <a:ext cx="887412" cy="369887"/>
          </a:xfrm>
          <a:prstGeom prst="rect">
            <a:avLst/>
          </a:prstGeom>
          <a:noFill/>
          <a:ln>
            <a:noFill/>
          </a:ln>
          <a:effectLst/>
        </p:spPr>
        <p:txBody>
          <a:bodyPr vert="horz" wrap="square" lIns="91440" tIns="45720" rIns="91440" bIns="45720" numCol="1" anchor="b" anchorCtr="1" compatLnSpc="1">
            <a:prstTxWarp prst="textNoShape">
              <a:avLst/>
            </a:prstTxWarp>
            <a:spAutoFit/>
          </a:bodyPr>
          <a:lstStyle>
            <a:lvl1pPr eaLnBrk="1" hangingPunct="1">
              <a:defRPr sz="1800" b="1">
                <a:solidFill>
                  <a:schemeClr val="bg1"/>
                </a:solidFill>
                <a:latin typeface="Arial" charset="0"/>
              </a:defRPr>
            </a:lvl1pPr>
          </a:lstStyle>
          <a:p>
            <a:pPr>
              <a:defRPr/>
            </a:pPr>
            <a:fld id="{A2E3EBB7-062E-436B-BD6B-013BFD4A69D4}" type="slidenum">
              <a:rPr lang="de-DE" altLang="de-DE"/>
              <a:pPr>
                <a:defRPr/>
              </a:pPr>
              <a:t>‹Nr.›</a:t>
            </a:fld>
            <a:endParaRPr lang="de-DE" altLang="de-DE"/>
          </a:p>
        </p:txBody>
      </p:sp>
    </p:spTree>
    <p:extLst>
      <p:ext uri="{BB962C8B-B14F-4D97-AF65-F5344CB8AC3E}">
        <p14:creationId xmlns:p14="http://schemas.microsoft.com/office/powerpoint/2010/main" val="2649997397"/>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Lst>
  <p:hf sldNum="0" hdr="0" dt="0"/>
  <p:txStyles>
    <p:titleStyle>
      <a:lvl1pPr algn="l" rtl="0" eaLnBrk="0" fontAlgn="base" hangingPunct="0">
        <a:lnSpc>
          <a:spcPct val="90000"/>
        </a:lnSpc>
        <a:spcBef>
          <a:spcPct val="0"/>
        </a:spcBef>
        <a:spcAft>
          <a:spcPct val="0"/>
        </a:spcAft>
        <a:defRPr sz="2800" b="1" kern="1200">
          <a:solidFill>
            <a:schemeClr val="bg2"/>
          </a:solidFill>
          <a:latin typeface="+mj-lt"/>
          <a:ea typeface="+mj-ea"/>
          <a:cs typeface="+mj-cs"/>
        </a:defRPr>
      </a:lvl1pPr>
      <a:lvl2pPr algn="l" rtl="0" eaLnBrk="0" fontAlgn="base" hangingPunct="0">
        <a:lnSpc>
          <a:spcPct val="90000"/>
        </a:lnSpc>
        <a:spcBef>
          <a:spcPct val="0"/>
        </a:spcBef>
        <a:spcAft>
          <a:spcPct val="0"/>
        </a:spcAft>
        <a:defRPr sz="2800" b="1">
          <a:solidFill>
            <a:schemeClr val="bg2"/>
          </a:solidFill>
          <a:latin typeface="Arial" panose="020B0604020202020204" pitchFamily="34" charset="0"/>
        </a:defRPr>
      </a:lvl2pPr>
      <a:lvl3pPr algn="l" rtl="0" eaLnBrk="0" fontAlgn="base" hangingPunct="0">
        <a:lnSpc>
          <a:spcPct val="90000"/>
        </a:lnSpc>
        <a:spcBef>
          <a:spcPct val="0"/>
        </a:spcBef>
        <a:spcAft>
          <a:spcPct val="0"/>
        </a:spcAft>
        <a:defRPr sz="2800" b="1">
          <a:solidFill>
            <a:schemeClr val="bg2"/>
          </a:solidFill>
          <a:latin typeface="Arial" panose="020B0604020202020204" pitchFamily="34" charset="0"/>
        </a:defRPr>
      </a:lvl3pPr>
      <a:lvl4pPr algn="l" rtl="0" eaLnBrk="0" fontAlgn="base" hangingPunct="0">
        <a:lnSpc>
          <a:spcPct val="90000"/>
        </a:lnSpc>
        <a:spcBef>
          <a:spcPct val="0"/>
        </a:spcBef>
        <a:spcAft>
          <a:spcPct val="0"/>
        </a:spcAft>
        <a:defRPr sz="2800" b="1">
          <a:solidFill>
            <a:schemeClr val="bg2"/>
          </a:solidFill>
          <a:latin typeface="Arial" panose="020B0604020202020204" pitchFamily="34" charset="0"/>
        </a:defRPr>
      </a:lvl4pPr>
      <a:lvl5pPr algn="l" rtl="0" eaLnBrk="0" fontAlgn="base" hangingPunct="0">
        <a:lnSpc>
          <a:spcPct val="90000"/>
        </a:lnSpc>
        <a:spcBef>
          <a:spcPct val="0"/>
        </a:spcBef>
        <a:spcAft>
          <a:spcPct val="0"/>
        </a:spcAft>
        <a:defRPr sz="2800" b="1">
          <a:solidFill>
            <a:schemeClr val="bg2"/>
          </a:solidFill>
          <a:latin typeface="Arial" panose="020B0604020202020204" pitchFamily="34" charset="0"/>
        </a:defRPr>
      </a:lvl5pPr>
      <a:lvl6pPr marL="457200" algn="l" rtl="0" eaLnBrk="1" fontAlgn="base" hangingPunct="1">
        <a:lnSpc>
          <a:spcPct val="90000"/>
        </a:lnSpc>
        <a:spcBef>
          <a:spcPct val="0"/>
        </a:spcBef>
        <a:spcAft>
          <a:spcPct val="0"/>
        </a:spcAft>
        <a:defRPr sz="3600" b="1">
          <a:solidFill>
            <a:schemeClr val="tx2"/>
          </a:solidFill>
          <a:latin typeface="Arial" panose="020B0604020202020204" pitchFamily="34" charset="0"/>
        </a:defRPr>
      </a:lvl6pPr>
      <a:lvl7pPr marL="914400" algn="l" rtl="0" eaLnBrk="1" fontAlgn="base" hangingPunct="1">
        <a:lnSpc>
          <a:spcPct val="90000"/>
        </a:lnSpc>
        <a:spcBef>
          <a:spcPct val="0"/>
        </a:spcBef>
        <a:spcAft>
          <a:spcPct val="0"/>
        </a:spcAft>
        <a:defRPr sz="3600" b="1">
          <a:solidFill>
            <a:schemeClr val="tx2"/>
          </a:solidFill>
          <a:latin typeface="Arial" panose="020B0604020202020204" pitchFamily="34" charset="0"/>
        </a:defRPr>
      </a:lvl7pPr>
      <a:lvl8pPr marL="1371600" algn="l" rtl="0" eaLnBrk="1" fontAlgn="base" hangingPunct="1">
        <a:lnSpc>
          <a:spcPct val="90000"/>
        </a:lnSpc>
        <a:spcBef>
          <a:spcPct val="0"/>
        </a:spcBef>
        <a:spcAft>
          <a:spcPct val="0"/>
        </a:spcAft>
        <a:defRPr sz="3600" b="1">
          <a:solidFill>
            <a:schemeClr val="tx2"/>
          </a:solidFill>
          <a:latin typeface="Arial" panose="020B0604020202020204" pitchFamily="34" charset="0"/>
        </a:defRPr>
      </a:lvl8pPr>
      <a:lvl9pPr marL="1828800" algn="l" rtl="0" eaLnBrk="1" fontAlgn="base" hangingPunct="1">
        <a:lnSpc>
          <a:spcPct val="90000"/>
        </a:lnSpc>
        <a:spcBef>
          <a:spcPct val="0"/>
        </a:spcBef>
        <a:spcAft>
          <a:spcPct val="0"/>
        </a:spcAft>
        <a:defRPr sz="3600" b="1">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lr>
          <a:schemeClr val="tx1"/>
        </a:buClr>
        <a:buSzPct val="75000"/>
        <a:buFont typeface="Wingdings" panose="05000000000000000000" pitchFamily="2" charset="2"/>
        <a:buChar char="l"/>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1"/>
        </a:buClr>
        <a:buSzPct val="75000"/>
        <a:buFont typeface="Wingdings" panose="05000000000000000000" pitchFamily="2" charset="2"/>
        <a:buChar char="l"/>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80000"/>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1"/>
        </a:buClr>
        <a:buSzPct val="65000"/>
        <a:buFont typeface="Wingdings" panose="05000000000000000000" pitchFamily="2" charset="2"/>
        <a:buChar char="l"/>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899592" y="1556792"/>
            <a:ext cx="7704856" cy="1512168"/>
          </a:xfrm>
        </p:spPr>
        <p:txBody>
          <a:bodyPr/>
          <a:lstStyle/>
          <a:p>
            <a:r>
              <a:rPr lang="de-DE" dirty="0">
                <a:latin typeface="Calibri" panose="020F0502020204030204" pitchFamily="34" charset="0"/>
                <a:cs typeface="Calibri" panose="020F0502020204030204" pitchFamily="34" charset="0"/>
              </a:rPr>
              <a:t>Arbeitsrechtsgesetzgebung und ihre Durchsetzung in Produktionsländern der globalen Bekleidungsproduktion </a:t>
            </a:r>
            <a:br>
              <a:rPr lang="de-DE" altLang="de-DE" sz="4400" dirty="0">
                <a:latin typeface="Calibri" panose="020F0502020204030204" pitchFamily="34" charset="0"/>
                <a:cs typeface="Calibri" panose="020F0502020204030204" pitchFamily="34" charset="0"/>
              </a:rPr>
            </a:br>
            <a:endParaRPr lang="de-DE" altLang="de-DE" sz="1800" b="0" dirty="0">
              <a:latin typeface="Calibri" panose="020F0502020204030204" pitchFamily="34" charset="0"/>
              <a:cs typeface="Calibri" panose="020F0502020204030204" pitchFamily="34" charset="0"/>
            </a:endParaRPr>
          </a:p>
        </p:txBody>
      </p:sp>
      <p:sp>
        <p:nvSpPr>
          <p:cNvPr id="9219" name="Text Box 5"/>
          <p:cNvSpPr txBox="1">
            <a:spLocks noChangeArrowheads="1"/>
          </p:cNvSpPr>
          <p:nvPr/>
        </p:nvSpPr>
        <p:spPr bwMode="auto">
          <a:xfrm>
            <a:off x="4736743" y="5410200"/>
            <a:ext cx="3673475"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lr>
                <a:schemeClr val="tx1"/>
              </a:buClr>
              <a:buSzPct val="75000"/>
              <a:buFont typeface="Wingdings" charset="2"/>
              <a:buChar char="l"/>
              <a:defRPr sz="2800">
                <a:solidFill>
                  <a:schemeClr val="tx1"/>
                </a:solidFill>
                <a:latin typeface="Arial" charset="0"/>
              </a:defRPr>
            </a:lvl1pPr>
            <a:lvl2pPr marL="742950" indent="-285750">
              <a:spcBef>
                <a:spcPct val="20000"/>
              </a:spcBef>
              <a:buClr>
                <a:schemeClr val="tx1"/>
              </a:buClr>
              <a:buSzPct val="75000"/>
              <a:buChar char="–"/>
              <a:defRPr sz="2400">
                <a:solidFill>
                  <a:schemeClr val="tx1"/>
                </a:solidFill>
                <a:latin typeface="Arial" charset="0"/>
              </a:defRPr>
            </a:lvl2pPr>
            <a:lvl3pPr marL="1143000" indent="-228600">
              <a:spcBef>
                <a:spcPct val="20000"/>
              </a:spcBef>
              <a:buClr>
                <a:schemeClr val="tx1"/>
              </a:buClr>
              <a:buSzPct val="75000"/>
              <a:buFont typeface="Wingdings" charset="2"/>
              <a:buChar char="l"/>
              <a:defRPr sz="2000">
                <a:solidFill>
                  <a:schemeClr val="tx1"/>
                </a:solidFill>
                <a:latin typeface="Arial" charset="0"/>
              </a:defRPr>
            </a:lvl3pPr>
            <a:lvl4pPr marL="1600200" indent="-228600">
              <a:spcBef>
                <a:spcPct val="20000"/>
              </a:spcBef>
              <a:buClr>
                <a:schemeClr val="tx1"/>
              </a:buClr>
              <a:buSzPct val="80000"/>
              <a:buChar char="–"/>
              <a:defRPr>
                <a:solidFill>
                  <a:schemeClr val="tx1"/>
                </a:solidFill>
                <a:latin typeface="Arial" charset="0"/>
              </a:defRPr>
            </a:lvl4pPr>
            <a:lvl5pPr marL="2057400" indent="-228600">
              <a:spcBef>
                <a:spcPct val="20000"/>
              </a:spcBef>
              <a:buClr>
                <a:schemeClr val="tx1"/>
              </a:buClr>
              <a:buSzPct val="65000"/>
              <a:buFont typeface="Wingdings" charset="2"/>
              <a:buChar char="l"/>
              <a:defRPr>
                <a:solidFill>
                  <a:schemeClr val="tx1"/>
                </a:solidFill>
                <a:latin typeface="Arial" charset="0"/>
              </a:defRPr>
            </a:lvl5pPr>
            <a:lvl6pPr marL="2514600" indent="-228600" eaLnBrk="0" fontAlgn="base" hangingPunct="0">
              <a:spcBef>
                <a:spcPct val="20000"/>
              </a:spcBef>
              <a:spcAft>
                <a:spcPct val="0"/>
              </a:spcAft>
              <a:buClr>
                <a:schemeClr val="tx1"/>
              </a:buClr>
              <a:buSzPct val="65000"/>
              <a:buFont typeface="Wingdings" charset="2"/>
              <a:buChar char="l"/>
              <a:defRPr>
                <a:solidFill>
                  <a:schemeClr val="tx1"/>
                </a:solidFill>
                <a:latin typeface="Arial" charset="0"/>
              </a:defRPr>
            </a:lvl6pPr>
            <a:lvl7pPr marL="2971800" indent="-228600" eaLnBrk="0" fontAlgn="base" hangingPunct="0">
              <a:spcBef>
                <a:spcPct val="20000"/>
              </a:spcBef>
              <a:spcAft>
                <a:spcPct val="0"/>
              </a:spcAft>
              <a:buClr>
                <a:schemeClr val="tx1"/>
              </a:buClr>
              <a:buSzPct val="65000"/>
              <a:buFont typeface="Wingdings" charset="2"/>
              <a:buChar char="l"/>
              <a:defRPr>
                <a:solidFill>
                  <a:schemeClr val="tx1"/>
                </a:solidFill>
                <a:latin typeface="Arial" charset="0"/>
              </a:defRPr>
            </a:lvl7pPr>
            <a:lvl8pPr marL="3429000" indent="-228600" eaLnBrk="0" fontAlgn="base" hangingPunct="0">
              <a:spcBef>
                <a:spcPct val="20000"/>
              </a:spcBef>
              <a:spcAft>
                <a:spcPct val="0"/>
              </a:spcAft>
              <a:buClr>
                <a:schemeClr val="tx1"/>
              </a:buClr>
              <a:buSzPct val="65000"/>
              <a:buFont typeface="Wingdings" charset="2"/>
              <a:buChar char="l"/>
              <a:defRPr>
                <a:solidFill>
                  <a:schemeClr val="tx1"/>
                </a:solidFill>
                <a:latin typeface="Arial" charset="0"/>
              </a:defRPr>
            </a:lvl8pPr>
            <a:lvl9pPr marL="3886200" indent="-228600" eaLnBrk="0" fontAlgn="base" hangingPunct="0">
              <a:spcBef>
                <a:spcPct val="20000"/>
              </a:spcBef>
              <a:spcAft>
                <a:spcPct val="0"/>
              </a:spcAft>
              <a:buClr>
                <a:schemeClr val="tx1"/>
              </a:buClr>
              <a:buSzPct val="65000"/>
              <a:buFont typeface="Wingdings" charset="2"/>
              <a:buChar char="l"/>
              <a:defRPr>
                <a:solidFill>
                  <a:schemeClr val="tx1"/>
                </a:solidFill>
                <a:latin typeface="Arial" charset="0"/>
              </a:defRPr>
            </a:lvl9pPr>
          </a:lstStyle>
          <a:p>
            <a:pPr eaLnBrk="1" hangingPunct="1">
              <a:spcBef>
                <a:spcPct val="0"/>
              </a:spcBef>
              <a:buClrTx/>
              <a:buSzTx/>
              <a:buFontTx/>
              <a:buNone/>
            </a:pPr>
            <a:endParaRPr lang="de-DE" altLang="de-DE" sz="2400">
              <a:latin typeface="Times New Roman" charset="0"/>
            </a:endParaRPr>
          </a:p>
        </p:txBody>
      </p:sp>
      <p:sp>
        <p:nvSpPr>
          <p:cNvPr id="4" name="Textfeld 3"/>
          <p:cNvSpPr txBox="1"/>
          <p:nvPr/>
        </p:nvSpPr>
        <p:spPr>
          <a:xfrm>
            <a:off x="4752020" y="3429000"/>
            <a:ext cx="3888432" cy="1200329"/>
          </a:xfrm>
          <a:prstGeom prst="rect">
            <a:avLst/>
          </a:prstGeom>
          <a:noFill/>
        </p:spPr>
        <p:txBody>
          <a:bodyPr wrap="square" rtlCol="0">
            <a:spAutoFit/>
          </a:bodyPr>
          <a:lstStyle/>
          <a:p>
            <a:r>
              <a:rPr lang="de-DE" altLang="de-DE" dirty="0">
                <a:latin typeface="Calibri" panose="020F0502020204030204" pitchFamily="34" charset="0"/>
                <a:cs typeface="Calibri" panose="020F0502020204030204" pitchFamily="34" charset="0"/>
              </a:rPr>
              <a:t>Multiplikatorin</a:t>
            </a:r>
          </a:p>
          <a:p>
            <a:r>
              <a:rPr lang="de-DE" dirty="0">
                <a:latin typeface="Calibri" panose="020F0502020204030204" pitchFamily="34" charset="0"/>
                <a:cs typeface="Calibri" panose="020F0502020204030204" pitchFamily="34" charset="0"/>
              </a:rPr>
              <a:t>Hochschule </a:t>
            </a:r>
          </a:p>
          <a:p>
            <a:r>
              <a:rPr lang="de-DE" dirty="0">
                <a:latin typeface="Calibri" panose="020F0502020204030204" pitchFamily="34" charset="0"/>
                <a:cs typeface="Calibri" panose="020F0502020204030204" pitchFamily="34" charset="0"/>
              </a:rPr>
              <a:t>Datum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1">
            <a:extLst>
              <a:ext uri="{FF2B5EF4-FFF2-40B4-BE49-F238E27FC236}">
                <a16:creationId xmlns:a16="http://schemas.microsoft.com/office/drawing/2014/main" id="{2BF3C393-90F3-4D4A-9CE7-A9422BC369C7}"/>
              </a:ext>
            </a:extLst>
          </p:cNvPr>
          <p:cNvSpPr txBox="1">
            <a:spLocks noChangeArrowheads="1"/>
          </p:cNvSpPr>
          <p:nvPr/>
        </p:nvSpPr>
        <p:spPr bwMode="auto">
          <a:xfrm>
            <a:off x="914400" y="1268413"/>
            <a:ext cx="8001000"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pPr algn="ctr" eaLnBrk="1" hangingPunct="1">
              <a:lnSpc>
                <a:spcPct val="90000"/>
              </a:lnSpc>
              <a:buSzPct val="100000"/>
            </a:pPr>
            <a:r>
              <a:rPr lang="de-DE" sz="2800" b="1" dirty="0">
                <a:solidFill>
                  <a:srgbClr val="003366"/>
                </a:solidFill>
                <a:latin typeface="Calibri" panose="020F0502020204030204" pitchFamily="34" charset="0"/>
                <a:ea typeface="+mj-ea"/>
                <a:cs typeface="Calibri" panose="020F0502020204030204" pitchFamily="34" charset="0"/>
              </a:rPr>
              <a:t>Bekleidungsimporte Rangliste der Gewinner nominal 2018</a:t>
            </a:r>
            <a:endParaRPr lang="de-DE" altLang="de-DE" sz="2800" b="1" dirty="0">
              <a:solidFill>
                <a:srgbClr val="003366"/>
              </a:solidFill>
              <a:latin typeface="Calibri" panose="020F0502020204030204" pitchFamily="34" charset="0"/>
              <a:ea typeface="Microsoft YaHei" panose="020B0503020204020204" pitchFamily="34" charset="-122"/>
              <a:cs typeface="Calibri" panose="020F0502020204030204" pitchFamily="34" charset="0"/>
            </a:endParaRPr>
          </a:p>
        </p:txBody>
      </p:sp>
      <p:sp>
        <p:nvSpPr>
          <p:cNvPr id="65539" name="Text Box 2">
            <a:extLst>
              <a:ext uri="{FF2B5EF4-FFF2-40B4-BE49-F238E27FC236}">
                <a16:creationId xmlns:a16="http://schemas.microsoft.com/office/drawing/2014/main" id="{91C5B1AF-1710-4F35-B981-E33F66B20B63}"/>
              </a:ext>
            </a:extLst>
          </p:cNvPr>
          <p:cNvSpPr txBox="1">
            <a:spLocks noChangeArrowheads="1"/>
          </p:cNvSpPr>
          <p:nvPr/>
        </p:nvSpPr>
        <p:spPr bwMode="auto">
          <a:xfrm>
            <a:off x="914400" y="2365375"/>
            <a:ext cx="8001000" cy="4090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41313">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1pPr>
            <a:lvl2pPr marL="741363" indent="-284163">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2pPr>
            <a:lvl3pPr>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3pPr>
            <a:lvl4pPr>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4pPr>
            <a:lvl5pPr>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9pPr>
          </a:lstStyle>
          <a:p>
            <a:pPr marL="287337" indent="-285750" eaLnBrk="1" hangingPunct="1">
              <a:spcBef>
                <a:spcPts val="500"/>
              </a:spcBef>
              <a:buClr>
                <a:srgbClr val="003366"/>
              </a:buClr>
              <a:buSzPct val="75000"/>
              <a:buFont typeface="Arial" panose="020B0604020202020204" pitchFamily="34" charset="0"/>
              <a:buChar char="•"/>
              <a:defRPr/>
            </a:pPr>
            <a:endParaRPr lang="de-DE" altLang="de-DE" sz="2000" dirty="0">
              <a:solidFill>
                <a:srgbClr val="003366"/>
              </a:solidFill>
              <a:latin typeface="Calibri" panose="020F0502020204030204" pitchFamily="34" charset="0"/>
              <a:ea typeface="Microsoft YaHei" panose="020B0503020204020204" pitchFamily="34" charset="-122"/>
              <a:cs typeface="Calibri" panose="020F0502020204030204" pitchFamily="34" charset="0"/>
            </a:endParaRPr>
          </a:p>
        </p:txBody>
      </p:sp>
      <p:sp>
        <p:nvSpPr>
          <p:cNvPr id="66564" name="Text Box 5">
            <a:extLst>
              <a:ext uri="{FF2B5EF4-FFF2-40B4-BE49-F238E27FC236}">
                <a16:creationId xmlns:a16="http://schemas.microsoft.com/office/drawing/2014/main" id="{97FB59F4-11D5-4335-B146-9E730F830935}"/>
              </a:ext>
            </a:extLst>
          </p:cNvPr>
          <p:cNvSpPr txBox="1">
            <a:spLocks noChangeArrowheads="1"/>
          </p:cNvSpPr>
          <p:nvPr/>
        </p:nvSpPr>
        <p:spPr bwMode="auto">
          <a:xfrm>
            <a:off x="0" y="6455709"/>
            <a:ext cx="755650" cy="402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nchorCtr="1">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pPr eaLnBrk="1" hangingPunct="1">
              <a:buSzPct val="100000"/>
            </a:pPr>
            <a:r>
              <a:rPr lang="de-DE" altLang="de-DE" sz="2000" b="1" dirty="0">
                <a:solidFill>
                  <a:srgbClr val="FFFFFF"/>
                </a:solidFill>
                <a:latin typeface="Calibri" panose="020F0502020204030204" pitchFamily="34" charset="0"/>
                <a:cs typeface="Calibri" panose="020F0502020204030204" pitchFamily="34" charset="0"/>
              </a:rPr>
              <a:t>10</a:t>
            </a:r>
            <a:endParaRPr lang="de-DE" altLang="de-DE" b="1" dirty="0">
              <a:solidFill>
                <a:srgbClr val="FFFFFF"/>
              </a:solidFill>
              <a:latin typeface="Calibri" panose="020F0502020204030204" pitchFamily="34" charset="0"/>
              <a:cs typeface="Calibri" panose="020F0502020204030204" pitchFamily="34" charset="0"/>
            </a:endParaRPr>
          </a:p>
        </p:txBody>
      </p:sp>
      <p:sp>
        <p:nvSpPr>
          <p:cNvPr id="66565" name="Fußzeilenplatzhalter 1">
            <a:extLst>
              <a:ext uri="{FF2B5EF4-FFF2-40B4-BE49-F238E27FC236}">
                <a16:creationId xmlns:a16="http://schemas.microsoft.com/office/drawing/2014/main" id="{81A3AE12-39FB-4776-811B-B7A64E8182F0}"/>
              </a:ext>
            </a:extLst>
          </p:cNvPr>
          <p:cNvSpPr>
            <a:spLocks noGrp="1"/>
          </p:cNvSpPr>
          <p:nvPr>
            <p:ph type="ftr" sz="quarter" idx="11"/>
          </p:nvPr>
        </p:nvSpPr>
        <p:spPr>
          <a:xfrm>
            <a:off x="6249988" y="6034088"/>
            <a:ext cx="2894012" cy="823912"/>
          </a:xfrm>
          <a:noFill/>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r>
              <a:rPr lang="de-DE" altLang="de-DE" sz="1800" dirty="0">
                <a:solidFill>
                  <a:srgbClr val="002060"/>
                </a:solidFill>
                <a:latin typeface="Calibri" panose="020F0502020204030204" pitchFamily="34" charset="0"/>
                <a:cs typeface="Calibri" panose="020F0502020204030204" pitchFamily="34" charset="0"/>
              </a:rPr>
              <a:t>Multiplikatorin</a:t>
            </a:r>
          </a:p>
        </p:txBody>
      </p:sp>
      <p:graphicFrame>
        <p:nvGraphicFramePr>
          <p:cNvPr id="7" name="Diagramm 6">
            <a:extLst>
              <a:ext uri="{FF2B5EF4-FFF2-40B4-BE49-F238E27FC236}">
                <a16:creationId xmlns:a16="http://schemas.microsoft.com/office/drawing/2014/main" id="{C4FD794F-83A2-4BA2-AD98-65BD4A08C98F}"/>
              </a:ext>
            </a:extLst>
          </p:cNvPr>
          <p:cNvGraphicFramePr/>
          <p:nvPr>
            <p:extLst>
              <p:ext uri="{D42A27DB-BD31-4B8C-83A1-F6EECF244321}">
                <p14:modId xmlns:p14="http://schemas.microsoft.com/office/powerpoint/2010/main" val="3729419006"/>
              </p:ext>
            </p:extLst>
          </p:nvPr>
        </p:nvGraphicFramePr>
        <p:xfrm>
          <a:off x="971600" y="1916832"/>
          <a:ext cx="8064896" cy="4608512"/>
        </p:xfrm>
        <a:graphic>
          <a:graphicData uri="http://schemas.openxmlformats.org/drawingml/2006/chart">
            <c:chart xmlns:c="http://schemas.openxmlformats.org/drawingml/2006/chart" xmlns:r="http://schemas.openxmlformats.org/officeDocument/2006/relationships" r:id="rId3"/>
          </a:graphicData>
        </a:graphic>
      </p:graphicFrame>
      <p:sp>
        <p:nvSpPr>
          <p:cNvPr id="2" name="Rechteck 1">
            <a:extLst>
              <a:ext uri="{FF2B5EF4-FFF2-40B4-BE49-F238E27FC236}">
                <a16:creationId xmlns:a16="http://schemas.microsoft.com/office/drawing/2014/main" id="{88AC57A6-A763-4C5B-8CB8-96F27438F2F5}"/>
              </a:ext>
            </a:extLst>
          </p:cNvPr>
          <p:cNvSpPr/>
          <p:nvPr/>
        </p:nvSpPr>
        <p:spPr>
          <a:xfrm>
            <a:off x="971600" y="6168230"/>
            <a:ext cx="1939955" cy="307777"/>
          </a:xfrm>
          <a:prstGeom prst="rect">
            <a:avLst/>
          </a:prstGeom>
        </p:spPr>
        <p:txBody>
          <a:bodyPr wrap="none">
            <a:spAutoFit/>
          </a:bodyPr>
          <a:lstStyle/>
          <a:p>
            <a:r>
              <a:rPr lang="de-DE" sz="1400" dirty="0">
                <a:latin typeface="Calibri" panose="020F0502020204030204" pitchFamily="34" charset="0"/>
                <a:cs typeface="Calibri" panose="020F0502020204030204" pitchFamily="34" charset="0"/>
              </a:rPr>
              <a:t>Quelle: German Fashion</a:t>
            </a:r>
          </a:p>
        </p:txBody>
      </p:sp>
    </p:spTree>
    <p:extLst>
      <p:ext uri="{BB962C8B-B14F-4D97-AF65-F5344CB8AC3E}">
        <p14:creationId xmlns:p14="http://schemas.microsoft.com/office/powerpoint/2010/main" val="402815798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1">
            <a:extLst>
              <a:ext uri="{FF2B5EF4-FFF2-40B4-BE49-F238E27FC236}">
                <a16:creationId xmlns:a16="http://schemas.microsoft.com/office/drawing/2014/main" id="{2BF3C393-90F3-4D4A-9CE7-A9422BC369C7}"/>
              </a:ext>
            </a:extLst>
          </p:cNvPr>
          <p:cNvSpPr txBox="1">
            <a:spLocks noChangeArrowheads="1"/>
          </p:cNvSpPr>
          <p:nvPr/>
        </p:nvSpPr>
        <p:spPr bwMode="auto">
          <a:xfrm>
            <a:off x="914400" y="1268413"/>
            <a:ext cx="8001000"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pPr algn="ctr" eaLnBrk="1" hangingPunct="1">
              <a:lnSpc>
                <a:spcPct val="90000"/>
              </a:lnSpc>
              <a:buSzPct val="100000"/>
            </a:pPr>
            <a:r>
              <a:rPr lang="de-DE" altLang="de-DE" sz="2800" b="1" dirty="0">
                <a:solidFill>
                  <a:srgbClr val="003366"/>
                </a:solidFill>
                <a:latin typeface="Calibri" panose="020F0502020204030204" pitchFamily="34" charset="0"/>
                <a:ea typeface="Microsoft YaHei" panose="020B0503020204020204" pitchFamily="34" charset="-122"/>
                <a:cs typeface="Calibri" panose="020F0502020204030204" pitchFamily="34" charset="0"/>
              </a:rPr>
              <a:t>Bangladesch als Produktionsstandort</a:t>
            </a:r>
          </a:p>
        </p:txBody>
      </p:sp>
      <p:sp>
        <p:nvSpPr>
          <p:cNvPr id="65539" name="Text Box 2">
            <a:extLst>
              <a:ext uri="{FF2B5EF4-FFF2-40B4-BE49-F238E27FC236}">
                <a16:creationId xmlns:a16="http://schemas.microsoft.com/office/drawing/2014/main" id="{91C5B1AF-1710-4F35-B981-E33F66B20B63}"/>
              </a:ext>
            </a:extLst>
          </p:cNvPr>
          <p:cNvSpPr txBox="1">
            <a:spLocks noChangeArrowheads="1"/>
          </p:cNvSpPr>
          <p:nvPr/>
        </p:nvSpPr>
        <p:spPr bwMode="auto">
          <a:xfrm>
            <a:off x="914400" y="2365375"/>
            <a:ext cx="8001000" cy="4090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41313">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1pPr>
            <a:lvl2pPr marL="741363" indent="-284163">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2pPr>
            <a:lvl3pPr>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3pPr>
            <a:lvl4pPr>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4pPr>
            <a:lvl5pPr>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9pPr>
          </a:lstStyle>
          <a:p>
            <a:pPr marL="287337" indent="-285750" eaLnBrk="1" hangingPunct="1">
              <a:spcBef>
                <a:spcPts val="500"/>
              </a:spcBef>
              <a:buClr>
                <a:srgbClr val="003366"/>
              </a:buClr>
              <a:buSzPct val="75000"/>
              <a:buFont typeface="Arial" panose="020B0604020202020204" pitchFamily="34" charset="0"/>
              <a:buChar char="•"/>
              <a:defRPr/>
            </a:pPr>
            <a:r>
              <a:rPr lang="de-DE" altLang="de-DE" sz="2000" dirty="0">
                <a:solidFill>
                  <a:srgbClr val="003366"/>
                </a:solidFill>
                <a:latin typeface="Calibri" panose="020F0502020204030204" pitchFamily="34" charset="0"/>
                <a:ea typeface="Microsoft YaHei" panose="020B0503020204020204" pitchFamily="34" charset="-122"/>
                <a:cs typeface="Calibri" panose="020F0502020204030204" pitchFamily="34" charset="0"/>
              </a:rPr>
              <a:t>Bevölkerung: 168 Mio. in 2019</a:t>
            </a:r>
          </a:p>
          <a:p>
            <a:pPr marL="742950" lvl="1" indent="-342900" eaLnBrk="1" hangingPunct="1">
              <a:spcBef>
                <a:spcPts val="500"/>
              </a:spcBef>
              <a:buClr>
                <a:srgbClr val="003366"/>
              </a:buClr>
              <a:buSzPct val="75000"/>
              <a:buFont typeface="Courier New" panose="02070309020205020404" pitchFamily="49" charset="0"/>
              <a:buChar char="o"/>
              <a:defRPr/>
            </a:pPr>
            <a:r>
              <a:rPr lang="de-DE" altLang="de-DE" sz="2000" dirty="0">
                <a:solidFill>
                  <a:srgbClr val="003366"/>
                </a:solidFill>
                <a:latin typeface="Calibri" panose="020F0502020204030204" pitchFamily="34" charset="0"/>
                <a:ea typeface="Microsoft YaHei" panose="020B0503020204020204" pitchFamily="34" charset="-122"/>
                <a:cs typeface="Calibri" panose="020F0502020204030204" pitchFamily="34" charset="0"/>
              </a:rPr>
              <a:t>ca. 30% jünger als 14 Jahre</a:t>
            </a:r>
          </a:p>
          <a:p>
            <a:pPr marL="742950" lvl="1" indent="-342900" eaLnBrk="1" hangingPunct="1">
              <a:spcBef>
                <a:spcPts val="500"/>
              </a:spcBef>
              <a:buClr>
                <a:srgbClr val="003366"/>
              </a:buClr>
              <a:buSzPct val="75000"/>
              <a:buFont typeface="Courier New" panose="02070309020205020404" pitchFamily="49" charset="0"/>
              <a:buChar char="o"/>
              <a:defRPr/>
            </a:pPr>
            <a:r>
              <a:rPr lang="de-DE" altLang="de-DE" sz="2000" dirty="0">
                <a:solidFill>
                  <a:srgbClr val="003366"/>
                </a:solidFill>
                <a:latin typeface="Calibri" panose="020F0502020204030204" pitchFamily="34" charset="0"/>
                <a:ea typeface="Microsoft YaHei" panose="020B0503020204020204" pitchFamily="34" charset="-122"/>
                <a:cs typeface="Calibri" panose="020F0502020204030204" pitchFamily="34" charset="0"/>
              </a:rPr>
              <a:t>höchste Bevölkerungsdichte weltweit</a:t>
            </a:r>
          </a:p>
          <a:p>
            <a:pPr marL="287337" indent="-285750" eaLnBrk="1" hangingPunct="1">
              <a:spcBef>
                <a:spcPts val="500"/>
              </a:spcBef>
              <a:buClr>
                <a:srgbClr val="003366"/>
              </a:buClr>
              <a:buSzPct val="75000"/>
              <a:buFont typeface="Arial" panose="020B0604020202020204" pitchFamily="34" charset="0"/>
              <a:buChar char="•"/>
              <a:defRPr/>
            </a:pPr>
            <a:r>
              <a:rPr lang="de-DE" altLang="de-DE" sz="2000" dirty="0">
                <a:solidFill>
                  <a:srgbClr val="003366"/>
                </a:solidFill>
                <a:latin typeface="Calibri" panose="020F0502020204030204" pitchFamily="34" charset="0"/>
                <a:ea typeface="Microsoft YaHei" panose="020B0503020204020204" pitchFamily="34" charset="-122"/>
                <a:cs typeface="Calibri" panose="020F0502020204030204" pitchFamily="34" charset="0"/>
              </a:rPr>
              <a:t>Migration vom Land in große Städte</a:t>
            </a:r>
            <a:br>
              <a:rPr lang="de-DE" altLang="de-DE" sz="2000" dirty="0">
                <a:solidFill>
                  <a:srgbClr val="003366"/>
                </a:solidFill>
                <a:latin typeface="Calibri" panose="020F0502020204030204" pitchFamily="34" charset="0"/>
                <a:ea typeface="Microsoft YaHei" panose="020B0503020204020204" pitchFamily="34" charset="-122"/>
                <a:cs typeface="Calibri" panose="020F0502020204030204" pitchFamily="34" charset="0"/>
              </a:rPr>
            </a:br>
            <a:r>
              <a:rPr lang="de-DE" altLang="de-DE" sz="2000" dirty="0">
                <a:solidFill>
                  <a:srgbClr val="003366"/>
                </a:solidFill>
                <a:latin typeface="Calibri" panose="020F0502020204030204" pitchFamily="34" charset="0"/>
                <a:ea typeface="Microsoft YaHei" panose="020B0503020204020204" pitchFamily="34" charset="-122"/>
                <a:cs typeface="Calibri" panose="020F0502020204030204" pitchFamily="34" charset="0"/>
              </a:rPr>
              <a:t>(v.a. Dhaka)</a:t>
            </a:r>
          </a:p>
          <a:p>
            <a:pPr marL="742950" lvl="1" indent="-342900" eaLnBrk="1" hangingPunct="1">
              <a:spcBef>
                <a:spcPts val="500"/>
              </a:spcBef>
              <a:buClr>
                <a:srgbClr val="003366"/>
              </a:buClr>
              <a:buSzPct val="75000"/>
              <a:buFont typeface="Courier New" panose="02070309020205020404" pitchFamily="49" charset="0"/>
              <a:buChar char="o"/>
              <a:defRPr/>
            </a:pPr>
            <a:r>
              <a:rPr lang="de-DE" altLang="de-DE" sz="2000" dirty="0">
                <a:solidFill>
                  <a:srgbClr val="003366"/>
                </a:solidFill>
                <a:latin typeface="Calibri" panose="020F0502020204030204" pitchFamily="34" charset="0"/>
                <a:ea typeface="Microsoft YaHei" panose="020B0503020204020204" pitchFamily="34" charset="-122"/>
                <a:cs typeface="Calibri" panose="020F0502020204030204" pitchFamily="34" charset="0"/>
              </a:rPr>
              <a:t>häufig nach Naturkatastrophen</a:t>
            </a:r>
          </a:p>
          <a:p>
            <a:pPr marL="287337" indent="-285750" eaLnBrk="1" hangingPunct="1">
              <a:spcBef>
                <a:spcPts val="500"/>
              </a:spcBef>
              <a:buClr>
                <a:srgbClr val="003366"/>
              </a:buClr>
              <a:buSzPct val="75000"/>
              <a:buFont typeface="Arial" panose="020B0604020202020204" pitchFamily="34" charset="0"/>
              <a:buChar char="•"/>
              <a:defRPr/>
            </a:pPr>
            <a:r>
              <a:rPr lang="de-DE" altLang="de-DE" sz="2000" dirty="0">
                <a:solidFill>
                  <a:srgbClr val="003366"/>
                </a:solidFill>
                <a:latin typeface="Calibri" panose="020F0502020204030204" pitchFamily="34" charset="0"/>
                <a:ea typeface="Microsoft YaHei" panose="020B0503020204020204" pitchFamily="34" charset="-122"/>
                <a:cs typeface="Calibri" panose="020F0502020204030204" pitchFamily="34" charset="0"/>
              </a:rPr>
              <a:t>Platz 136 von 189 Ländern beim Human Development Index (Medium Human Development)</a:t>
            </a:r>
          </a:p>
          <a:p>
            <a:pPr marL="742950" lvl="1" indent="-342900" eaLnBrk="1" hangingPunct="1">
              <a:spcBef>
                <a:spcPts val="500"/>
              </a:spcBef>
              <a:buClr>
                <a:srgbClr val="003366"/>
              </a:buClr>
              <a:buSzPct val="75000"/>
              <a:buFont typeface="Courier New" panose="02070309020205020404" pitchFamily="49" charset="0"/>
              <a:buChar char="o"/>
              <a:defRPr/>
            </a:pPr>
            <a:r>
              <a:rPr lang="de-DE" altLang="de-DE" sz="2000" dirty="0">
                <a:solidFill>
                  <a:srgbClr val="003366"/>
                </a:solidFill>
                <a:latin typeface="Calibri" panose="020F0502020204030204" pitchFamily="34" charset="0"/>
                <a:ea typeface="Microsoft YaHei" panose="020B0503020204020204" pitchFamily="34" charset="-122"/>
                <a:cs typeface="Calibri" panose="020F0502020204030204" pitchFamily="34" charset="0"/>
              </a:rPr>
              <a:t>durchschnittlich 5,8 Jahre Schulbildung</a:t>
            </a:r>
          </a:p>
          <a:p>
            <a:pPr marL="742950" lvl="1" indent="-342900" eaLnBrk="1" hangingPunct="1">
              <a:spcBef>
                <a:spcPts val="500"/>
              </a:spcBef>
              <a:buClr>
                <a:srgbClr val="003366"/>
              </a:buClr>
              <a:buSzPct val="75000"/>
              <a:buFont typeface="Courier New" panose="02070309020205020404" pitchFamily="49" charset="0"/>
              <a:buChar char="o"/>
              <a:defRPr/>
            </a:pPr>
            <a:r>
              <a:rPr lang="de-DE" altLang="de-DE" sz="2000" dirty="0">
                <a:solidFill>
                  <a:srgbClr val="003366"/>
                </a:solidFill>
                <a:latin typeface="Calibri" panose="020F0502020204030204" pitchFamily="34" charset="0"/>
                <a:ea typeface="Microsoft YaHei" panose="020B0503020204020204" pitchFamily="34" charset="-122"/>
                <a:cs typeface="Calibri" panose="020F0502020204030204" pitchFamily="34" charset="0"/>
              </a:rPr>
              <a:t>Alphabetisierung: 70% der Frauen; 76% der Männer</a:t>
            </a:r>
          </a:p>
          <a:p>
            <a:pPr marL="742950" lvl="1" indent="-342900" eaLnBrk="1" hangingPunct="1">
              <a:spcBef>
                <a:spcPts val="500"/>
              </a:spcBef>
              <a:buClr>
                <a:srgbClr val="003366"/>
              </a:buClr>
              <a:buSzPct val="75000"/>
              <a:buFont typeface="Courier New" panose="02070309020205020404" pitchFamily="49" charset="0"/>
              <a:buChar char="o"/>
              <a:defRPr/>
            </a:pPr>
            <a:r>
              <a:rPr lang="de-DE" altLang="de-DE" sz="2000" dirty="0">
                <a:solidFill>
                  <a:srgbClr val="003366"/>
                </a:solidFill>
                <a:latin typeface="Calibri" panose="020F0502020204030204" pitchFamily="34" charset="0"/>
                <a:ea typeface="Microsoft YaHei" panose="020B0503020204020204" pitchFamily="34" charset="-122"/>
                <a:cs typeface="Calibri" panose="020F0502020204030204" pitchFamily="34" charset="0"/>
              </a:rPr>
              <a:t>ca. 25% leben unter der Armutsgrenze</a:t>
            </a:r>
          </a:p>
        </p:txBody>
      </p:sp>
      <p:sp>
        <p:nvSpPr>
          <p:cNvPr id="66564" name="Text Box 5">
            <a:extLst>
              <a:ext uri="{FF2B5EF4-FFF2-40B4-BE49-F238E27FC236}">
                <a16:creationId xmlns:a16="http://schemas.microsoft.com/office/drawing/2014/main" id="{97FB59F4-11D5-4335-B146-9E730F830935}"/>
              </a:ext>
            </a:extLst>
          </p:cNvPr>
          <p:cNvSpPr txBox="1">
            <a:spLocks noChangeArrowheads="1"/>
          </p:cNvSpPr>
          <p:nvPr/>
        </p:nvSpPr>
        <p:spPr bwMode="auto">
          <a:xfrm>
            <a:off x="0" y="6456363"/>
            <a:ext cx="755650"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nchorCtr="1">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pPr eaLnBrk="1" hangingPunct="1">
              <a:buSzPct val="100000"/>
            </a:pPr>
            <a:r>
              <a:rPr lang="de-DE" altLang="de-DE" sz="2000" b="1" dirty="0">
                <a:solidFill>
                  <a:srgbClr val="FFFFFF"/>
                </a:solidFill>
                <a:latin typeface="Calibri" panose="020F0502020204030204" pitchFamily="34" charset="0"/>
                <a:cs typeface="Calibri" panose="020F0502020204030204" pitchFamily="34" charset="0"/>
              </a:rPr>
              <a:t>11</a:t>
            </a:r>
            <a:endParaRPr lang="de-DE" altLang="de-DE" b="1" dirty="0">
              <a:solidFill>
                <a:srgbClr val="FFFFFF"/>
              </a:solidFill>
              <a:latin typeface="Calibri" panose="020F0502020204030204" pitchFamily="34" charset="0"/>
              <a:cs typeface="Calibri" panose="020F0502020204030204" pitchFamily="34" charset="0"/>
            </a:endParaRPr>
          </a:p>
        </p:txBody>
      </p:sp>
      <p:sp>
        <p:nvSpPr>
          <p:cNvPr id="66565" name="Fußzeilenplatzhalter 1">
            <a:extLst>
              <a:ext uri="{FF2B5EF4-FFF2-40B4-BE49-F238E27FC236}">
                <a16:creationId xmlns:a16="http://schemas.microsoft.com/office/drawing/2014/main" id="{81A3AE12-39FB-4776-811B-B7A64E8182F0}"/>
              </a:ext>
            </a:extLst>
          </p:cNvPr>
          <p:cNvSpPr>
            <a:spLocks noGrp="1"/>
          </p:cNvSpPr>
          <p:nvPr>
            <p:ph type="ftr" sz="quarter" idx="11"/>
          </p:nvPr>
        </p:nvSpPr>
        <p:spPr>
          <a:xfrm>
            <a:off x="6249988" y="6034088"/>
            <a:ext cx="2894012" cy="823912"/>
          </a:xfrm>
          <a:noFill/>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r>
              <a:rPr lang="de-DE" altLang="de-DE" sz="1800">
                <a:solidFill>
                  <a:srgbClr val="002060"/>
                </a:solidFill>
                <a:latin typeface="Calibri" panose="020F0502020204030204" pitchFamily="34" charset="0"/>
                <a:cs typeface="Calibri" panose="020F0502020204030204" pitchFamily="34" charset="0"/>
              </a:rPr>
              <a:t>Multiplikatorin</a:t>
            </a:r>
          </a:p>
        </p:txBody>
      </p:sp>
      <p:pic>
        <p:nvPicPr>
          <p:cNvPr id="7" name="Grafik 6" descr="372px-Bangladesh_in_its_region.svg.png">
            <a:extLst>
              <a:ext uri="{FF2B5EF4-FFF2-40B4-BE49-F238E27FC236}">
                <a16:creationId xmlns:a16="http://schemas.microsoft.com/office/drawing/2014/main" id="{58760FB9-D83A-42AF-A2E6-C08FCC071D57}"/>
              </a:ext>
            </a:extLst>
          </p:cNvPr>
          <p:cNvPicPr>
            <a:picLocks noChangeAspect="1"/>
          </p:cNvPicPr>
          <p:nvPr/>
        </p:nvPicPr>
        <p:blipFill>
          <a:blip r:embed="rId3" cstate="print"/>
          <a:stretch>
            <a:fillRect/>
          </a:stretch>
        </p:blipFill>
        <p:spPr>
          <a:xfrm>
            <a:off x="5806200" y="2241352"/>
            <a:ext cx="3076016" cy="1728192"/>
          </a:xfrm>
          <a:prstGeom prst="rect">
            <a:avLst/>
          </a:prstGeom>
        </p:spPr>
      </p:pic>
    </p:spTree>
    <p:extLst>
      <p:ext uri="{BB962C8B-B14F-4D97-AF65-F5344CB8AC3E}">
        <p14:creationId xmlns:p14="http://schemas.microsoft.com/office/powerpoint/2010/main" val="99511779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1">
            <a:extLst>
              <a:ext uri="{FF2B5EF4-FFF2-40B4-BE49-F238E27FC236}">
                <a16:creationId xmlns:a16="http://schemas.microsoft.com/office/drawing/2014/main" id="{2BF3C393-90F3-4D4A-9CE7-A9422BC369C7}"/>
              </a:ext>
            </a:extLst>
          </p:cNvPr>
          <p:cNvSpPr txBox="1">
            <a:spLocks noChangeArrowheads="1"/>
          </p:cNvSpPr>
          <p:nvPr/>
        </p:nvSpPr>
        <p:spPr bwMode="auto">
          <a:xfrm>
            <a:off x="914400" y="1268413"/>
            <a:ext cx="8001000"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pPr algn="ctr" eaLnBrk="1" hangingPunct="1">
              <a:lnSpc>
                <a:spcPct val="90000"/>
              </a:lnSpc>
              <a:buSzPct val="100000"/>
            </a:pPr>
            <a:r>
              <a:rPr lang="de-DE" altLang="de-DE" sz="2800" b="1" dirty="0">
                <a:solidFill>
                  <a:srgbClr val="003366"/>
                </a:solidFill>
                <a:latin typeface="Calibri" panose="020F0502020204030204" pitchFamily="34" charset="0"/>
                <a:ea typeface="Microsoft YaHei" panose="020B0503020204020204" pitchFamily="34" charset="-122"/>
                <a:cs typeface="Calibri" panose="020F0502020204030204" pitchFamily="34" charset="0"/>
              </a:rPr>
              <a:t>Die Bekleidungsindustrie in Bangladesch</a:t>
            </a:r>
          </a:p>
        </p:txBody>
      </p:sp>
      <p:sp>
        <p:nvSpPr>
          <p:cNvPr id="65539" name="Text Box 2">
            <a:extLst>
              <a:ext uri="{FF2B5EF4-FFF2-40B4-BE49-F238E27FC236}">
                <a16:creationId xmlns:a16="http://schemas.microsoft.com/office/drawing/2014/main" id="{91C5B1AF-1710-4F35-B981-E33F66B20B63}"/>
              </a:ext>
            </a:extLst>
          </p:cNvPr>
          <p:cNvSpPr txBox="1">
            <a:spLocks noChangeArrowheads="1"/>
          </p:cNvSpPr>
          <p:nvPr/>
        </p:nvSpPr>
        <p:spPr bwMode="auto">
          <a:xfrm>
            <a:off x="914400" y="2365375"/>
            <a:ext cx="8001000" cy="4090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41313">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1pPr>
            <a:lvl2pPr marL="741363" indent="-284163">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2pPr>
            <a:lvl3pPr>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3pPr>
            <a:lvl4pPr>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4pPr>
            <a:lvl5pPr>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9pPr>
          </a:lstStyle>
          <a:p>
            <a:pPr marL="287337" indent="-285750" eaLnBrk="1" hangingPunct="1">
              <a:spcBef>
                <a:spcPts val="500"/>
              </a:spcBef>
              <a:buClr>
                <a:srgbClr val="003366"/>
              </a:buClr>
              <a:buSzPct val="75000"/>
              <a:buFont typeface="Arial" panose="020B0604020202020204" pitchFamily="34" charset="0"/>
              <a:buChar char="•"/>
              <a:defRPr/>
            </a:pPr>
            <a:r>
              <a:rPr lang="de-DE" altLang="de-DE" sz="2000" dirty="0">
                <a:solidFill>
                  <a:srgbClr val="003366"/>
                </a:solidFill>
                <a:latin typeface="Calibri" panose="020F0502020204030204" pitchFamily="34" charset="0"/>
                <a:ea typeface="Microsoft YaHei" panose="020B0503020204020204" pitchFamily="34" charset="-122"/>
                <a:cs typeface="Calibri" panose="020F0502020204030204" pitchFamily="34" charset="0"/>
              </a:rPr>
              <a:t>ca. 4.600 Fabriken</a:t>
            </a:r>
          </a:p>
          <a:p>
            <a:pPr marL="287337" indent="-285750" eaLnBrk="1" hangingPunct="1">
              <a:spcBef>
                <a:spcPts val="500"/>
              </a:spcBef>
              <a:buClr>
                <a:srgbClr val="003366"/>
              </a:buClr>
              <a:buSzPct val="75000"/>
              <a:buFont typeface="Arial" panose="020B0604020202020204" pitchFamily="34" charset="0"/>
              <a:buChar char="•"/>
              <a:defRPr/>
            </a:pPr>
            <a:r>
              <a:rPr lang="de-DE" altLang="de-DE" sz="2000" dirty="0">
                <a:solidFill>
                  <a:srgbClr val="003366"/>
                </a:solidFill>
                <a:latin typeface="Calibri" panose="020F0502020204030204" pitchFamily="34" charset="0"/>
                <a:ea typeface="Microsoft YaHei" panose="020B0503020204020204" pitchFamily="34" charset="-122"/>
                <a:cs typeface="Calibri" panose="020F0502020204030204" pitchFamily="34" charset="0"/>
              </a:rPr>
              <a:t>Beschäftigte: ca. 4 Mio. (80% Frauen)</a:t>
            </a:r>
          </a:p>
          <a:p>
            <a:pPr marL="287337" indent="-285750" eaLnBrk="1" hangingPunct="1">
              <a:spcBef>
                <a:spcPts val="500"/>
              </a:spcBef>
              <a:buClr>
                <a:srgbClr val="003366"/>
              </a:buClr>
              <a:buSzPct val="75000"/>
              <a:buFont typeface="Arial" panose="020B0604020202020204" pitchFamily="34" charset="0"/>
              <a:buChar char="•"/>
              <a:defRPr/>
            </a:pPr>
            <a:r>
              <a:rPr lang="de-DE" altLang="de-DE" sz="2000" dirty="0">
                <a:solidFill>
                  <a:srgbClr val="003366"/>
                </a:solidFill>
                <a:latin typeface="Calibri" panose="020F0502020204030204" pitchFamily="34" charset="0"/>
                <a:ea typeface="Microsoft YaHei" panose="020B0503020204020204" pitchFamily="34" charset="-122"/>
                <a:cs typeface="Calibri" panose="020F0502020204030204" pitchFamily="34" charset="0"/>
              </a:rPr>
              <a:t>Einkäufer: fast alle bekannten Unternehmen…</a:t>
            </a:r>
          </a:p>
          <a:p>
            <a:pPr marL="287337" indent="-285750" eaLnBrk="1" hangingPunct="1">
              <a:spcBef>
                <a:spcPts val="500"/>
              </a:spcBef>
              <a:buClr>
                <a:srgbClr val="003366"/>
              </a:buClr>
              <a:buSzPct val="75000"/>
              <a:buFont typeface="Arial" panose="020B0604020202020204" pitchFamily="34" charset="0"/>
              <a:buChar char="•"/>
              <a:defRPr/>
            </a:pPr>
            <a:r>
              <a:rPr lang="de-DE" altLang="de-DE" sz="2000" dirty="0">
                <a:solidFill>
                  <a:srgbClr val="003366"/>
                </a:solidFill>
                <a:latin typeface="Calibri" panose="020F0502020204030204" pitchFamily="34" charset="0"/>
                <a:ea typeface="Microsoft YaHei" panose="020B0503020204020204" pitchFamily="34" charset="-122"/>
                <a:cs typeface="Calibri" panose="020F0502020204030204" pitchFamily="34" charset="0"/>
              </a:rPr>
              <a:t>Anteil Bekleidung am BIP: 12 % (2016)</a:t>
            </a:r>
          </a:p>
          <a:p>
            <a:pPr marL="287337" indent="-285750" eaLnBrk="1" hangingPunct="1">
              <a:spcBef>
                <a:spcPts val="500"/>
              </a:spcBef>
              <a:buClr>
                <a:srgbClr val="003366"/>
              </a:buClr>
              <a:buSzPct val="75000"/>
              <a:buFont typeface="Arial" panose="020B0604020202020204" pitchFamily="34" charset="0"/>
              <a:buChar char="•"/>
              <a:defRPr/>
            </a:pPr>
            <a:r>
              <a:rPr lang="de-DE" altLang="de-DE" sz="2000" dirty="0">
                <a:solidFill>
                  <a:srgbClr val="003366"/>
                </a:solidFill>
                <a:latin typeface="Calibri" panose="020F0502020204030204" pitchFamily="34" charset="0"/>
                <a:ea typeface="Microsoft YaHei" panose="020B0503020204020204" pitchFamily="34" charset="-122"/>
                <a:cs typeface="Calibri" panose="020F0502020204030204" pitchFamily="34" charset="0"/>
              </a:rPr>
              <a:t>Anteil Bekleidung am Export: 83% (2017/18)</a:t>
            </a:r>
          </a:p>
          <a:p>
            <a:pPr marL="287337" indent="-285750" eaLnBrk="1" hangingPunct="1">
              <a:spcBef>
                <a:spcPts val="500"/>
              </a:spcBef>
              <a:buClr>
                <a:srgbClr val="003366"/>
              </a:buClr>
              <a:buSzPct val="75000"/>
              <a:buFont typeface="Arial" panose="020B0604020202020204" pitchFamily="34" charset="0"/>
              <a:buChar char="•"/>
              <a:defRPr/>
            </a:pPr>
            <a:r>
              <a:rPr lang="de-DE" altLang="de-DE" sz="2000" dirty="0">
                <a:solidFill>
                  <a:srgbClr val="003366"/>
                </a:solidFill>
                <a:latin typeface="Calibri" panose="020F0502020204030204" pitchFamily="34" charset="0"/>
                <a:ea typeface="Microsoft YaHei" panose="020B0503020204020204" pitchFamily="34" charset="-122"/>
                <a:cs typeface="Calibri" panose="020F0502020204030204" pitchFamily="34" charset="0"/>
              </a:rPr>
              <a:t>Wert des Exports: 30 Mrd. USD (2017/18);</a:t>
            </a:r>
            <a:br>
              <a:rPr lang="de-DE" altLang="de-DE" sz="2000" dirty="0">
                <a:solidFill>
                  <a:srgbClr val="003366"/>
                </a:solidFill>
                <a:latin typeface="Calibri" panose="020F0502020204030204" pitchFamily="34" charset="0"/>
                <a:ea typeface="Microsoft YaHei" panose="020B0503020204020204" pitchFamily="34" charset="-122"/>
                <a:cs typeface="Calibri" panose="020F0502020204030204" pitchFamily="34" charset="0"/>
              </a:rPr>
            </a:br>
            <a:r>
              <a:rPr lang="de-DE" altLang="de-DE" sz="2000" dirty="0">
                <a:solidFill>
                  <a:srgbClr val="003366"/>
                </a:solidFill>
                <a:latin typeface="Calibri" panose="020F0502020204030204" pitchFamily="34" charset="0"/>
                <a:ea typeface="Microsoft YaHei" panose="020B0503020204020204" pitchFamily="34" charset="-122"/>
                <a:cs typeface="Calibri" panose="020F0502020204030204" pitchFamily="34" charset="0"/>
              </a:rPr>
              <a:t>Tendenz steigend</a:t>
            </a:r>
          </a:p>
          <a:p>
            <a:pPr marL="287337" indent="-285750" eaLnBrk="1" hangingPunct="1">
              <a:spcBef>
                <a:spcPts val="500"/>
              </a:spcBef>
              <a:buClr>
                <a:srgbClr val="003366"/>
              </a:buClr>
              <a:buSzPct val="75000"/>
              <a:buFont typeface="Arial" panose="020B0604020202020204" pitchFamily="34" charset="0"/>
              <a:buChar char="•"/>
              <a:defRPr/>
            </a:pPr>
            <a:r>
              <a:rPr lang="de-DE" altLang="de-DE" sz="2000" dirty="0">
                <a:solidFill>
                  <a:srgbClr val="003366"/>
                </a:solidFill>
                <a:latin typeface="Calibri" panose="020F0502020204030204" pitchFamily="34" charset="0"/>
                <a:ea typeface="Microsoft YaHei" panose="020B0503020204020204" pitchFamily="34" charset="-122"/>
                <a:cs typeface="Calibri" panose="020F0502020204030204" pitchFamily="34" charset="0"/>
              </a:rPr>
              <a:t>Exportziele: fast 2/3 in der EU</a:t>
            </a:r>
          </a:p>
          <a:p>
            <a:pPr marL="1587" indent="0" eaLnBrk="1" hangingPunct="1">
              <a:spcBef>
                <a:spcPts val="500"/>
              </a:spcBef>
              <a:buClr>
                <a:srgbClr val="003366"/>
              </a:buClr>
              <a:buSzPct val="75000"/>
              <a:defRPr/>
            </a:pPr>
            <a:endParaRPr lang="de-DE" altLang="de-DE" sz="2000" dirty="0">
              <a:solidFill>
                <a:srgbClr val="003366"/>
              </a:solidFill>
              <a:latin typeface="Calibri" panose="020F0502020204030204" pitchFamily="34" charset="0"/>
              <a:ea typeface="Microsoft YaHei" panose="020B0503020204020204" pitchFamily="34" charset="-122"/>
              <a:cs typeface="Calibri" panose="020F0502020204030204" pitchFamily="34" charset="0"/>
            </a:endParaRPr>
          </a:p>
        </p:txBody>
      </p:sp>
      <p:sp>
        <p:nvSpPr>
          <p:cNvPr id="66564" name="Text Box 5">
            <a:extLst>
              <a:ext uri="{FF2B5EF4-FFF2-40B4-BE49-F238E27FC236}">
                <a16:creationId xmlns:a16="http://schemas.microsoft.com/office/drawing/2014/main" id="{97FB59F4-11D5-4335-B146-9E730F830935}"/>
              </a:ext>
            </a:extLst>
          </p:cNvPr>
          <p:cNvSpPr txBox="1">
            <a:spLocks noChangeArrowheads="1"/>
          </p:cNvSpPr>
          <p:nvPr/>
        </p:nvSpPr>
        <p:spPr bwMode="auto">
          <a:xfrm>
            <a:off x="0" y="6456363"/>
            <a:ext cx="755650"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nchorCtr="1">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pPr eaLnBrk="1" hangingPunct="1">
              <a:buSzPct val="100000"/>
            </a:pPr>
            <a:r>
              <a:rPr lang="de-DE" altLang="de-DE" sz="2000" b="1" dirty="0">
                <a:solidFill>
                  <a:srgbClr val="FFFFFF"/>
                </a:solidFill>
                <a:latin typeface="Calibri" panose="020F0502020204030204" pitchFamily="34" charset="0"/>
                <a:cs typeface="Calibri" panose="020F0502020204030204" pitchFamily="34" charset="0"/>
              </a:rPr>
              <a:t>12</a:t>
            </a:r>
            <a:endParaRPr lang="de-DE" altLang="de-DE" b="1" dirty="0">
              <a:solidFill>
                <a:srgbClr val="FFFFFF"/>
              </a:solidFill>
              <a:latin typeface="Calibri" panose="020F0502020204030204" pitchFamily="34" charset="0"/>
              <a:cs typeface="Calibri" panose="020F0502020204030204" pitchFamily="34" charset="0"/>
            </a:endParaRPr>
          </a:p>
        </p:txBody>
      </p:sp>
      <p:sp>
        <p:nvSpPr>
          <p:cNvPr id="66565" name="Fußzeilenplatzhalter 1">
            <a:extLst>
              <a:ext uri="{FF2B5EF4-FFF2-40B4-BE49-F238E27FC236}">
                <a16:creationId xmlns:a16="http://schemas.microsoft.com/office/drawing/2014/main" id="{81A3AE12-39FB-4776-811B-B7A64E8182F0}"/>
              </a:ext>
            </a:extLst>
          </p:cNvPr>
          <p:cNvSpPr>
            <a:spLocks noGrp="1"/>
          </p:cNvSpPr>
          <p:nvPr>
            <p:ph type="ftr" sz="quarter" idx="11"/>
          </p:nvPr>
        </p:nvSpPr>
        <p:spPr>
          <a:xfrm>
            <a:off x="6249988" y="6034088"/>
            <a:ext cx="2894012" cy="823912"/>
          </a:xfrm>
          <a:noFill/>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r>
              <a:rPr lang="de-DE" altLang="de-DE" sz="1800" dirty="0">
                <a:solidFill>
                  <a:srgbClr val="002060"/>
                </a:solidFill>
                <a:latin typeface="Calibri" panose="020F0502020204030204" pitchFamily="34" charset="0"/>
                <a:cs typeface="Calibri" panose="020F0502020204030204" pitchFamily="34" charset="0"/>
              </a:rPr>
              <a:t>Multiplikatorin</a:t>
            </a:r>
          </a:p>
        </p:txBody>
      </p:sp>
      <p:pic>
        <p:nvPicPr>
          <p:cNvPr id="8" name="Grafik 7" descr="Fabriken-Dhaka_05.jpg">
            <a:extLst>
              <a:ext uri="{FF2B5EF4-FFF2-40B4-BE49-F238E27FC236}">
                <a16:creationId xmlns:a16="http://schemas.microsoft.com/office/drawing/2014/main" id="{9025A43A-1A9A-4177-AF4B-1E9E714E26E3}"/>
              </a:ext>
            </a:extLst>
          </p:cNvPr>
          <p:cNvPicPr>
            <a:picLocks noChangeAspect="1"/>
          </p:cNvPicPr>
          <p:nvPr/>
        </p:nvPicPr>
        <p:blipFill>
          <a:blip r:embed="rId3" cstate="print"/>
          <a:stretch>
            <a:fillRect/>
          </a:stretch>
        </p:blipFill>
        <p:spPr>
          <a:xfrm>
            <a:off x="6249988" y="2365375"/>
            <a:ext cx="2712704" cy="2034528"/>
          </a:xfrm>
          <a:prstGeom prst="rect">
            <a:avLst/>
          </a:prstGeom>
        </p:spPr>
      </p:pic>
      <p:sp>
        <p:nvSpPr>
          <p:cNvPr id="2" name="Rechteck 1">
            <a:extLst>
              <a:ext uri="{FF2B5EF4-FFF2-40B4-BE49-F238E27FC236}">
                <a16:creationId xmlns:a16="http://schemas.microsoft.com/office/drawing/2014/main" id="{00B4665F-DE5F-4FB3-9AC4-3696EEA3F713}"/>
              </a:ext>
            </a:extLst>
          </p:cNvPr>
          <p:cNvSpPr/>
          <p:nvPr/>
        </p:nvSpPr>
        <p:spPr>
          <a:xfrm>
            <a:off x="6249988" y="4399903"/>
            <a:ext cx="4572000" cy="523220"/>
          </a:xfrm>
          <a:prstGeom prst="rect">
            <a:avLst/>
          </a:prstGeom>
        </p:spPr>
        <p:txBody>
          <a:bodyPr>
            <a:spAutoFit/>
          </a:bodyPr>
          <a:lstStyle/>
          <a:p>
            <a:r>
              <a:rPr lang="de-DE" sz="1400" dirty="0">
                <a:latin typeface="Calibri" panose="020F0502020204030204" pitchFamily="34" charset="0"/>
                <a:cs typeface="Calibri" panose="020F0502020204030204" pitchFamily="34" charset="0"/>
              </a:rPr>
              <a:t>Foto: Textilfabrik in Dhaka,</a:t>
            </a:r>
            <a:br>
              <a:rPr lang="de-DE" sz="1400" dirty="0">
                <a:latin typeface="Calibri" panose="020F0502020204030204" pitchFamily="34" charset="0"/>
                <a:cs typeface="Calibri" panose="020F0502020204030204" pitchFamily="34" charset="0"/>
              </a:rPr>
            </a:br>
            <a:r>
              <a:rPr lang="de-DE" sz="1400" dirty="0">
                <a:latin typeface="Calibri" panose="020F0502020204030204" pitchFamily="34" charset="0"/>
                <a:cs typeface="Calibri" panose="020F0502020204030204" pitchFamily="34" charset="0"/>
              </a:rPr>
              <a:t>© Burckhardt</a:t>
            </a:r>
          </a:p>
        </p:txBody>
      </p:sp>
    </p:spTree>
    <p:extLst>
      <p:ext uri="{BB962C8B-B14F-4D97-AF65-F5344CB8AC3E}">
        <p14:creationId xmlns:p14="http://schemas.microsoft.com/office/powerpoint/2010/main" val="62176704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 name="TextShape 1"/>
          <p:cNvSpPr txBox="1"/>
          <p:nvPr/>
        </p:nvSpPr>
        <p:spPr>
          <a:xfrm>
            <a:off x="571680" y="3429000"/>
            <a:ext cx="8000640" cy="563040"/>
          </a:xfrm>
          <a:prstGeom prst="rect">
            <a:avLst/>
          </a:prstGeom>
          <a:noFill/>
          <a:ln>
            <a:noFill/>
          </a:ln>
        </p:spPr>
        <p:txBody>
          <a:bodyPr anchor="b"/>
          <a:lstStyle/>
          <a:p>
            <a:pPr algn="ctr"/>
            <a:r>
              <a:rPr lang="de-DE" sz="2800" b="1" spc="-1" dirty="0">
                <a:solidFill>
                  <a:srgbClr val="002060"/>
                </a:solidFill>
                <a:uFill>
                  <a:solidFill>
                    <a:srgbClr val="FFFFFF"/>
                  </a:solidFill>
                </a:uFill>
                <a:latin typeface="Calibri" panose="020F0502020204030204" pitchFamily="34" charset="0"/>
                <a:ea typeface="MS PGothic"/>
                <a:cs typeface="Calibri" panose="020F0502020204030204" pitchFamily="34" charset="0"/>
              </a:rPr>
              <a:t>Rollenspiel:</a:t>
            </a:r>
            <a:br>
              <a:rPr lang="de-DE" sz="2800" b="1" spc="-1" dirty="0">
                <a:solidFill>
                  <a:srgbClr val="002060"/>
                </a:solidFill>
                <a:uFill>
                  <a:solidFill>
                    <a:srgbClr val="FFFFFF"/>
                  </a:solidFill>
                </a:uFill>
                <a:latin typeface="Calibri" panose="020F0502020204030204" pitchFamily="34" charset="0"/>
                <a:ea typeface="MS PGothic"/>
                <a:cs typeface="Calibri" panose="020F0502020204030204" pitchFamily="34" charset="0"/>
              </a:rPr>
            </a:br>
            <a:r>
              <a:rPr lang="de-DE" sz="2800" b="1" spc="-1" dirty="0">
                <a:solidFill>
                  <a:srgbClr val="002060"/>
                </a:solidFill>
                <a:uFill>
                  <a:solidFill>
                    <a:srgbClr val="FFFFFF"/>
                  </a:solidFill>
                </a:uFill>
                <a:latin typeface="Calibri" panose="020F0502020204030204" pitchFamily="34" charset="0"/>
                <a:ea typeface="MS PGothic"/>
                <a:cs typeface="Calibri" panose="020F0502020204030204" pitchFamily="34" charset="0"/>
              </a:rPr>
              <a:t>„Der Arbeitsgerichtsprozess zum Fall </a:t>
            </a:r>
            <a:r>
              <a:rPr lang="de-DE" sz="2800" b="1" spc="-1" dirty="0" err="1">
                <a:solidFill>
                  <a:srgbClr val="002060"/>
                </a:solidFill>
                <a:uFill>
                  <a:solidFill>
                    <a:srgbClr val="FFFFFF"/>
                  </a:solidFill>
                </a:uFill>
                <a:latin typeface="Calibri" panose="020F0502020204030204" pitchFamily="34" charset="0"/>
                <a:ea typeface="MS PGothic"/>
                <a:cs typeface="Calibri" panose="020F0502020204030204" pitchFamily="34" charset="0"/>
              </a:rPr>
              <a:t>Suhada</a:t>
            </a:r>
            <a:r>
              <a:rPr lang="de-DE" sz="2800" b="1" spc="-1" dirty="0">
                <a:solidFill>
                  <a:srgbClr val="002060"/>
                </a:solidFill>
                <a:uFill>
                  <a:solidFill>
                    <a:srgbClr val="FFFFFF"/>
                  </a:solidFill>
                </a:uFill>
                <a:latin typeface="Calibri" panose="020F0502020204030204" pitchFamily="34" charset="0"/>
                <a:ea typeface="MS PGothic"/>
                <a:cs typeface="Calibri" panose="020F0502020204030204" pitchFamily="34" charset="0"/>
              </a:rPr>
              <a:t>“</a:t>
            </a:r>
            <a:endParaRPr lang="de-DE" sz="2800" dirty="0">
              <a:solidFill>
                <a:srgbClr val="002060"/>
              </a:solidFill>
              <a:latin typeface="Calibri" panose="020F0502020204030204" pitchFamily="34" charset="0"/>
              <a:cs typeface="Calibri" panose="020F0502020204030204" pitchFamily="34" charset="0"/>
            </a:endParaRPr>
          </a:p>
        </p:txBody>
      </p:sp>
      <p:sp>
        <p:nvSpPr>
          <p:cNvPr id="264" name="CustomShape 2"/>
          <p:cNvSpPr/>
          <p:nvPr/>
        </p:nvSpPr>
        <p:spPr>
          <a:xfrm>
            <a:off x="914802" y="2348880"/>
            <a:ext cx="7992360" cy="4205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60">
              <a:lnSpc>
                <a:spcPct val="100000"/>
              </a:lnSpc>
              <a:buClr>
                <a:srgbClr val="003366"/>
              </a:buClr>
            </a:pPr>
            <a:endParaRPr lang="de-DE" sz="2000" b="1" spc="-1" dirty="0">
              <a:solidFill>
                <a:srgbClr val="003366"/>
              </a:solidFill>
              <a:uFill>
                <a:solidFill>
                  <a:srgbClr val="FFFFFF"/>
                </a:solidFill>
              </a:uFill>
              <a:latin typeface="Calibri" panose="020F0502020204030204" pitchFamily="34" charset="0"/>
              <a:ea typeface="MS PGothic"/>
              <a:cs typeface="Calibri" panose="020F0502020204030204" pitchFamily="34" charset="0"/>
            </a:endParaRPr>
          </a:p>
        </p:txBody>
      </p:sp>
      <p:sp>
        <p:nvSpPr>
          <p:cNvPr id="267" name="TextShape 5"/>
          <p:cNvSpPr txBox="1"/>
          <p:nvPr/>
        </p:nvSpPr>
        <p:spPr>
          <a:xfrm>
            <a:off x="0" y="6190864"/>
            <a:ext cx="755576" cy="667136"/>
          </a:xfrm>
          <a:prstGeom prst="rect">
            <a:avLst/>
          </a:prstGeom>
          <a:noFill/>
          <a:ln>
            <a:noFill/>
          </a:ln>
        </p:spPr>
        <p:txBody>
          <a:bodyPr anchor="b" anchorCtr="1"/>
          <a:lstStyle/>
          <a:p>
            <a:pPr>
              <a:lnSpc>
                <a:spcPct val="100000"/>
              </a:lnSpc>
            </a:pPr>
            <a:r>
              <a:rPr lang="de-DE" sz="2000" b="1" strike="noStrike" spc="-1" dirty="0">
                <a:solidFill>
                  <a:srgbClr val="FFFFFF"/>
                </a:solidFill>
                <a:uFill>
                  <a:solidFill>
                    <a:srgbClr val="FFFFFF"/>
                  </a:solidFill>
                </a:uFill>
                <a:latin typeface="Calibri" panose="020F0502020204030204" pitchFamily="34" charset="0"/>
                <a:ea typeface="MS PGothic"/>
                <a:cs typeface="Calibri" panose="020F0502020204030204" pitchFamily="34" charset="0"/>
              </a:rPr>
              <a:t>13</a:t>
            </a:r>
            <a:endParaRPr lang="de-DE" sz="1600" strike="noStrike" spc="-1" dirty="0">
              <a:solidFill>
                <a:srgbClr val="000000"/>
              </a:solidFill>
              <a:uFill>
                <a:solidFill>
                  <a:srgbClr val="FFFFFF"/>
                </a:solidFill>
              </a:uFill>
              <a:latin typeface="Calibri" panose="020F0502020204030204" pitchFamily="34" charset="0"/>
              <a:cs typeface="Calibri" panose="020F0502020204030204" pitchFamily="34" charset="0"/>
            </a:endParaRPr>
          </a:p>
        </p:txBody>
      </p:sp>
      <p:sp>
        <p:nvSpPr>
          <p:cNvPr id="3" name="Rechteck 2">
            <a:extLst>
              <a:ext uri="{FF2B5EF4-FFF2-40B4-BE49-F238E27FC236}">
                <a16:creationId xmlns:a16="http://schemas.microsoft.com/office/drawing/2014/main" id="{04FCC97B-916E-43E4-8F14-DE1FDEDF383D}"/>
              </a:ext>
            </a:extLst>
          </p:cNvPr>
          <p:cNvSpPr/>
          <p:nvPr/>
        </p:nvSpPr>
        <p:spPr>
          <a:xfrm>
            <a:off x="6998171" y="6488668"/>
            <a:ext cx="1574149" cy="369332"/>
          </a:xfrm>
          <a:prstGeom prst="rect">
            <a:avLst/>
          </a:prstGeom>
        </p:spPr>
        <p:txBody>
          <a:bodyPr wrap="none">
            <a:spAutoFit/>
          </a:bodyPr>
          <a:lstStyle/>
          <a:p>
            <a:r>
              <a:rPr lang="de-DE" altLang="de-DE" sz="1800" dirty="0">
                <a:solidFill>
                  <a:srgbClr val="002060"/>
                </a:solidFill>
                <a:latin typeface="Calibri" panose="020F0502020204030204" pitchFamily="34" charset="0"/>
                <a:cs typeface="Calibri" panose="020F0502020204030204" pitchFamily="34" charset="0"/>
              </a:rPr>
              <a:t>Multiplikatorin</a:t>
            </a:r>
            <a:endParaRPr lang="de-DE" sz="1800" dirty="0"/>
          </a:p>
        </p:txBody>
      </p:sp>
    </p:spTree>
    <p:extLst>
      <p:ext uri="{BB962C8B-B14F-4D97-AF65-F5344CB8AC3E}">
        <p14:creationId xmlns:p14="http://schemas.microsoft.com/office/powerpoint/2010/main" val="3573588288"/>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4" name="Text Box 5">
            <a:extLst>
              <a:ext uri="{FF2B5EF4-FFF2-40B4-BE49-F238E27FC236}">
                <a16:creationId xmlns:a16="http://schemas.microsoft.com/office/drawing/2014/main" id="{97FB59F4-11D5-4335-B146-9E730F830935}"/>
              </a:ext>
            </a:extLst>
          </p:cNvPr>
          <p:cNvSpPr txBox="1">
            <a:spLocks noChangeArrowheads="1"/>
          </p:cNvSpPr>
          <p:nvPr/>
        </p:nvSpPr>
        <p:spPr bwMode="auto">
          <a:xfrm>
            <a:off x="0" y="6456363"/>
            <a:ext cx="755650"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nchorCtr="1">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pPr eaLnBrk="1" hangingPunct="1">
              <a:buSzPct val="100000"/>
            </a:pPr>
            <a:r>
              <a:rPr lang="de-DE" altLang="de-DE" sz="2000" b="1" dirty="0">
                <a:solidFill>
                  <a:srgbClr val="FFFFFF"/>
                </a:solidFill>
                <a:latin typeface="Calibri" panose="020F0502020204030204" pitchFamily="34" charset="0"/>
                <a:cs typeface="Calibri" panose="020F0502020204030204" pitchFamily="34" charset="0"/>
              </a:rPr>
              <a:t>14</a:t>
            </a:r>
            <a:endParaRPr lang="de-DE" altLang="de-DE" b="1" dirty="0">
              <a:solidFill>
                <a:srgbClr val="FFFFFF"/>
              </a:solidFill>
              <a:latin typeface="Calibri" panose="020F0502020204030204" pitchFamily="34" charset="0"/>
              <a:cs typeface="Calibri" panose="020F0502020204030204" pitchFamily="34" charset="0"/>
            </a:endParaRPr>
          </a:p>
        </p:txBody>
      </p:sp>
      <p:sp>
        <p:nvSpPr>
          <p:cNvPr id="66565" name="Fußzeilenplatzhalter 1">
            <a:extLst>
              <a:ext uri="{FF2B5EF4-FFF2-40B4-BE49-F238E27FC236}">
                <a16:creationId xmlns:a16="http://schemas.microsoft.com/office/drawing/2014/main" id="{81A3AE12-39FB-4776-811B-B7A64E8182F0}"/>
              </a:ext>
            </a:extLst>
          </p:cNvPr>
          <p:cNvSpPr>
            <a:spLocks noGrp="1"/>
          </p:cNvSpPr>
          <p:nvPr>
            <p:ph type="ftr" sz="quarter" idx="11"/>
          </p:nvPr>
        </p:nvSpPr>
        <p:spPr>
          <a:xfrm>
            <a:off x="6249988" y="6034088"/>
            <a:ext cx="2894012" cy="823912"/>
          </a:xfrm>
          <a:noFill/>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r>
              <a:rPr lang="de-DE" altLang="de-DE" sz="1800" dirty="0">
                <a:solidFill>
                  <a:srgbClr val="002060"/>
                </a:solidFill>
                <a:latin typeface="Calibri" panose="020F0502020204030204" pitchFamily="34" charset="0"/>
                <a:cs typeface="Calibri" panose="020F0502020204030204" pitchFamily="34" charset="0"/>
              </a:rPr>
              <a:t>Multiplikatorin</a:t>
            </a:r>
          </a:p>
        </p:txBody>
      </p:sp>
      <p:pic>
        <p:nvPicPr>
          <p:cNvPr id="9" name="Grafik 8">
            <a:extLst>
              <a:ext uri="{FF2B5EF4-FFF2-40B4-BE49-F238E27FC236}">
                <a16:creationId xmlns:a16="http://schemas.microsoft.com/office/drawing/2014/main" id="{EE590D35-C718-4617-8541-92C3904B5F8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79712" y="876057"/>
            <a:ext cx="5362116" cy="5280729"/>
          </a:xfrm>
          <a:prstGeom prst="rect">
            <a:avLst/>
          </a:prstGeom>
        </p:spPr>
      </p:pic>
    </p:spTree>
    <p:extLst>
      <p:ext uri="{BB962C8B-B14F-4D97-AF65-F5344CB8AC3E}">
        <p14:creationId xmlns:p14="http://schemas.microsoft.com/office/powerpoint/2010/main" val="176392340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ext Box 3">
            <a:extLst>
              <a:ext uri="{FF2B5EF4-FFF2-40B4-BE49-F238E27FC236}">
                <a16:creationId xmlns:a16="http://schemas.microsoft.com/office/drawing/2014/main" id="{60D4FC12-9A1A-435B-988A-EA5060A4126C}"/>
              </a:ext>
            </a:extLst>
          </p:cNvPr>
          <p:cNvSpPr txBox="1">
            <a:spLocks noChangeArrowheads="1"/>
          </p:cNvSpPr>
          <p:nvPr/>
        </p:nvSpPr>
        <p:spPr bwMode="auto">
          <a:xfrm>
            <a:off x="0" y="6456363"/>
            <a:ext cx="755650"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nchorCtr="1">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pPr eaLnBrk="1" hangingPunct="1">
              <a:buSzPct val="100000"/>
            </a:pPr>
            <a:r>
              <a:rPr lang="de-DE" altLang="de-DE" sz="2000" b="1" dirty="0">
                <a:solidFill>
                  <a:srgbClr val="FFFFFF"/>
                </a:solidFill>
                <a:latin typeface="Calibri" panose="020F0502020204030204" pitchFamily="34" charset="0"/>
                <a:cs typeface="Calibri" panose="020F0502020204030204" pitchFamily="34" charset="0"/>
              </a:rPr>
              <a:t>15</a:t>
            </a:r>
            <a:endParaRPr lang="de-DE" altLang="de-DE" sz="2600" b="1" dirty="0">
              <a:solidFill>
                <a:srgbClr val="FFFFFF"/>
              </a:solidFill>
              <a:latin typeface="Calibri" panose="020F0502020204030204" pitchFamily="34" charset="0"/>
              <a:cs typeface="Calibri" panose="020F0502020204030204" pitchFamily="34" charset="0"/>
            </a:endParaRPr>
          </a:p>
        </p:txBody>
      </p:sp>
      <p:sp>
        <p:nvSpPr>
          <p:cNvPr id="93187" name="Text Box 4">
            <a:extLst>
              <a:ext uri="{FF2B5EF4-FFF2-40B4-BE49-F238E27FC236}">
                <a16:creationId xmlns:a16="http://schemas.microsoft.com/office/drawing/2014/main" id="{B476A808-A279-4BE4-93CE-A59B7A46C743}"/>
              </a:ext>
            </a:extLst>
          </p:cNvPr>
          <p:cNvSpPr txBox="1">
            <a:spLocks noChangeArrowheads="1"/>
          </p:cNvSpPr>
          <p:nvPr/>
        </p:nvSpPr>
        <p:spPr bwMode="auto">
          <a:xfrm>
            <a:off x="4572000" y="4437063"/>
            <a:ext cx="1008063"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pPr eaLnBrk="1" hangingPunct="1">
              <a:buSzPct val="100000"/>
            </a:pPr>
            <a:r>
              <a:rPr lang="de-DE" altLang="de-DE" sz="1300">
                <a:solidFill>
                  <a:srgbClr val="FFFFFF"/>
                </a:solidFill>
                <a:latin typeface="Arial" panose="020B0604020202020204" pitchFamily="34" charset="0"/>
              </a:rPr>
              <a:t>Recycling</a:t>
            </a:r>
          </a:p>
        </p:txBody>
      </p:sp>
      <p:pic>
        <p:nvPicPr>
          <p:cNvPr id="93188" name="Picture 5">
            <a:extLst>
              <a:ext uri="{FF2B5EF4-FFF2-40B4-BE49-F238E27FC236}">
                <a16:creationId xmlns:a16="http://schemas.microsoft.com/office/drawing/2014/main" id="{747D06F3-0C39-4546-8025-A215D6A0499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14588" y="1300163"/>
            <a:ext cx="4314825"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feld 1">
            <a:extLst>
              <a:ext uri="{FF2B5EF4-FFF2-40B4-BE49-F238E27FC236}">
                <a16:creationId xmlns:a16="http://schemas.microsoft.com/office/drawing/2014/main" id="{F2B19489-BE42-4CF1-BE5F-904D9963ED5B}"/>
              </a:ext>
            </a:extLst>
          </p:cNvPr>
          <p:cNvSpPr txBox="1"/>
          <p:nvPr/>
        </p:nvSpPr>
        <p:spPr>
          <a:xfrm>
            <a:off x="1036638" y="1196975"/>
            <a:ext cx="1943100" cy="1016000"/>
          </a:xfrm>
          <a:prstGeom prst="rect">
            <a:avLst/>
          </a:prstGeom>
          <a:noFill/>
        </p:spPr>
        <p:txBody>
          <a:bodyPr>
            <a:spAutoFit/>
          </a:bodyPr>
          <a:lstStyle/>
          <a:p>
            <a:pPr>
              <a:defRPr/>
            </a:pPr>
            <a:r>
              <a:rPr lang="de-DE" sz="2000" b="1" dirty="0">
                <a:solidFill>
                  <a:srgbClr val="002060"/>
                </a:solidFill>
                <a:latin typeface="Calibri" panose="020F0502020204030204" pitchFamily="34" charset="0"/>
                <a:cs typeface="Calibri" panose="020F0502020204030204" pitchFamily="34" charset="0"/>
              </a:rPr>
              <a:t>Politik:</a:t>
            </a:r>
          </a:p>
          <a:p>
            <a:pPr marL="342900" indent="-342900">
              <a:buFont typeface="Arial" panose="020B0604020202020204" pitchFamily="34" charset="0"/>
              <a:buChar char="•"/>
              <a:defRPr/>
            </a:pPr>
            <a:r>
              <a:rPr lang="de-DE" sz="2000" dirty="0">
                <a:solidFill>
                  <a:srgbClr val="002060"/>
                </a:solidFill>
                <a:latin typeface="Calibri" panose="020F0502020204030204" pitchFamily="34" charset="0"/>
                <a:cs typeface="Calibri" panose="020F0502020204030204" pitchFamily="34" charset="0"/>
              </a:rPr>
              <a:t>Regierungen</a:t>
            </a:r>
          </a:p>
          <a:p>
            <a:pPr marL="342900" indent="-342900">
              <a:buFont typeface="Arial" panose="020B0604020202020204" pitchFamily="34" charset="0"/>
              <a:buChar char="•"/>
              <a:defRPr/>
            </a:pPr>
            <a:r>
              <a:rPr lang="de-DE" sz="2000" dirty="0">
                <a:solidFill>
                  <a:srgbClr val="002060"/>
                </a:solidFill>
                <a:latin typeface="Calibri" panose="020F0502020204030204" pitchFamily="34" charset="0"/>
                <a:cs typeface="Calibri" panose="020F0502020204030204" pitchFamily="34" charset="0"/>
              </a:rPr>
              <a:t>Parlamente</a:t>
            </a:r>
          </a:p>
        </p:txBody>
      </p:sp>
      <p:sp>
        <p:nvSpPr>
          <p:cNvPr id="3" name="Textfeld 2">
            <a:extLst>
              <a:ext uri="{FF2B5EF4-FFF2-40B4-BE49-F238E27FC236}">
                <a16:creationId xmlns:a16="http://schemas.microsoft.com/office/drawing/2014/main" id="{9B2B2C2E-824D-42DD-8441-5AA36BEA3FBB}"/>
              </a:ext>
            </a:extLst>
          </p:cNvPr>
          <p:cNvSpPr txBox="1"/>
          <p:nvPr/>
        </p:nvSpPr>
        <p:spPr>
          <a:xfrm>
            <a:off x="6665913" y="1268413"/>
            <a:ext cx="2243137" cy="1016000"/>
          </a:xfrm>
          <a:prstGeom prst="rect">
            <a:avLst/>
          </a:prstGeom>
          <a:noFill/>
        </p:spPr>
        <p:txBody>
          <a:bodyPr>
            <a:spAutoFit/>
          </a:bodyPr>
          <a:lstStyle/>
          <a:p>
            <a:pPr>
              <a:defRPr/>
            </a:pPr>
            <a:r>
              <a:rPr lang="de-DE" sz="2000" b="1" dirty="0">
                <a:solidFill>
                  <a:srgbClr val="002060"/>
                </a:solidFill>
                <a:latin typeface="Calibri" panose="020F0502020204030204" pitchFamily="34" charset="0"/>
                <a:cs typeface="Calibri" panose="020F0502020204030204" pitchFamily="34" charset="0"/>
              </a:rPr>
              <a:t>Zivilgesellschaft:</a:t>
            </a:r>
          </a:p>
          <a:p>
            <a:pPr marL="342900" indent="-342900">
              <a:buFont typeface="Arial" panose="020B0604020202020204" pitchFamily="34" charset="0"/>
              <a:buChar char="•"/>
              <a:defRPr/>
            </a:pPr>
            <a:r>
              <a:rPr lang="de-DE" sz="2000" dirty="0">
                <a:solidFill>
                  <a:srgbClr val="002060"/>
                </a:solidFill>
                <a:latin typeface="Calibri" panose="020F0502020204030204" pitchFamily="34" charset="0"/>
                <a:cs typeface="Calibri" panose="020F0502020204030204" pitchFamily="34" charset="0"/>
              </a:rPr>
              <a:t>Gewerkschaften</a:t>
            </a:r>
          </a:p>
          <a:p>
            <a:pPr marL="342900" indent="-342900">
              <a:buFont typeface="Arial" panose="020B0604020202020204" pitchFamily="34" charset="0"/>
              <a:buChar char="•"/>
              <a:defRPr/>
            </a:pPr>
            <a:r>
              <a:rPr lang="de-DE" sz="2000" dirty="0">
                <a:solidFill>
                  <a:srgbClr val="002060"/>
                </a:solidFill>
                <a:latin typeface="Calibri" panose="020F0502020204030204" pitchFamily="34" charset="0"/>
                <a:cs typeface="Calibri" panose="020F0502020204030204" pitchFamily="34" charset="0"/>
              </a:rPr>
              <a:t>NROs</a:t>
            </a:r>
          </a:p>
        </p:txBody>
      </p:sp>
      <p:sp>
        <p:nvSpPr>
          <p:cNvPr id="4" name="Textfeld 3">
            <a:extLst>
              <a:ext uri="{FF2B5EF4-FFF2-40B4-BE49-F238E27FC236}">
                <a16:creationId xmlns:a16="http://schemas.microsoft.com/office/drawing/2014/main" id="{CE4B5036-650A-4CCF-8897-38384EFB7A93}"/>
              </a:ext>
            </a:extLst>
          </p:cNvPr>
          <p:cNvSpPr txBox="1"/>
          <p:nvPr/>
        </p:nvSpPr>
        <p:spPr>
          <a:xfrm>
            <a:off x="1036638" y="5153025"/>
            <a:ext cx="2244725" cy="1016000"/>
          </a:xfrm>
          <a:prstGeom prst="rect">
            <a:avLst/>
          </a:prstGeom>
          <a:noFill/>
        </p:spPr>
        <p:txBody>
          <a:bodyPr>
            <a:spAutoFit/>
          </a:bodyPr>
          <a:lstStyle/>
          <a:p>
            <a:pPr>
              <a:defRPr/>
            </a:pPr>
            <a:r>
              <a:rPr lang="de-DE" sz="2000" b="1" dirty="0" err="1">
                <a:solidFill>
                  <a:srgbClr val="002060"/>
                </a:solidFill>
                <a:latin typeface="Calibri" panose="020F0502020204030204" pitchFamily="34" charset="0"/>
                <a:cs typeface="Calibri" panose="020F0502020204030204" pitchFamily="34" charset="0"/>
              </a:rPr>
              <a:t>Konsument_innen</a:t>
            </a:r>
            <a:r>
              <a:rPr lang="de-DE" sz="2000" b="1" dirty="0">
                <a:solidFill>
                  <a:srgbClr val="002060"/>
                </a:solidFill>
                <a:latin typeface="Calibri" panose="020F0502020204030204" pitchFamily="34" charset="0"/>
                <a:cs typeface="Calibri" panose="020F0502020204030204" pitchFamily="34" charset="0"/>
              </a:rPr>
              <a:t>:</a:t>
            </a:r>
          </a:p>
          <a:p>
            <a:pPr marL="342900" indent="-342900">
              <a:buFont typeface="Arial" panose="020B0604020202020204" pitchFamily="34" charset="0"/>
              <a:buChar char="•"/>
              <a:defRPr/>
            </a:pPr>
            <a:r>
              <a:rPr lang="de-DE" sz="2000" dirty="0">
                <a:solidFill>
                  <a:srgbClr val="002060"/>
                </a:solidFill>
                <a:latin typeface="Calibri" panose="020F0502020204030204" pitchFamily="34" charset="0"/>
                <a:cs typeface="Calibri" panose="020F0502020204030204" pitchFamily="34" charset="0"/>
              </a:rPr>
              <a:t>Importländer</a:t>
            </a:r>
          </a:p>
          <a:p>
            <a:pPr marL="342900" indent="-342900">
              <a:buFont typeface="Arial" panose="020B0604020202020204" pitchFamily="34" charset="0"/>
              <a:buChar char="•"/>
              <a:defRPr/>
            </a:pPr>
            <a:r>
              <a:rPr lang="de-DE" sz="2000" dirty="0">
                <a:solidFill>
                  <a:srgbClr val="002060"/>
                </a:solidFill>
                <a:latin typeface="Calibri" panose="020F0502020204030204" pitchFamily="34" charset="0"/>
                <a:cs typeface="Calibri" panose="020F0502020204030204" pitchFamily="34" charset="0"/>
              </a:rPr>
              <a:t>Exportländer</a:t>
            </a:r>
          </a:p>
        </p:txBody>
      </p:sp>
      <p:sp>
        <p:nvSpPr>
          <p:cNvPr id="5" name="Textfeld 4">
            <a:extLst>
              <a:ext uri="{FF2B5EF4-FFF2-40B4-BE49-F238E27FC236}">
                <a16:creationId xmlns:a16="http://schemas.microsoft.com/office/drawing/2014/main" id="{37378D07-1348-4158-A274-3DB11297433C}"/>
              </a:ext>
            </a:extLst>
          </p:cNvPr>
          <p:cNvSpPr txBox="1"/>
          <p:nvPr/>
        </p:nvSpPr>
        <p:spPr>
          <a:xfrm>
            <a:off x="6372225" y="4210050"/>
            <a:ext cx="2894013" cy="2246313"/>
          </a:xfrm>
          <a:prstGeom prst="rect">
            <a:avLst/>
          </a:prstGeom>
          <a:noFill/>
        </p:spPr>
        <p:txBody>
          <a:bodyPr>
            <a:spAutoFit/>
          </a:bodyPr>
          <a:lstStyle/>
          <a:p>
            <a:pPr>
              <a:defRPr/>
            </a:pPr>
            <a:r>
              <a:rPr lang="de-DE" sz="2000" b="1" dirty="0">
                <a:solidFill>
                  <a:srgbClr val="002060"/>
                </a:solidFill>
                <a:latin typeface="Calibri" panose="020F0502020204030204" pitchFamily="34" charset="0"/>
                <a:cs typeface="Calibri" panose="020F0502020204030204" pitchFamily="34" charset="0"/>
              </a:rPr>
              <a:t>Unternehmen:</a:t>
            </a:r>
          </a:p>
          <a:p>
            <a:pPr marL="285750" indent="-285750">
              <a:buFont typeface="Arial" panose="020B0604020202020204" pitchFamily="34" charset="0"/>
              <a:buChar char="•"/>
              <a:defRPr/>
            </a:pPr>
            <a:r>
              <a:rPr lang="de-DE" sz="2000" dirty="0">
                <a:solidFill>
                  <a:srgbClr val="002060"/>
                </a:solidFill>
                <a:latin typeface="Calibri" panose="020F0502020204030204" pitchFamily="34" charset="0"/>
                <a:cs typeface="Calibri" panose="020F0502020204030204" pitchFamily="34" charset="0"/>
              </a:rPr>
              <a:t>produzierende Unternehmen</a:t>
            </a:r>
          </a:p>
          <a:p>
            <a:pPr marL="285750" indent="-285750">
              <a:buFont typeface="Arial" panose="020B0604020202020204" pitchFamily="34" charset="0"/>
              <a:buChar char="•"/>
              <a:defRPr/>
            </a:pPr>
            <a:r>
              <a:rPr lang="de-DE" sz="2000" dirty="0">
                <a:solidFill>
                  <a:srgbClr val="002060"/>
                </a:solidFill>
                <a:latin typeface="Calibri" panose="020F0502020204030204" pitchFamily="34" charset="0"/>
                <a:cs typeface="Calibri" panose="020F0502020204030204" pitchFamily="34" charset="0"/>
              </a:rPr>
              <a:t>einkaufende Unternehmen</a:t>
            </a:r>
          </a:p>
          <a:p>
            <a:pPr marL="285750" indent="-285750">
              <a:buFont typeface="Arial" panose="020B0604020202020204" pitchFamily="34" charset="0"/>
              <a:buChar char="•"/>
              <a:defRPr/>
            </a:pPr>
            <a:r>
              <a:rPr lang="de-DE" sz="2000" dirty="0">
                <a:solidFill>
                  <a:srgbClr val="002060"/>
                </a:solidFill>
                <a:latin typeface="Calibri" panose="020F0502020204030204" pitchFamily="34" charset="0"/>
                <a:cs typeface="Calibri" panose="020F0502020204030204" pitchFamily="34" charset="0"/>
              </a:rPr>
              <a:t>Handelsunternehmen</a:t>
            </a:r>
          </a:p>
          <a:p>
            <a:pPr marL="285750" indent="-285750">
              <a:buFont typeface="Arial" panose="020B0604020202020204" pitchFamily="34" charset="0"/>
              <a:buChar char="•"/>
              <a:defRPr/>
            </a:pPr>
            <a:r>
              <a:rPr lang="de-DE" sz="2000" dirty="0">
                <a:solidFill>
                  <a:srgbClr val="002060"/>
                </a:solidFill>
                <a:latin typeface="Calibri" panose="020F0502020204030204" pitchFamily="34" charset="0"/>
                <a:cs typeface="Calibri" panose="020F0502020204030204" pitchFamily="34" charset="0"/>
              </a:rPr>
              <a:t>Wirtschaftsverbände</a:t>
            </a:r>
          </a:p>
        </p:txBody>
      </p:sp>
      <p:sp>
        <p:nvSpPr>
          <p:cNvPr id="93193" name="Fußzeilenplatzhalter 5">
            <a:extLst>
              <a:ext uri="{FF2B5EF4-FFF2-40B4-BE49-F238E27FC236}">
                <a16:creationId xmlns:a16="http://schemas.microsoft.com/office/drawing/2014/main" id="{3DCDE1B3-1BFA-4A8E-AAF0-531B4C7515AF}"/>
              </a:ext>
            </a:extLst>
          </p:cNvPr>
          <p:cNvSpPr>
            <a:spLocks noGrp="1"/>
          </p:cNvSpPr>
          <p:nvPr>
            <p:ph type="ftr" sz="quarter" idx="11"/>
          </p:nvPr>
        </p:nvSpPr>
        <p:spPr>
          <a:xfrm>
            <a:off x="6249988" y="6553200"/>
            <a:ext cx="2894012" cy="304800"/>
          </a:xfrm>
          <a:noFill/>
        </p:spPr>
        <p:txBody>
          <a:bodyPr/>
          <a:lstStyle>
            <a:lvl1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1pPr>
            <a:lvl2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2pPr>
            <a:lvl3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3pPr>
            <a:lvl4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4pPr>
            <a:lvl5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9pPr>
          </a:lstStyle>
          <a:p>
            <a:r>
              <a:rPr lang="de-DE" altLang="de-DE" sz="1800">
                <a:solidFill>
                  <a:srgbClr val="002060"/>
                </a:solidFill>
                <a:latin typeface="Calibri" panose="020F0502020204030204" pitchFamily="34" charset="0"/>
                <a:cs typeface="Calibri" panose="020F0502020204030204" pitchFamily="34" charset="0"/>
              </a:rPr>
              <a:t>Multiplikatorin</a:t>
            </a: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1">
            <a:extLst>
              <a:ext uri="{FF2B5EF4-FFF2-40B4-BE49-F238E27FC236}">
                <a16:creationId xmlns:a16="http://schemas.microsoft.com/office/drawing/2014/main" id="{2BF3C393-90F3-4D4A-9CE7-A9422BC369C7}"/>
              </a:ext>
            </a:extLst>
          </p:cNvPr>
          <p:cNvSpPr txBox="1">
            <a:spLocks noChangeArrowheads="1"/>
          </p:cNvSpPr>
          <p:nvPr/>
        </p:nvSpPr>
        <p:spPr bwMode="auto">
          <a:xfrm>
            <a:off x="914400" y="1556792"/>
            <a:ext cx="8001000"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pPr algn="ctr" eaLnBrk="1" hangingPunct="1">
              <a:lnSpc>
                <a:spcPct val="90000"/>
              </a:lnSpc>
              <a:buSzPct val="100000"/>
            </a:pPr>
            <a:r>
              <a:rPr lang="de-DE" altLang="de-DE" sz="2800" b="1" dirty="0" err="1">
                <a:solidFill>
                  <a:srgbClr val="003366"/>
                </a:solidFill>
                <a:latin typeface="Calibri" panose="020F0502020204030204" pitchFamily="34" charset="0"/>
                <a:ea typeface="Microsoft YaHei" panose="020B0503020204020204" pitchFamily="34" charset="-122"/>
                <a:cs typeface="Calibri" panose="020F0502020204030204" pitchFamily="34" charset="0"/>
              </a:rPr>
              <a:t>Weltcafé</a:t>
            </a:r>
            <a:r>
              <a:rPr lang="de-DE" altLang="de-DE" sz="2800" b="1" dirty="0">
                <a:solidFill>
                  <a:srgbClr val="003366"/>
                </a:solidFill>
                <a:latin typeface="Calibri" panose="020F0502020204030204" pitchFamily="34" charset="0"/>
                <a:ea typeface="Microsoft YaHei" panose="020B0503020204020204" pitchFamily="34" charset="-122"/>
                <a:cs typeface="Calibri" panose="020F0502020204030204" pitchFamily="34" charset="0"/>
              </a:rPr>
              <a:t>: Was können verschiedene </a:t>
            </a:r>
            <a:r>
              <a:rPr lang="de-DE" altLang="de-DE" sz="2800" b="1" dirty="0" err="1">
                <a:solidFill>
                  <a:srgbClr val="003366"/>
                </a:solidFill>
                <a:latin typeface="Calibri" panose="020F0502020204030204" pitchFamily="34" charset="0"/>
                <a:ea typeface="Microsoft YaHei" panose="020B0503020204020204" pitchFamily="34" charset="-122"/>
                <a:cs typeface="Calibri" panose="020F0502020204030204" pitchFamily="34" charset="0"/>
              </a:rPr>
              <a:t>Akteur_innen</a:t>
            </a:r>
            <a:r>
              <a:rPr lang="de-DE" altLang="de-DE" sz="2800" b="1" dirty="0">
                <a:solidFill>
                  <a:srgbClr val="003366"/>
                </a:solidFill>
                <a:latin typeface="Calibri" panose="020F0502020204030204" pitchFamily="34" charset="0"/>
                <a:ea typeface="Microsoft YaHei" panose="020B0503020204020204" pitchFamily="34" charset="-122"/>
                <a:cs typeface="Calibri" panose="020F0502020204030204" pitchFamily="34" charset="0"/>
              </a:rPr>
              <a:t> zur Durchsetzung von Arbeitsrechten in z.B. Bangladesch leisten?</a:t>
            </a:r>
          </a:p>
        </p:txBody>
      </p:sp>
      <p:sp>
        <p:nvSpPr>
          <p:cNvPr id="65539" name="Text Box 2">
            <a:extLst>
              <a:ext uri="{FF2B5EF4-FFF2-40B4-BE49-F238E27FC236}">
                <a16:creationId xmlns:a16="http://schemas.microsoft.com/office/drawing/2014/main" id="{91C5B1AF-1710-4F35-B981-E33F66B20B63}"/>
              </a:ext>
            </a:extLst>
          </p:cNvPr>
          <p:cNvSpPr txBox="1">
            <a:spLocks noChangeArrowheads="1"/>
          </p:cNvSpPr>
          <p:nvPr/>
        </p:nvSpPr>
        <p:spPr bwMode="auto">
          <a:xfrm>
            <a:off x="914400" y="2364721"/>
            <a:ext cx="8001000" cy="4090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41313">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1pPr>
            <a:lvl2pPr marL="741363" indent="-284163">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2pPr>
            <a:lvl3pPr>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3pPr>
            <a:lvl4pPr>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4pPr>
            <a:lvl5pPr>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9pPr>
          </a:lstStyle>
          <a:p>
            <a:pPr marL="344487" indent="-342900">
              <a:buFont typeface="Arial" panose="020B0604020202020204" pitchFamily="34" charset="0"/>
              <a:buChar char="•"/>
            </a:pPr>
            <a:r>
              <a:rPr lang="de-DE" sz="2000" dirty="0">
                <a:solidFill>
                  <a:srgbClr val="002060"/>
                </a:solidFill>
                <a:latin typeface="Calibri" panose="020F0502020204030204" pitchFamily="34" charset="0"/>
                <a:cs typeface="Calibri" panose="020F0502020204030204" pitchFamily="34" charset="0"/>
              </a:rPr>
              <a:t>(konventionelle) Unternehmen in DE/EU und Fair </a:t>
            </a:r>
            <a:r>
              <a:rPr lang="de-DE" sz="2000" dirty="0" err="1">
                <a:solidFill>
                  <a:srgbClr val="002060"/>
                </a:solidFill>
                <a:latin typeface="Calibri" panose="020F0502020204030204" pitchFamily="34" charset="0"/>
                <a:cs typeface="Calibri" panose="020F0502020204030204" pitchFamily="34" charset="0"/>
              </a:rPr>
              <a:t>Wear</a:t>
            </a:r>
            <a:r>
              <a:rPr lang="de-DE" sz="2000" dirty="0">
                <a:solidFill>
                  <a:srgbClr val="002060"/>
                </a:solidFill>
                <a:latin typeface="Calibri" panose="020F0502020204030204" pitchFamily="34" charset="0"/>
                <a:cs typeface="Calibri" panose="020F0502020204030204" pitchFamily="34" charset="0"/>
              </a:rPr>
              <a:t> </a:t>
            </a:r>
            <a:r>
              <a:rPr lang="de-DE" sz="2000" dirty="0" err="1">
                <a:solidFill>
                  <a:srgbClr val="002060"/>
                </a:solidFill>
                <a:latin typeface="Calibri" panose="020F0502020204030204" pitchFamily="34" charset="0"/>
                <a:cs typeface="Calibri" panose="020F0502020204030204" pitchFamily="34" charset="0"/>
              </a:rPr>
              <a:t>Foundation</a:t>
            </a:r>
            <a:endParaRPr lang="de-DE" sz="2000" dirty="0">
              <a:solidFill>
                <a:srgbClr val="002060"/>
              </a:solidFill>
              <a:latin typeface="Calibri" panose="020F0502020204030204" pitchFamily="34" charset="0"/>
              <a:cs typeface="Calibri" panose="020F0502020204030204" pitchFamily="34" charset="0"/>
            </a:endParaRPr>
          </a:p>
          <a:p>
            <a:pPr marL="344487" indent="-342900">
              <a:buFont typeface="Arial" panose="020B0604020202020204" pitchFamily="34" charset="0"/>
              <a:buChar char="•"/>
            </a:pPr>
            <a:r>
              <a:rPr lang="de-DE" sz="2000" dirty="0">
                <a:solidFill>
                  <a:srgbClr val="002060"/>
                </a:solidFill>
                <a:latin typeface="Calibri" panose="020F0502020204030204" pitchFamily="34" charset="0"/>
                <a:cs typeface="Calibri" panose="020F0502020204030204" pitchFamily="34" charset="0"/>
              </a:rPr>
              <a:t>Alternative Unternehmen</a:t>
            </a:r>
          </a:p>
          <a:p>
            <a:pPr marL="344487" indent="-342900">
              <a:buFont typeface="Arial" panose="020B0604020202020204" pitchFamily="34" charset="0"/>
              <a:buChar char="•"/>
            </a:pPr>
            <a:r>
              <a:rPr lang="en-US" sz="2000" dirty="0" err="1">
                <a:solidFill>
                  <a:srgbClr val="002060"/>
                </a:solidFill>
                <a:latin typeface="Calibri" panose="020F0502020204030204" pitchFamily="34" charset="0"/>
                <a:cs typeface="Calibri" panose="020F0502020204030204" pitchFamily="34" charset="0"/>
              </a:rPr>
              <a:t>Politik</a:t>
            </a:r>
            <a:r>
              <a:rPr lang="en-US" sz="2000" dirty="0">
                <a:solidFill>
                  <a:srgbClr val="002060"/>
                </a:solidFill>
                <a:latin typeface="Calibri" panose="020F0502020204030204" pitchFamily="34" charset="0"/>
                <a:cs typeface="Calibri" panose="020F0502020204030204" pitchFamily="34" charset="0"/>
              </a:rPr>
              <a:t> in DE/EU</a:t>
            </a:r>
            <a:endParaRPr lang="de-DE" sz="2000" dirty="0">
              <a:solidFill>
                <a:srgbClr val="002060"/>
              </a:solidFill>
              <a:latin typeface="Calibri" panose="020F0502020204030204" pitchFamily="34" charset="0"/>
              <a:cs typeface="Calibri" panose="020F0502020204030204" pitchFamily="34" charset="0"/>
            </a:endParaRPr>
          </a:p>
          <a:p>
            <a:pPr marL="344487" indent="-342900">
              <a:buFont typeface="Arial" panose="020B0604020202020204" pitchFamily="34" charset="0"/>
              <a:buChar char="•"/>
            </a:pPr>
            <a:r>
              <a:rPr lang="de-DE" sz="2000" dirty="0">
                <a:solidFill>
                  <a:srgbClr val="002060"/>
                </a:solidFill>
                <a:latin typeface="Calibri" panose="020F0502020204030204" pitchFamily="34" charset="0"/>
                <a:cs typeface="Calibri" panose="020F0502020204030204" pitchFamily="34" charset="0"/>
              </a:rPr>
              <a:t>NGOs/Zivilgesellschaft in DE/EU </a:t>
            </a:r>
          </a:p>
          <a:p>
            <a:pPr marL="344487" indent="-342900">
              <a:buFont typeface="Arial" panose="020B0604020202020204" pitchFamily="34" charset="0"/>
              <a:buChar char="•"/>
            </a:pPr>
            <a:r>
              <a:rPr lang="de-DE" sz="2000" dirty="0" err="1">
                <a:solidFill>
                  <a:srgbClr val="002060"/>
                </a:solidFill>
                <a:latin typeface="Calibri" panose="020F0502020204030204" pitchFamily="34" charset="0"/>
                <a:cs typeface="Calibri" panose="020F0502020204030204" pitchFamily="34" charset="0"/>
              </a:rPr>
              <a:t>Konsument_innen</a:t>
            </a:r>
            <a:endParaRPr lang="de-DE" sz="2000" dirty="0">
              <a:solidFill>
                <a:srgbClr val="002060"/>
              </a:solidFill>
              <a:latin typeface="Calibri" panose="020F0502020204030204" pitchFamily="34" charset="0"/>
              <a:cs typeface="Calibri" panose="020F0502020204030204" pitchFamily="34" charset="0"/>
            </a:endParaRPr>
          </a:p>
          <a:p>
            <a:endParaRPr lang="de-DE" sz="2000" dirty="0">
              <a:solidFill>
                <a:srgbClr val="002060"/>
              </a:solidFill>
              <a:latin typeface="Calibri" panose="020F0502020204030204" pitchFamily="34" charset="0"/>
              <a:cs typeface="Calibri" panose="020F0502020204030204" pitchFamily="34" charset="0"/>
            </a:endParaRPr>
          </a:p>
          <a:p>
            <a:pPr marL="0" indent="0"/>
            <a:r>
              <a:rPr lang="de-DE" sz="2000" dirty="0">
                <a:solidFill>
                  <a:srgbClr val="002060"/>
                </a:solidFill>
                <a:latin typeface="Calibri" panose="020F0502020204030204" pitchFamily="34" charset="0"/>
                <a:cs typeface="Calibri" panose="020F0502020204030204" pitchFamily="34" charset="0"/>
              </a:rPr>
              <a:t>1. Phase: Film und Diskussion</a:t>
            </a:r>
          </a:p>
          <a:p>
            <a:pPr marL="0" indent="0"/>
            <a:r>
              <a:rPr lang="de-DE" sz="2000" dirty="0">
                <a:solidFill>
                  <a:srgbClr val="002060"/>
                </a:solidFill>
                <a:latin typeface="Calibri" panose="020F0502020204030204" pitchFamily="34" charset="0"/>
                <a:cs typeface="Calibri" panose="020F0502020204030204" pitchFamily="34" charset="0"/>
              </a:rPr>
              <a:t>2. Phase: Wechsel, Zusammenfassung und Diskussion</a:t>
            </a:r>
          </a:p>
          <a:p>
            <a:pPr marL="0" indent="0"/>
            <a:r>
              <a:rPr lang="de-DE" sz="2000" dirty="0">
                <a:solidFill>
                  <a:srgbClr val="002060"/>
                </a:solidFill>
                <a:latin typeface="Calibri" panose="020F0502020204030204" pitchFamily="34" charset="0"/>
                <a:cs typeface="Calibri" panose="020F0502020204030204" pitchFamily="34" charset="0"/>
              </a:rPr>
              <a:t>3. Phase: Wechsel, Zusammenfassung und Diskussion</a:t>
            </a:r>
          </a:p>
          <a:p>
            <a:pPr marL="0" indent="0"/>
            <a:r>
              <a:rPr lang="de-DE" sz="2000" dirty="0">
                <a:solidFill>
                  <a:srgbClr val="002060"/>
                </a:solidFill>
                <a:latin typeface="Calibri" panose="020F0502020204030204" pitchFamily="34" charset="0"/>
                <a:cs typeface="Calibri" panose="020F0502020204030204" pitchFamily="34" charset="0"/>
              </a:rPr>
              <a:t>4. Phase: Präsentation </a:t>
            </a:r>
          </a:p>
          <a:p>
            <a:pPr marL="1587" indent="0" eaLnBrk="1" hangingPunct="1">
              <a:spcBef>
                <a:spcPts val="500"/>
              </a:spcBef>
              <a:buClr>
                <a:srgbClr val="003366"/>
              </a:buClr>
              <a:buSzPct val="75000"/>
              <a:defRPr/>
            </a:pPr>
            <a:endParaRPr lang="de-DE" altLang="de-DE" sz="2000" dirty="0">
              <a:solidFill>
                <a:srgbClr val="002060"/>
              </a:solidFill>
              <a:latin typeface="Calibri" panose="020F0502020204030204" pitchFamily="34" charset="0"/>
              <a:ea typeface="Microsoft YaHei" panose="020B0503020204020204" pitchFamily="34" charset="-122"/>
              <a:cs typeface="Calibri" panose="020F0502020204030204" pitchFamily="34" charset="0"/>
            </a:endParaRPr>
          </a:p>
        </p:txBody>
      </p:sp>
      <p:sp>
        <p:nvSpPr>
          <p:cNvPr id="66564" name="Text Box 5">
            <a:extLst>
              <a:ext uri="{FF2B5EF4-FFF2-40B4-BE49-F238E27FC236}">
                <a16:creationId xmlns:a16="http://schemas.microsoft.com/office/drawing/2014/main" id="{97FB59F4-11D5-4335-B146-9E730F830935}"/>
              </a:ext>
            </a:extLst>
          </p:cNvPr>
          <p:cNvSpPr txBox="1">
            <a:spLocks noChangeArrowheads="1"/>
          </p:cNvSpPr>
          <p:nvPr/>
        </p:nvSpPr>
        <p:spPr bwMode="auto">
          <a:xfrm>
            <a:off x="0" y="6455709"/>
            <a:ext cx="755650" cy="402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nchorCtr="1">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pPr eaLnBrk="1" hangingPunct="1">
              <a:buSzPct val="100000"/>
            </a:pPr>
            <a:r>
              <a:rPr lang="de-DE" altLang="de-DE" sz="2000" b="1" dirty="0">
                <a:solidFill>
                  <a:srgbClr val="FFFFFF"/>
                </a:solidFill>
                <a:latin typeface="Calibri" panose="020F0502020204030204" pitchFamily="34" charset="0"/>
                <a:cs typeface="Calibri" panose="020F0502020204030204" pitchFamily="34" charset="0"/>
              </a:rPr>
              <a:t>16</a:t>
            </a:r>
            <a:endParaRPr lang="de-DE" altLang="de-DE" b="1" dirty="0">
              <a:solidFill>
                <a:srgbClr val="FFFFFF"/>
              </a:solidFill>
              <a:latin typeface="Calibri" panose="020F0502020204030204" pitchFamily="34" charset="0"/>
              <a:cs typeface="Calibri" panose="020F0502020204030204" pitchFamily="34" charset="0"/>
            </a:endParaRPr>
          </a:p>
        </p:txBody>
      </p:sp>
      <p:sp>
        <p:nvSpPr>
          <p:cNvPr id="66565" name="Fußzeilenplatzhalter 1">
            <a:extLst>
              <a:ext uri="{FF2B5EF4-FFF2-40B4-BE49-F238E27FC236}">
                <a16:creationId xmlns:a16="http://schemas.microsoft.com/office/drawing/2014/main" id="{81A3AE12-39FB-4776-811B-B7A64E8182F0}"/>
              </a:ext>
            </a:extLst>
          </p:cNvPr>
          <p:cNvSpPr>
            <a:spLocks noGrp="1"/>
          </p:cNvSpPr>
          <p:nvPr>
            <p:ph type="ftr" sz="quarter" idx="11"/>
          </p:nvPr>
        </p:nvSpPr>
        <p:spPr>
          <a:xfrm>
            <a:off x="6249988" y="6034088"/>
            <a:ext cx="2894012" cy="823912"/>
          </a:xfrm>
          <a:noFill/>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r>
              <a:rPr lang="de-DE" altLang="de-DE" sz="1800" dirty="0">
                <a:solidFill>
                  <a:srgbClr val="002060"/>
                </a:solidFill>
                <a:latin typeface="Calibri" panose="020F0502020204030204" pitchFamily="34" charset="0"/>
                <a:cs typeface="Calibri" panose="020F0502020204030204" pitchFamily="34" charset="0"/>
              </a:rPr>
              <a:t>Multiplikatorin</a:t>
            </a:r>
          </a:p>
        </p:txBody>
      </p:sp>
    </p:spTree>
    <p:extLst>
      <p:ext uri="{BB962C8B-B14F-4D97-AF65-F5344CB8AC3E}">
        <p14:creationId xmlns:p14="http://schemas.microsoft.com/office/powerpoint/2010/main" val="36590363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1">
            <a:extLst>
              <a:ext uri="{FF2B5EF4-FFF2-40B4-BE49-F238E27FC236}">
                <a16:creationId xmlns:a16="http://schemas.microsoft.com/office/drawing/2014/main" id="{2BF3C393-90F3-4D4A-9CE7-A9422BC369C7}"/>
              </a:ext>
            </a:extLst>
          </p:cNvPr>
          <p:cNvSpPr txBox="1">
            <a:spLocks noChangeArrowheads="1"/>
          </p:cNvSpPr>
          <p:nvPr/>
        </p:nvSpPr>
        <p:spPr bwMode="auto">
          <a:xfrm>
            <a:off x="914400" y="1556792"/>
            <a:ext cx="8001000"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pPr algn="ctr" eaLnBrk="1" hangingPunct="1">
              <a:lnSpc>
                <a:spcPct val="90000"/>
              </a:lnSpc>
              <a:buSzPct val="100000"/>
            </a:pPr>
            <a:r>
              <a:rPr lang="de-DE" altLang="de-DE" sz="2800" b="1" dirty="0">
                <a:solidFill>
                  <a:srgbClr val="003366"/>
                </a:solidFill>
                <a:latin typeface="Calibri" panose="020F0502020204030204" pitchFamily="34" charset="0"/>
                <a:ea typeface="Microsoft YaHei" panose="020B0503020204020204" pitchFamily="34" charset="-122"/>
                <a:cs typeface="Calibri" panose="020F0502020204030204" pitchFamily="34" charset="0"/>
              </a:rPr>
              <a:t>Möglichkeiten der Zivilgesellschaft</a:t>
            </a:r>
          </a:p>
          <a:p>
            <a:pPr algn="ctr" eaLnBrk="1" hangingPunct="1">
              <a:lnSpc>
                <a:spcPct val="90000"/>
              </a:lnSpc>
              <a:buSzPct val="100000"/>
            </a:pPr>
            <a:r>
              <a:rPr lang="de-DE" altLang="de-DE" b="1" dirty="0">
                <a:solidFill>
                  <a:srgbClr val="C00000"/>
                </a:solidFill>
                <a:latin typeface="Calibri" panose="020F0502020204030204" pitchFamily="34" charset="0"/>
                <a:ea typeface="Microsoft YaHei" panose="020B0503020204020204" pitchFamily="34" charset="-122"/>
                <a:cs typeface="Calibri" panose="020F0502020204030204" pitchFamily="34" charset="0"/>
              </a:rPr>
              <a:t>in Deutschland/Europa</a:t>
            </a:r>
          </a:p>
        </p:txBody>
      </p:sp>
      <p:sp>
        <p:nvSpPr>
          <p:cNvPr id="65539" name="Text Box 2">
            <a:extLst>
              <a:ext uri="{FF2B5EF4-FFF2-40B4-BE49-F238E27FC236}">
                <a16:creationId xmlns:a16="http://schemas.microsoft.com/office/drawing/2014/main" id="{91C5B1AF-1710-4F35-B981-E33F66B20B63}"/>
              </a:ext>
            </a:extLst>
          </p:cNvPr>
          <p:cNvSpPr txBox="1">
            <a:spLocks noChangeArrowheads="1"/>
          </p:cNvSpPr>
          <p:nvPr/>
        </p:nvSpPr>
        <p:spPr bwMode="auto">
          <a:xfrm>
            <a:off x="914400" y="2364721"/>
            <a:ext cx="8001000" cy="4090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41313">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1pPr>
            <a:lvl2pPr marL="741363" indent="-284163">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2pPr>
            <a:lvl3pPr>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3pPr>
            <a:lvl4pPr>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4pPr>
            <a:lvl5pPr>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9pPr>
          </a:lstStyle>
          <a:p>
            <a:pPr marL="344487" indent="-342900">
              <a:buFont typeface="Arial" panose="020B0604020202020204" pitchFamily="34" charset="0"/>
              <a:buChar char="•"/>
            </a:pPr>
            <a:r>
              <a:rPr lang="de-DE" sz="2000" dirty="0">
                <a:solidFill>
                  <a:srgbClr val="002060"/>
                </a:solidFill>
                <a:latin typeface="Calibri" panose="020F0502020204030204" pitchFamily="34" charset="0"/>
                <a:cs typeface="Calibri" panose="020F0502020204030204" pitchFamily="34" charset="0"/>
              </a:rPr>
              <a:t>auf Missstände aufmerksam machen</a:t>
            </a:r>
          </a:p>
          <a:p>
            <a:pPr marL="344487" indent="-342900">
              <a:buFont typeface="Arial" panose="020B0604020202020204" pitchFamily="34" charset="0"/>
              <a:buChar char="•"/>
            </a:pPr>
            <a:r>
              <a:rPr lang="de-DE" sz="2000" dirty="0">
                <a:solidFill>
                  <a:srgbClr val="002060"/>
                </a:solidFill>
                <a:latin typeface="Calibri" panose="020F0502020204030204" pitchFamily="34" charset="0"/>
                <a:cs typeface="Calibri" panose="020F0502020204030204" pitchFamily="34" charset="0"/>
              </a:rPr>
              <a:t>Protestaktionen, Petition etc. unterstützen</a:t>
            </a:r>
          </a:p>
          <a:p>
            <a:pPr marL="344487" indent="-342900">
              <a:buFont typeface="Arial" panose="020B0604020202020204" pitchFamily="34" charset="0"/>
              <a:buChar char="•"/>
            </a:pPr>
            <a:r>
              <a:rPr lang="de-DE" sz="2000" dirty="0">
                <a:solidFill>
                  <a:srgbClr val="002060"/>
                </a:solidFill>
                <a:latin typeface="Calibri" panose="020F0502020204030204" pitchFamily="34" charset="0"/>
                <a:cs typeface="Calibri" panose="020F0502020204030204" pitchFamily="34" charset="0"/>
              </a:rPr>
              <a:t>kritischer Konsum</a:t>
            </a:r>
          </a:p>
          <a:p>
            <a:pPr marL="344487" indent="-342900">
              <a:buFont typeface="Arial" panose="020B0604020202020204" pitchFamily="34" charset="0"/>
              <a:buChar char="•"/>
            </a:pPr>
            <a:r>
              <a:rPr lang="de-DE" sz="2000" dirty="0">
                <a:solidFill>
                  <a:srgbClr val="002060"/>
                </a:solidFill>
                <a:latin typeface="Calibri" panose="020F0502020204030204" pitchFamily="34" charset="0"/>
                <a:cs typeface="Calibri" panose="020F0502020204030204" pitchFamily="34" charset="0"/>
              </a:rPr>
              <a:t>Gewerkschaften/NGOs in Produktionsländern unterstützen</a:t>
            </a:r>
          </a:p>
        </p:txBody>
      </p:sp>
      <p:sp>
        <p:nvSpPr>
          <p:cNvPr id="66564" name="Text Box 5">
            <a:extLst>
              <a:ext uri="{FF2B5EF4-FFF2-40B4-BE49-F238E27FC236}">
                <a16:creationId xmlns:a16="http://schemas.microsoft.com/office/drawing/2014/main" id="{97FB59F4-11D5-4335-B146-9E730F830935}"/>
              </a:ext>
            </a:extLst>
          </p:cNvPr>
          <p:cNvSpPr txBox="1">
            <a:spLocks noChangeArrowheads="1"/>
          </p:cNvSpPr>
          <p:nvPr/>
        </p:nvSpPr>
        <p:spPr bwMode="auto">
          <a:xfrm>
            <a:off x="0" y="6455709"/>
            <a:ext cx="755650" cy="402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nchorCtr="1">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pPr eaLnBrk="1" hangingPunct="1">
              <a:buSzPct val="100000"/>
            </a:pPr>
            <a:r>
              <a:rPr lang="de-DE" altLang="de-DE" sz="2000" b="1" dirty="0">
                <a:solidFill>
                  <a:srgbClr val="FFFFFF"/>
                </a:solidFill>
                <a:latin typeface="Calibri" panose="020F0502020204030204" pitchFamily="34" charset="0"/>
                <a:cs typeface="Calibri" panose="020F0502020204030204" pitchFamily="34" charset="0"/>
              </a:rPr>
              <a:t>17</a:t>
            </a:r>
            <a:endParaRPr lang="de-DE" altLang="de-DE" b="1" dirty="0">
              <a:solidFill>
                <a:srgbClr val="FFFFFF"/>
              </a:solidFill>
              <a:latin typeface="Calibri" panose="020F0502020204030204" pitchFamily="34" charset="0"/>
              <a:cs typeface="Calibri" panose="020F0502020204030204" pitchFamily="34" charset="0"/>
            </a:endParaRPr>
          </a:p>
        </p:txBody>
      </p:sp>
      <p:sp>
        <p:nvSpPr>
          <p:cNvPr id="66565" name="Fußzeilenplatzhalter 1">
            <a:extLst>
              <a:ext uri="{FF2B5EF4-FFF2-40B4-BE49-F238E27FC236}">
                <a16:creationId xmlns:a16="http://schemas.microsoft.com/office/drawing/2014/main" id="{81A3AE12-39FB-4776-811B-B7A64E8182F0}"/>
              </a:ext>
            </a:extLst>
          </p:cNvPr>
          <p:cNvSpPr>
            <a:spLocks noGrp="1"/>
          </p:cNvSpPr>
          <p:nvPr>
            <p:ph type="ftr" sz="quarter" idx="11"/>
          </p:nvPr>
        </p:nvSpPr>
        <p:spPr>
          <a:xfrm>
            <a:off x="6249988" y="6034088"/>
            <a:ext cx="2894012" cy="823912"/>
          </a:xfrm>
          <a:noFill/>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r>
              <a:rPr lang="de-DE" altLang="de-DE" sz="1800" dirty="0">
                <a:solidFill>
                  <a:srgbClr val="002060"/>
                </a:solidFill>
                <a:latin typeface="Calibri" panose="020F0502020204030204" pitchFamily="34" charset="0"/>
                <a:cs typeface="Calibri" panose="020F0502020204030204" pitchFamily="34" charset="0"/>
              </a:rPr>
              <a:t>Multiplikatorin</a:t>
            </a:r>
          </a:p>
        </p:txBody>
      </p:sp>
      <p:pic>
        <p:nvPicPr>
          <p:cNvPr id="6" name="Picture 2">
            <a:extLst>
              <a:ext uri="{FF2B5EF4-FFF2-40B4-BE49-F238E27FC236}">
                <a16:creationId xmlns:a16="http://schemas.microsoft.com/office/drawing/2014/main" id="{125049CB-54FA-45F7-9C84-250FC3F211E1}"/>
              </a:ext>
            </a:extLst>
          </p:cNvPr>
          <p:cNvPicPr>
            <a:picLocks noChangeAspect="1" noChangeArrowheads="1"/>
          </p:cNvPicPr>
          <p:nvPr/>
        </p:nvPicPr>
        <p:blipFill>
          <a:blip r:embed="rId3" cstate="print"/>
          <a:srcRect/>
          <a:stretch>
            <a:fillRect/>
          </a:stretch>
        </p:blipFill>
        <p:spPr bwMode="auto">
          <a:xfrm>
            <a:off x="3438996" y="4005064"/>
            <a:ext cx="2266008" cy="2222639"/>
          </a:xfrm>
          <a:prstGeom prst="rect">
            <a:avLst/>
          </a:prstGeom>
          <a:noFill/>
          <a:ln w="9525">
            <a:noFill/>
            <a:miter lim="800000"/>
            <a:headEnd/>
            <a:tailEnd/>
          </a:ln>
        </p:spPr>
      </p:pic>
      <p:sp>
        <p:nvSpPr>
          <p:cNvPr id="2" name="Rechteck 1">
            <a:extLst>
              <a:ext uri="{FF2B5EF4-FFF2-40B4-BE49-F238E27FC236}">
                <a16:creationId xmlns:a16="http://schemas.microsoft.com/office/drawing/2014/main" id="{FBFB7671-9DB9-4872-A449-44B86C54F9CA}"/>
              </a:ext>
            </a:extLst>
          </p:cNvPr>
          <p:cNvSpPr/>
          <p:nvPr/>
        </p:nvSpPr>
        <p:spPr>
          <a:xfrm>
            <a:off x="3707564" y="6292575"/>
            <a:ext cx="1728871" cy="307777"/>
          </a:xfrm>
          <a:prstGeom prst="rect">
            <a:avLst/>
          </a:prstGeom>
        </p:spPr>
        <p:txBody>
          <a:bodyPr wrap="none">
            <a:spAutoFit/>
          </a:bodyPr>
          <a:lstStyle/>
          <a:p>
            <a:r>
              <a:rPr lang="de-DE" sz="1400" dirty="0">
                <a:latin typeface="Calibri" panose="020F0502020204030204" pitchFamily="34" charset="0"/>
                <a:cs typeface="Calibri" panose="020F0502020204030204" pitchFamily="34" charset="0"/>
              </a:rPr>
              <a:t>Grafik: Dawn Hudson</a:t>
            </a:r>
          </a:p>
        </p:txBody>
      </p:sp>
      <p:sp>
        <p:nvSpPr>
          <p:cNvPr id="8" name="Pfeil nach rechts 9">
            <a:extLst>
              <a:ext uri="{FF2B5EF4-FFF2-40B4-BE49-F238E27FC236}">
                <a16:creationId xmlns:a16="http://schemas.microsoft.com/office/drawing/2014/main" id="{DE67131B-D062-4CBF-898F-2B42F59BBE8E}"/>
              </a:ext>
            </a:extLst>
          </p:cNvPr>
          <p:cNvSpPr/>
          <p:nvPr/>
        </p:nvSpPr>
        <p:spPr bwMode="auto">
          <a:xfrm rot="21180141">
            <a:off x="3026988" y="4204852"/>
            <a:ext cx="936104" cy="504056"/>
          </a:xfrm>
          <a:prstGeom prst="rightArrow">
            <a:avLst/>
          </a:prstGeom>
          <a:solidFill>
            <a:srgbClr val="FF0000"/>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Times New Roman" panose="02020603050405020304" pitchFamily="18" charset="0"/>
            </a:endParaRPr>
          </a:p>
        </p:txBody>
      </p:sp>
    </p:spTree>
    <p:extLst>
      <p:ext uri="{BB962C8B-B14F-4D97-AF65-F5344CB8AC3E}">
        <p14:creationId xmlns:p14="http://schemas.microsoft.com/office/powerpoint/2010/main" val="206598308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1">
            <a:extLst>
              <a:ext uri="{FF2B5EF4-FFF2-40B4-BE49-F238E27FC236}">
                <a16:creationId xmlns:a16="http://schemas.microsoft.com/office/drawing/2014/main" id="{2BF3C393-90F3-4D4A-9CE7-A9422BC369C7}"/>
              </a:ext>
            </a:extLst>
          </p:cNvPr>
          <p:cNvSpPr txBox="1">
            <a:spLocks noChangeArrowheads="1"/>
          </p:cNvSpPr>
          <p:nvPr/>
        </p:nvSpPr>
        <p:spPr bwMode="auto">
          <a:xfrm>
            <a:off x="914400" y="1556792"/>
            <a:ext cx="8001000"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pPr algn="ctr" eaLnBrk="1" hangingPunct="1">
              <a:lnSpc>
                <a:spcPct val="90000"/>
              </a:lnSpc>
              <a:buSzPct val="100000"/>
            </a:pPr>
            <a:r>
              <a:rPr lang="de-DE" altLang="de-DE" sz="2800" b="1" dirty="0">
                <a:solidFill>
                  <a:srgbClr val="003366"/>
                </a:solidFill>
                <a:latin typeface="Calibri" panose="020F0502020204030204" pitchFamily="34" charset="0"/>
                <a:ea typeface="Microsoft YaHei" panose="020B0503020204020204" pitchFamily="34" charset="-122"/>
                <a:cs typeface="Calibri" panose="020F0502020204030204" pitchFamily="34" charset="0"/>
              </a:rPr>
              <a:t>Möglichkeiten der Zivilgesellschaft</a:t>
            </a:r>
          </a:p>
          <a:p>
            <a:pPr algn="ctr" eaLnBrk="1" hangingPunct="1">
              <a:lnSpc>
                <a:spcPct val="90000"/>
              </a:lnSpc>
              <a:buSzPct val="100000"/>
            </a:pPr>
            <a:r>
              <a:rPr lang="de-DE" altLang="de-DE" b="1" dirty="0">
                <a:solidFill>
                  <a:srgbClr val="C00000"/>
                </a:solidFill>
                <a:latin typeface="Calibri" panose="020F0502020204030204" pitchFamily="34" charset="0"/>
                <a:ea typeface="Microsoft YaHei" panose="020B0503020204020204" pitchFamily="34" charset="-122"/>
                <a:cs typeface="Calibri" panose="020F0502020204030204" pitchFamily="34" charset="0"/>
              </a:rPr>
              <a:t>in Produktionsländern</a:t>
            </a:r>
          </a:p>
        </p:txBody>
      </p:sp>
      <p:sp>
        <p:nvSpPr>
          <p:cNvPr id="65539" name="Text Box 2">
            <a:extLst>
              <a:ext uri="{FF2B5EF4-FFF2-40B4-BE49-F238E27FC236}">
                <a16:creationId xmlns:a16="http://schemas.microsoft.com/office/drawing/2014/main" id="{91C5B1AF-1710-4F35-B981-E33F66B20B63}"/>
              </a:ext>
            </a:extLst>
          </p:cNvPr>
          <p:cNvSpPr txBox="1">
            <a:spLocks noChangeArrowheads="1"/>
          </p:cNvSpPr>
          <p:nvPr/>
        </p:nvSpPr>
        <p:spPr bwMode="auto">
          <a:xfrm>
            <a:off x="914400" y="2364721"/>
            <a:ext cx="8001000" cy="4090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41313">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1pPr>
            <a:lvl2pPr marL="741363" indent="-284163">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2pPr>
            <a:lvl3pPr>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3pPr>
            <a:lvl4pPr>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4pPr>
            <a:lvl5pPr>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9pPr>
          </a:lstStyle>
          <a:p>
            <a:pPr marL="344487" indent="-342900">
              <a:buFont typeface="Arial" panose="020B0604020202020204" pitchFamily="34" charset="0"/>
              <a:buChar char="•"/>
            </a:pPr>
            <a:r>
              <a:rPr lang="de-DE" sz="2000" dirty="0">
                <a:solidFill>
                  <a:srgbClr val="002060"/>
                </a:solidFill>
                <a:latin typeface="Calibri" panose="020F0502020204030204" pitchFamily="34" charset="0"/>
                <a:cs typeface="Calibri" panose="020F0502020204030204" pitchFamily="34" charset="0"/>
              </a:rPr>
              <a:t>Gewerkschaftsarbeit/Arbeit von NGOs </a:t>
            </a:r>
          </a:p>
          <a:p>
            <a:pPr marL="742950" lvl="1" indent="-342900">
              <a:buFont typeface="Courier New" panose="02070309020205020404" pitchFamily="49" charset="0"/>
              <a:buChar char="o"/>
            </a:pPr>
            <a:r>
              <a:rPr lang="de-DE" sz="2000" dirty="0">
                <a:solidFill>
                  <a:srgbClr val="002060"/>
                </a:solidFill>
                <a:latin typeface="Calibri" panose="020F0502020204030204" pitchFamily="34" charset="0"/>
                <a:cs typeface="Calibri" panose="020F0502020204030204" pitchFamily="34" charset="0"/>
              </a:rPr>
              <a:t>Aufklärung der </a:t>
            </a:r>
            <a:r>
              <a:rPr lang="de-DE" sz="2000" dirty="0" err="1">
                <a:solidFill>
                  <a:srgbClr val="002060"/>
                </a:solidFill>
                <a:latin typeface="Calibri" panose="020F0502020204030204" pitchFamily="34" charset="0"/>
                <a:cs typeface="Calibri" panose="020F0502020204030204" pitchFamily="34" charset="0"/>
              </a:rPr>
              <a:t>Arbeiter_innen</a:t>
            </a:r>
            <a:endParaRPr lang="de-DE" sz="2000" dirty="0">
              <a:solidFill>
                <a:srgbClr val="002060"/>
              </a:solidFill>
              <a:latin typeface="Calibri" panose="020F0502020204030204" pitchFamily="34" charset="0"/>
              <a:cs typeface="Calibri" panose="020F0502020204030204" pitchFamily="34" charset="0"/>
            </a:endParaRPr>
          </a:p>
          <a:p>
            <a:pPr marL="742950" lvl="1" indent="-342900">
              <a:buFont typeface="Courier New" panose="02070309020205020404" pitchFamily="49" charset="0"/>
              <a:buChar char="o"/>
            </a:pPr>
            <a:r>
              <a:rPr lang="de-DE" sz="2000" dirty="0">
                <a:solidFill>
                  <a:srgbClr val="002060"/>
                </a:solidFill>
                <a:latin typeface="Calibri" panose="020F0502020204030204" pitchFamily="34" charset="0"/>
                <a:cs typeface="Calibri" panose="020F0502020204030204" pitchFamily="34" charset="0"/>
              </a:rPr>
              <a:t>Aufdecken/Benennen von Missständen</a:t>
            </a:r>
          </a:p>
          <a:p>
            <a:pPr marL="344487" indent="-342900">
              <a:buFont typeface="Arial" panose="020B0604020202020204" pitchFamily="34" charset="0"/>
              <a:buChar char="•"/>
            </a:pPr>
            <a:r>
              <a:rPr lang="de-DE" sz="2000" dirty="0">
                <a:solidFill>
                  <a:srgbClr val="002060"/>
                </a:solidFill>
                <a:latin typeface="Calibri" panose="020F0502020204030204" pitchFamily="34" charset="0"/>
                <a:cs typeface="Calibri" panose="020F0502020204030204" pitchFamily="34" charset="0"/>
              </a:rPr>
              <a:t>Juristische Unterstützung bei Arbeitsrechtsverletzungen</a:t>
            </a:r>
          </a:p>
          <a:p>
            <a:pPr marL="742950" lvl="1" indent="-342900">
              <a:buFont typeface="Courier New" panose="02070309020205020404" pitchFamily="49" charset="0"/>
              <a:buChar char="o"/>
            </a:pPr>
            <a:r>
              <a:rPr lang="de-DE" sz="2000" dirty="0" err="1">
                <a:solidFill>
                  <a:srgbClr val="002060"/>
                </a:solidFill>
                <a:latin typeface="Calibri" panose="020F0502020204030204" pitchFamily="34" charset="0"/>
                <a:cs typeface="Calibri" panose="020F0502020204030204" pitchFamily="34" charset="0"/>
              </a:rPr>
              <a:t>Arbeiter_innen</a:t>
            </a:r>
            <a:r>
              <a:rPr lang="de-DE" sz="2000" dirty="0">
                <a:solidFill>
                  <a:srgbClr val="002060"/>
                </a:solidFill>
                <a:latin typeface="Calibri" panose="020F0502020204030204" pitchFamily="34" charset="0"/>
                <a:cs typeface="Calibri" panose="020F0502020204030204" pitchFamily="34" charset="0"/>
              </a:rPr>
              <a:t> können ihre Rechte durchsetzen</a:t>
            </a:r>
          </a:p>
        </p:txBody>
      </p:sp>
      <p:sp>
        <p:nvSpPr>
          <p:cNvPr id="66564" name="Text Box 5">
            <a:extLst>
              <a:ext uri="{FF2B5EF4-FFF2-40B4-BE49-F238E27FC236}">
                <a16:creationId xmlns:a16="http://schemas.microsoft.com/office/drawing/2014/main" id="{97FB59F4-11D5-4335-B146-9E730F830935}"/>
              </a:ext>
            </a:extLst>
          </p:cNvPr>
          <p:cNvSpPr txBox="1">
            <a:spLocks noChangeArrowheads="1"/>
          </p:cNvSpPr>
          <p:nvPr/>
        </p:nvSpPr>
        <p:spPr bwMode="auto">
          <a:xfrm>
            <a:off x="0" y="6455709"/>
            <a:ext cx="755650" cy="402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nchorCtr="1">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pPr eaLnBrk="1" hangingPunct="1">
              <a:buSzPct val="100000"/>
            </a:pPr>
            <a:r>
              <a:rPr lang="de-DE" altLang="de-DE" sz="2000" b="1" dirty="0">
                <a:solidFill>
                  <a:srgbClr val="FFFFFF"/>
                </a:solidFill>
                <a:latin typeface="Calibri" panose="020F0502020204030204" pitchFamily="34" charset="0"/>
                <a:cs typeface="Calibri" panose="020F0502020204030204" pitchFamily="34" charset="0"/>
              </a:rPr>
              <a:t>18</a:t>
            </a:r>
            <a:endParaRPr lang="de-DE" altLang="de-DE" b="1" dirty="0">
              <a:solidFill>
                <a:srgbClr val="FFFFFF"/>
              </a:solidFill>
              <a:latin typeface="Calibri" panose="020F0502020204030204" pitchFamily="34" charset="0"/>
              <a:cs typeface="Calibri" panose="020F0502020204030204" pitchFamily="34" charset="0"/>
            </a:endParaRPr>
          </a:p>
        </p:txBody>
      </p:sp>
      <p:sp>
        <p:nvSpPr>
          <p:cNvPr id="66565" name="Fußzeilenplatzhalter 1">
            <a:extLst>
              <a:ext uri="{FF2B5EF4-FFF2-40B4-BE49-F238E27FC236}">
                <a16:creationId xmlns:a16="http://schemas.microsoft.com/office/drawing/2014/main" id="{81A3AE12-39FB-4776-811B-B7A64E8182F0}"/>
              </a:ext>
            </a:extLst>
          </p:cNvPr>
          <p:cNvSpPr>
            <a:spLocks noGrp="1"/>
          </p:cNvSpPr>
          <p:nvPr>
            <p:ph type="ftr" sz="quarter" idx="11"/>
          </p:nvPr>
        </p:nvSpPr>
        <p:spPr>
          <a:xfrm>
            <a:off x="6249988" y="6034088"/>
            <a:ext cx="2894012" cy="823912"/>
          </a:xfrm>
          <a:noFill/>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r>
              <a:rPr lang="de-DE" altLang="de-DE" sz="1800" dirty="0">
                <a:solidFill>
                  <a:srgbClr val="002060"/>
                </a:solidFill>
                <a:latin typeface="Calibri" panose="020F0502020204030204" pitchFamily="34" charset="0"/>
                <a:cs typeface="Calibri" panose="020F0502020204030204" pitchFamily="34" charset="0"/>
              </a:rPr>
              <a:t>Multiplikatorin</a:t>
            </a:r>
          </a:p>
        </p:txBody>
      </p:sp>
      <p:pic>
        <p:nvPicPr>
          <p:cNvPr id="6" name="Picture 2">
            <a:extLst>
              <a:ext uri="{FF2B5EF4-FFF2-40B4-BE49-F238E27FC236}">
                <a16:creationId xmlns:a16="http://schemas.microsoft.com/office/drawing/2014/main" id="{125049CB-54FA-45F7-9C84-250FC3F211E1}"/>
              </a:ext>
            </a:extLst>
          </p:cNvPr>
          <p:cNvPicPr>
            <a:picLocks noChangeAspect="1" noChangeArrowheads="1"/>
          </p:cNvPicPr>
          <p:nvPr/>
        </p:nvPicPr>
        <p:blipFill>
          <a:blip r:embed="rId3" cstate="print"/>
          <a:srcRect/>
          <a:stretch>
            <a:fillRect/>
          </a:stretch>
        </p:blipFill>
        <p:spPr bwMode="auto">
          <a:xfrm>
            <a:off x="3438996" y="4005064"/>
            <a:ext cx="2266008" cy="2222639"/>
          </a:xfrm>
          <a:prstGeom prst="rect">
            <a:avLst/>
          </a:prstGeom>
          <a:noFill/>
          <a:ln w="9525">
            <a:noFill/>
            <a:miter lim="800000"/>
            <a:headEnd/>
            <a:tailEnd/>
          </a:ln>
        </p:spPr>
      </p:pic>
      <p:sp>
        <p:nvSpPr>
          <p:cNvPr id="2" name="Rechteck 1">
            <a:extLst>
              <a:ext uri="{FF2B5EF4-FFF2-40B4-BE49-F238E27FC236}">
                <a16:creationId xmlns:a16="http://schemas.microsoft.com/office/drawing/2014/main" id="{FBFB7671-9DB9-4872-A449-44B86C54F9CA}"/>
              </a:ext>
            </a:extLst>
          </p:cNvPr>
          <p:cNvSpPr/>
          <p:nvPr/>
        </p:nvSpPr>
        <p:spPr>
          <a:xfrm>
            <a:off x="3707564" y="6292575"/>
            <a:ext cx="1728871" cy="307777"/>
          </a:xfrm>
          <a:prstGeom prst="rect">
            <a:avLst/>
          </a:prstGeom>
        </p:spPr>
        <p:txBody>
          <a:bodyPr wrap="none">
            <a:spAutoFit/>
          </a:bodyPr>
          <a:lstStyle/>
          <a:p>
            <a:r>
              <a:rPr lang="de-DE" sz="1400" dirty="0">
                <a:latin typeface="Calibri" panose="020F0502020204030204" pitchFamily="34" charset="0"/>
                <a:cs typeface="Calibri" panose="020F0502020204030204" pitchFamily="34" charset="0"/>
              </a:rPr>
              <a:t>Grafik: Dawn Hudson</a:t>
            </a:r>
          </a:p>
        </p:txBody>
      </p:sp>
      <p:sp>
        <p:nvSpPr>
          <p:cNvPr id="9" name="Pfeil nach rechts 7">
            <a:extLst>
              <a:ext uri="{FF2B5EF4-FFF2-40B4-BE49-F238E27FC236}">
                <a16:creationId xmlns:a16="http://schemas.microsoft.com/office/drawing/2014/main" id="{AE40570F-A463-4651-8D52-2E6096E4A20A}"/>
              </a:ext>
            </a:extLst>
          </p:cNvPr>
          <p:cNvSpPr/>
          <p:nvPr/>
        </p:nvSpPr>
        <p:spPr bwMode="auto">
          <a:xfrm rot="7406832">
            <a:off x="4768686" y="4159690"/>
            <a:ext cx="936104" cy="504056"/>
          </a:xfrm>
          <a:prstGeom prst="rightArrow">
            <a:avLst/>
          </a:prstGeom>
          <a:solidFill>
            <a:srgbClr val="FF0000"/>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Times New Roman" panose="02020603050405020304" pitchFamily="18" charset="0"/>
            </a:endParaRPr>
          </a:p>
        </p:txBody>
      </p:sp>
    </p:spTree>
    <p:extLst>
      <p:ext uri="{BB962C8B-B14F-4D97-AF65-F5344CB8AC3E}">
        <p14:creationId xmlns:p14="http://schemas.microsoft.com/office/powerpoint/2010/main" val="158206860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ext Box 1">
            <a:extLst>
              <a:ext uri="{FF2B5EF4-FFF2-40B4-BE49-F238E27FC236}">
                <a16:creationId xmlns:a16="http://schemas.microsoft.com/office/drawing/2014/main" id="{E1DA4D23-1AFE-425D-AD31-2DD643AE20B9}"/>
              </a:ext>
            </a:extLst>
          </p:cNvPr>
          <p:cNvSpPr txBox="1">
            <a:spLocks noChangeArrowheads="1"/>
          </p:cNvSpPr>
          <p:nvPr/>
        </p:nvSpPr>
        <p:spPr bwMode="auto">
          <a:xfrm>
            <a:off x="914400" y="1268413"/>
            <a:ext cx="8001000"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pPr algn="ctr" eaLnBrk="1" hangingPunct="1">
              <a:lnSpc>
                <a:spcPct val="90000"/>
              </a:lnSpc>
              <a:buSzPct val="100000"/>
            </a:pPr>
            <a:br>
              <a:rPr lang="de-DE" altLang="de-DE" sz="2800" b="1">
                <a:solidFill>
                  <a:srgbClr val="003366"/>
                </a:solidFill>
                <a:latin typeface="Calibri" panose="020F0502020204030204" pitchFamily="34" charset="0"/>
                <a:ea typeface="Microsoft YaHei" panose="020B0503020204020204" pitchFamily="34" charset="-122"/>
                <a:cs typeface="Calibri" panose="020F0502020204030204" pitchFamily="34" charset="0"/>
              </a:rPr>
            </a:br>
            <a:r>
              <a:rPr lang="de-DE" altLang="de-DE" sz="2800" b="1">
                <a:solidFill>
                  <a:srgbClr val="003366"/>
                </a:solidFill>
                <a:latin typeface="Calibri" panose="020F0502020204030204" pitchFamily="34" charset="0"/>
                <a:ea typeface="Microsoft YaHei" panose="020B0503020204020204" pitchFamily="34" charset="-122"/>
                <a:cs typeface="Calibri" panose="020F0502020204030204" pitchFamily="34" charset="0"/>
              </a:rPr>
              <a:t>Forderungen an Unternehmen</a:t>
            </a:r>
          </a:p>
        </p:txBody>
      </p:sp>
      <p:sp>
        <p:nvSpPr>
          <p:cNvPr id="95235" name="Text Box 2">
            <a:extLst>
              <a:ext uri="{FF2B5EF4-FFF2-40B4-BE49-F238E27FC236}">
                <a16:creationId xmlns:a16="http://schemas.microsoft.com/office/drawing/2014/main" id="{73AE13B4-CBE6-4D71-8E28-D6730BE8291F}"/>
              </a:ext>
            </a:extLst>
          </p:cNvPr>
          <p:cNvSpPr txBox="1">
            <a:spLocks noChangeArrowheads="1"/>
          </p:cNvSpPr>
          <p:nvPr/>
        </p:nvSpPr>
        <p:spPr bwMode="auto">
          <a:xfrm>
            <a:off x="914400" y="2362200"/>
            <a:ext cx="80010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9pPr>
          </a:lstStyle>
          <a:p>
            <a:pPr eaLnBrk="1" hangingPunct="1">
              <a:spcBef>
                <a:spcPts val="500"/>
              </a:spcBef>
              <a:buClr>
                <a:srgbClr val="003366"/>
              </a:buClr>
              <a:buSzPct val="75000"/>
              <a:buFont typeface="Arial" panose="020B0604020202020204" pitchFamily="34" charset="0"/>
              <a:buChar char="•"/>
            </a:pPr>
            <a:r>
              <a:rPr lang="de-DE" altLang="de-DE" sz="2000">
                <a:solidFill>
                  <a:srgbClr val="003366"/>
                </a:solidFill>
                <a:latin typeface="Calibri" panose="020F0502020204030204" pitchFamily="34" charset="0"/>
                <a:cs typeface="Calibri" panose="020F0502020204030204" pitchFamily="34" charset="0"/>
              </a:rPr>
              <a:t>veränderte Einkaufspraktiken</a:t>
            </a:r>
          </a:p>
          <a:p>
            <a:pPr eaLnBrk="1" hangingPunct="1">
              <a:spcBef>
                <a:spcPts val="500"/>
              </a:spcBef>
              <a:buClr>
                <a:srgbClr val="003366"/>
              </a:buClr>
              <a:buSzPct val="75000"/>
              <a:buFont typeface="Arial" panose="020B0604020202020204" pitchFamily="34" charset="0"/>
              <a:buChar char="•"/>
            </a:pPr>
            <a:r>
              <a:rPr lang="de-DE" altLang="de-DE" sz="2000">
                <a:solidFill>
                  <a:srgbClr val="003366"/>
                </a:solidFill>
                <a:latin typeface="Calibri" panose="020F0502020204030204" pitchFamily="34" charset="0"/>
                <a:cs typeface="Calibri" panose="020F0502020204030204" pitchFamily="34" charset="0"/>
              </a:rPr>
              <a:t>soziale Verantwortung wahrnehmen</a:t>
            </a:r>
          </a:p>
          <a:p>
            <a:pPr eaLnBrk="1" hangingPunct="1">
              <a:spcBef>
                <a:spcPts val="500"/>
              </a:spcBef>
              <a:buClr>
                <a:srgbClr val="003366"/>
              </a:buClr>
              <a:buSzPct val="75000"/>
              <a:buFont typeface="Arial" panose="020B0604020202020204" pitchFamily="34" charset="0"/>
              <a:buChar char="•"/>
            </a:pPr>
            <a:r>
              <a:rPr lang="de-DE" altLang="de-DE" sz="2000">
                <a:solidFill>
                  <a:srgbClr val="003366"/>
                </a:solidFill>
                <a:latin typeface="Calibri" panose="020F0502020204030204" pitchFamily="34" charset="0"/>
                <a:cs typeface="Calibri" panose="020F0502020204030204" pitchFamily="34" charset="0"/>
              </a:rPr>
              <a:t>verbindlichen Verhaltenskodex umsetzen</a:t>
            </a:r>
          </a:p>
          <a:p>
            <a:pPr eaLnBrk="1" hangingPunct="1">
              <a:spcBef>
                <a:spcPts val="500"/>
              </a:spcBef>
              <a:buClr>
                <a:srgbClr val="003366"/>
              </a:buClr>
              <a:buSzPct val="75000"/>
              <a:buFont typeface="Arial" panose="020B0604020202020204" pitchFamily="34" charset="0"/>
              <a:buChar char="•"/>
            </a:pPr>
            <a:r>
              <a:rPr lang="de-DE" altLang="de-DE" sz="2000">
                <a:solidFill>
                  <a:srgbClr val="003366"/>
                </a:solidFill>
                <a:latin typeface="Calibri" panose="020F0502020204030204" pitchFamily="34" charset="0"/>
                <a:cs typeface="Calibri" panose="020F0502020204030204" pitchFamily="34" charset="0"/>
              </a:rPr>
              <a:t>Transparenz, Offenlegung der Lieferanten, jährliche</a:t>
            </a:r>
            <a:br>
              <a:rPr lang="de-DE" altLang="de-DE" sz="2000">
                <a:solidFill>
                  <a:srgbClr val="003366"/>
                </a:solidFill>
                <a:latin typeface="Calibri" panose="020F0502020204030204" pitchFamily="34" charset="0"/>
                <a:cs typeface="Calibri" panose="020F0502020204030204" pitchFamily="34" charset="0"/>
              </a:rPr>
            </a:br>
            <a:r>
              <a:rPr lang="de-DE" altLang="de-DE" sz="2000">
                <a:solidFill>
                  <a:srgbClr val="003366"/>
                </a:solidFill>
                <a:latin typeface="Calibri" panose="020F0502020204030204" pitchFamily="34" charset="0"/>
                <a:cs typeface="Calibri" panose="020F0502020204030204" pitchFamily="34" charset="0"/>
              </a:rPr>
              <a:t>Berichterstattung, Audits</a:t>
            </a:r>
          </a:p>
          <a:p>
            <a:pPr eaLnBrk="1" hangingPunct="1">
              <a:spcBef>
                <a:spcPts val="500"/>
              </a:spcBef>
              <a:buClr>
                <a:srgbClr val="003366"/>
              </a:buClr>
              <a:buSzPct val="75000"/>
              <a:buFont typeface="Arial" panose="020B0604020202020204" pitchFamily="34" charset="0"/>
              <a:buChar char="•"/>
            </a:pPr>
            <a:r>
              <a:rPr lang="de-DE" altLang="de-DE" sz="2000">
                <a:solidFill>
                  <a:srgbClr val="003366"/>
                </a:solidFill>
                <a:latin typeface="Calibri" panose="020F0502020204030204" pitchFamily="34" charset="0"/>
                <a:cs typeface="Calibri" panose="020F0502020204030204" pitchFamily="34" charset="0"/>
              </a:rPr>
              <a:t>Unterstützung der Produzent_innen bei der Umsetzung von</a:t>
            </a:r>
            <a:br>
              <a:rPr lang="de-DE" altLang="de-DE" sz="2000">
                <a:solidFill>
                  <a:srgbClr val="003366"/>
                </a:solidFill>
                <a:latin typeface="Calibri" panose="020F0502020204030204" pitchFamily="34" charset="0"/>
                <a:cs typeface="Calibri" panose="020F0502020204030204" pitchFamily="34" charset="0"/>
              </a:rPr>
            </a:br>
            <a:r>
              <a:rPr lang="de-DE" altLang="de-DE" sz="2000">
                <a:solidFill>
                  <a:srgbClr val="003366"/>
                </a:solidFill>
                <a:latin typeface="Calibri" panose="020F0502020204030204" pitchFamily="34" charset="0"/>
                <a:cs typeface="Calibri" panose="020F0502020204030204" pitchFamily="34" charset="0"/>
              </a:rPr>
              <a:t>Sozialstandards</a:t>
            </a:r>
          </a:p>
          <a:p>
            <a:pPr eaLnBrk="1" hangingPunct="1">
              <a:spcBef>
                <a:spcPts val="500"/>
              </a:spcBef>
              <a:buClr>
                <a:srgbClr val="003366"/>
              </a:buClr>
              <a:buSzPct val="75000"/>
              <a:buFont typeface="Arial" panose="020B0604020202020204" pitchFamily="34" charset="0"/>
              <a:buChar char="•"/>
            </a:pPr>
            <a:r>
              <a:rPr lang="de-DE" altLang="de-DE" sz="2000">
                <a:solidFill>
                  <a:srgbClr val="003366"/>
                </a:solidFill>
                <a:latin typeface="Calibri" panose="020F0502020204030204" pitchFamily="34" charset="0"/>
                <a:cs typeface="Calibri" panose="020F0502020204030204" pitchFamily="34" charset="0"/>
              </a:rPr>
              <a:t>unabhängige, externe Kontrollen durch Multi-Stakeholder-Initiativen</a:t>
            </a:r>
          </a:p>
        </p:txBody>
      </p:sp>
      <p:sp>
        <p:nvSpPr>
          <p:cNvPr id="95236" name="Text Box 5">
            <a:extLst>
              <a:ext uri="{FF2B5EF4-FFF2-40B4-BE49-F238E27FC236}">
                <a16:creationId xmlns:a16="http://schemas.microsoft.com/office/drawing/2014/main" id="{15949D6E-114E-4FAD-B14F-FBAE31E21BF3}"/>
              </a:ext>
            </a:extLst>
          </p:cNvPr>
          <p:cNvSpPr txBox="1">
            <a:spLocks noChangeArrowheads="1"/>
          </p:cNvSpPr>
          <p:nvPr/>
        </p:nvSpPr>
        <p:spPr bwMode="auto">
          <a:xfrm>
            <a:off x="0" y="6456363"/>
            <a:ext cx="755650"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nchorCtr="1">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pPr eaLnBrk="1" hangingPunct="1">
              <a:buSzPct val="100000"/>
            </a:pPr>
            <a:r>
              <a:rPr lang="de-DE" altLang="de-DE" sz="2000" b="1" dirty="0">
                <a:solidFill>
                  <a:srgbClr val="FFFFFF"/>
                </a:solidFill>
                <a:latin typeface="Calibri" panose="020F0502020204030204" pitchFamily="34" charset="0"/>
                <a:cs typeface="Calibri" panose="020F0502020204030204" pitchFamily="34" charset="0"/>
              </a:rPr>
              <a:t>19</a:t>
            </a:r>
          </a:p>
        </p:txBody>
      </p:sp>
      <p:pic>
        <p:nvPicPr>
          <p:cNvPr id="95238" name="Picture 8">
            <a:extLst>
              <a:ext uri="{FF2B5EF4-FFF2-40B4-BE49-F238E27FC236}">
                <a16:creationId xmlns:a16="http://schemas.microsoft.com/office/drawing/2014/main" id="{927EC536-89B3-44DB-947C-6EDEDEC2A5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7988" y="2362200"/>
            <a:ext cx="2025650"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39" name="Fußzeilenplatzhalter 1">
            <a:extLst>
              <a:ext uri="{FF2B5EF4-FFF2-40B4-BE49-F238E27FC236}">
                <a16:creationId xmlns:a16="http://schemas.microsoft.com/office/drawing/2014/main" id="{801764DD-6A28-42BC-B637-B354599F7C23}"/>
              </a:ext>
            </a:extLst>
          </p:cNvPr>
          <p:cNvSpPr>
            <a:spLocks noGrp="1"/>
          </p:cNvSpPr>
          <p:nvPr>
            <p:ph type="ftr" sz="quarter" idx="11"/>
          </p:nvPr>
        </p:nvSpPr>
        <p:spPr>
          <a:xfrm>
            <a:off x="6249988" y="6034088"/>
            <a:ext cx="2894012" cy="823912"/>
          </a:xfrm>
          <a:noFill/>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r>
              <a:rPr lang="de-DE" altLang="de-DE" sz="1800">
                <a:solidFill>
                  <a:srgbClr val="002060"/>
                </a:solidFill>
                <a:latin typeface="Calibri" panose="020F0502020204030204" pitchFamily="34" charset="0"/>
                <a:cs typeface="Calibri" panose="020F0502020204030204" pitchFamily="34" charset="0"/>
              </a:rPr>
              <a:t>Multiplikatorin</a:t>
            </a:r>
          </a:p>
        </p:txBody>
      </p:sp>
      <p:pic>
        <p:nvPicPr>
          <p:cNvPr id="2" name="Grafik 1">
            <a:extLst>
              <a:ext uri="{FF2B5EF4-FFF2-40B4-BE49-F238E27FC236}">
                <a16:creationId xmlns:a16="http://schemas.microsoft.com/office/drawing/2014/main" id="{DEE264BD-27AC-41FE-B9A3-F00224713217}"/>
              </a:ext>
            </a:extLst>
          </p:cNvPr>
          <p:cNvPicPr>
            <a:picLocks noChangeAspect="1"/>
          </p:cNvPicPr>
          <p:nvPr/>
        </p:nvPicPr>
        <p:blipFill>
          <a:blip r:embed="rId4"/>
          <a:stretch>
            <a:fillRect/>
          </a:stretch>
        </p:blipFill>
        <p:spPr>
          <a:xfrm>
            <a:off x="7483358" y="3031313"/>
            <a:ext cx="1492483" cy="1492483"/>
          </a:xfrm>
          <a:prstGeom prst="rect">
            <a:avLst/>
          </a:prstGeom>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7">
            <a:extLst>
              <a:ext uri="{FF2B5EF4-FFF2-40B4-BE49-F238E27FC236}">
                <a16:creationId xmlns:a16="http://schemas.microsoft.com/office/drawing/2014/main" id="{40A71E98-FE2E-4CA8-8610-6BFCF69B86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025" y="2017713"/>
            <a:ext cx="1990725" cy="418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hteck 1">
            <a:extLst>
              <a:ext uri="{FF2B5EF4-FFF2-40B4-BE49-F238E27FC236}">
                <a16:creationId xmlns:a16="http://schemas.microsoft.com/office/drawing/2014/main" id="{04AE8D33-1DD6-46CD-A5B7-D32452594DAB}"/>
              </a:ext>
            </a:extLst>
          </p:cNvPr>
          <p:cNvSpPr>
            <a:spLocks noChangeArrowheads="1"/>
          </p:cNvSpPr>
          <p:nvPr/>
        </p:nvSpPr>
        <p:spPr bwMode="auto">
          <a:xfrm>
            <a:off x="228600" y="6457950"/>
            <a:ext cx="7556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buSzPct val="100000"/>
            </a:pPr>
            <a:r>
              <a:rPr lang="de-DE" altLang="de-DE" sz="2000" b="1">
                <a:solidFill>
                  <a:srgbClr val="FFFFFF"/>
                </a:solidFill>
                <a:latin typeface="Calibri" panose="020F0502020204030204" pitchFamily="34" charset="0"/>
                <a:cs typeface="Calibri" panose="020F0502020204030204" pitchFamily="34" charset="0"/>
              </a:rPr>
              <a:t>2</a:t>
            </a:r>
            <a:endParaRPr lang="de-DE" altLang="de-DE" b="1">
              <a:solidFill>
                <a:srgbClr val="FFFFFF"/>
              </a:solidFill>
              <a:latin typeface="Calibri" panose="020F0502020204030204" pitchFamily="34" charset="0"/>
              <a:cs typeface="Calibri" panose="020F0502020204030204" pitchFamily="34" charset="0"/>
            </a:endParaRPr>
          </a:p>
        </p:txBody>
      </p:sp>
      <p:sp>
        <p:nvSpPr>
          <p:cNvPr id="2" name="Textfeld 1">
            <a:extLst>
              <a:ext uri="{FF2B5EF4-FFF2-40B4-BE49-F238E27FC236}">
                <a16:creationId xmlns:a16="http://schemas.microsoft.com/office/drawing/2014/main" id="{DD6C2E1F-64B7-4BA2-8F12-E5E762434960}"/>
              </a:ext>
            </a:extLst>
          </p:cNvPr>
          <p:cNvSpPr txBox="1"/>
          <p:nvPr/>
        </p:nvSpPr>
        <p:spPr>
          <a:xfrm>
            <a:off x="1119188" y="2052638"/>
            <a:ext cx="6264275" cy="4975225"/>
          </a:xfrm>
          <a:prstGeom prst="rect">
            <a:avLst/>
          </a:prstGeom>
          <a:noFill/>
        </p:spPr>
        <p:txBody>
          <a:bodyPr>
            <a:spAutoFit/>
          </a:bodyPr>
          <a:lstStyle/>
          <a:p>
            <a:pPr defTabSz="407442" eaLnBrk="1">
              <a:lnSpc>
                <a:spcPct val="93000"/>
              </a:lnSpc>
              <a:spcAft>
                <a:spcPts val="522"/>
              </a:spcAft>
              <a:buSzPct val="100000"/>
              <a:defRPr/>
            </a:pPr>
            <a:r>
              <a:rPr lang="de-DE" altLang="de-DE" sz="1600" b="1" dirty="0">
                <a:solidFill>
                  <a:srgbClr val="002060"/>
                </a:solidFill>
                <a:latin typeface="Calibri" panose="020F0502020204030204" pitchFamily="34" charset="0"/>
                <a:cs typeface="Calibri" panose="020F0502020204030204" pitchFamily="34" charset="0"/>
              </a:rPr>
              <a:t>1. Politisches Engagement:</a:t>
            </a:r>
          </a:p>
          <a:p>
            <a:pPr marL="285750" indent="-285750">
              <a:buFont typeface="Arial" panose="020B0604020202020204" pitchFamily="34" charset="0"/>
              <a:buChar char="•"/>
              <a:defRPr/>
            </a:pPr>
            <a:r>
              <a:rPr lang="de-DE" sz="1600" dirty="0">
                <a:solidFill>
                  <a:srgbClr val="002060"/>
                </a:solidFill>
                <a:latin typeface="Calibri" panose="020F0502020204030204" pitchFamily="34" charset="0"/>
                <a:cs typeface="Calibri" panose="020F0502020204030204" pitchFamily="34" charset="0"/>
              </a:rPr>
              <a:t>Mitarbeit in der Kampagne für Saubere Kleidung (CCC)</a:t>
            </a:r>
          </a:p>
          <a:p>
            <a:pPr marL="285750" indent="-285750">
              <a:buFont typeface="Arial" panose="020B0604020202020204" pitchFamily="34" charset="0"/>
              <a:buChar char="•"/>
              <a:defRPr/>
            </a:pPr>
            <a:r>
              <a:rPr lang="de-DE" sz="1600" dirty="0">
                <a:solidFill>
                  <a:srgbClr val="002060"/>
                </a:solidFill>
                <a:latin typeface="Calibri" panose="020F0502020204030204" pitchFamily="34" charset="0"/>
                <a:cs typeface="Calibri" panose="020F0502020204030204" pitchFamily="34" charset="0"/>
              </a:rPr>
              <a:t>Mitarbeit im Bündnis für Nachhaltige Textilien</a:t>
            </a:r>
          </a:p>
          <a:p>
            <a:pPr marL="285750" indent="-285750">
              <a:buFont typeface="Arial" panose="020B0604020202020204" pitchFamily="34" charset="0"/>
              <a:buChar char="•"/>
              <a:defRPr/>
            </a:pPr>
            <a:r>
              <a:rPr lang="de-DE" sz="1600" dirty="0">
                <a:solidFill>
                  <a:srgbClr val="002060"/>
                </a:solidFill>
                <a:latin typeface="Calibri" panose="020F0502020204030204" pitchFamily="34" charset="0"/>
                <a:cs typeface="Calibri" panose="020F0502020204030204" pitchFamily="34" charset="0"/>
              </a:rPr>
              <a:t>Mitarbeit beim </a:t>
            </a:r>
            <a:r>
              <a:rPr lang="de-DE" sz="1600" dirty="0" err="1">
                <a:solidFill>
                  <a:srgbClr val="002060"/>
                </a:solidFill>
                <a:latin typeface="Calibri" panose="020F0502020204030204" pitchFamily="34" charset="0"/>
                <a:cs typeface="Calibri" panose="020F0502020204030204" pitchFamily="34" charset="0"/>
              </a:rPr>
              <a:t>CorA</a:t>
            </a:r>
            <a:r>
              <a:rPr lang="de-DE" sz="1600" dirty="0">
                <a:solidFill>
                  <a:srgbClr val="002060"/>
                </a:solidFill>
                <a:latin typeface="Calibri" panose="020F0502020204030204" pitchFamily="34" charset="0"/>
                <a:cs typeface="Calibri" panose="020F0502020204030204" pitchFamily="34" charset="0"/>
              </a:rPr>
              <a:t>-Netzwerk </a:t>
            </a:r>
          </a:p>
          <a:p>
            <a:pPr marL="285750" indent="-285750">
              <a:buFont typeface="Arial" panose="020B0604020202020204" pitchFamily="34" charset="0"/>
              <a:buChar char="•"/>
              <a:defRPr/>
            </a:pPr>
            <a:r>
              <a:rPr lang="de-DE" sz="1600" dirty="0">
                <a:solidFill>
                  <a:srgbClr val="002060"/>
                </a:solidFill>
                <a:latin typeface="Calibri" panose="020F0502020204030204" pitchFamily="34" charset="0"/>
                <a:cs typeface="Calibri" panose="020F0502020204030204" pitchFamily="34" charset="0"/>
              </a:rPr>
              <a:t>Einsatz gegen moderne Sklaverei in Spinnereien in Indien</a:t>
            </a:r>
          </a:p>
          <a:p>
            <a:pPr marL="285750" indent="-285750">
              <a:buFont typeface="Arial" panose="020B0604020202020204" pitchFamily="34" charset="0"/>
              <a:buChar char="•"/>
              <a:defRPr/>
            </a:pPr>
            <a:r>
              <a:rPr lang="de-DE" sz="1600" dirty="0">
                <a:solidFill>
                  <a:srgbClr val="002060"/>
                </a:solidFill>
                <a:latin typeface="Calibri" panose="020F0502020204030204" pitchFamily="34" charset="0"/>
                <a:cs typeface="Calibri" panose="020F0502020204030204" pitchFamily="34" charset="0"/>
              </a:rPr>
              <a:t>Kampagnen #</a:t>
            </a:r>
            <a:r>
              <a:rPr lang="de-DE" sz="1600" dirty="0" err="1">
                <a:solidFill>
                  <a:srgbClr val="002060"/>
                </a:solidFill>
                <a:latin typeface="Calibri" panose="020F0502020204030204" pitchFamily="34" charset="0"/>
                <a:cs typeface="Calibri" panose="020F0502020204030204" pitchFamily="34" charset="0"/>
              </a:rPr>
              <a:t>GegenGewalt</a:t>
            </a:r>
            <a:r>
              <a:rPr lang="de-DE" sz="1600" dirty="0">
                <a:solidFill>
                  <a:srgbClr val="002060"/>
                </a:solidFill>
                <a:latin typeface="Calibri" panose="020F0502020204030204" pitchFamily="34" charset="0"/>
                <a:cs typeface="Calibri" panose="020F0502020204030204" pitchFamily="34" charset="0"/>
              </a:rPr>
              <a:t> an Textilarbeiterinnen</a:t>
            </a:r>
          </a:p>
          <a:p>
            <a:pPr marL="285750" indent="-285750">
              <a:buFont typeface="Arial" panose="020B0604020202020204" pitchFamily="34" charset="0"/>
              <a:buChar char="•"/>
              <a:defRPr/>
            </a:pPr>
            <a:r>
              <a:rPr lang="de-DE" sz="1600" dirty="0">
                <a:solidFill>
                  <a:srgbClr val="002060"/>
                </a:solidFill>
                <a:latin typeface="Calibri" panose="020F0502020204030204" pitchFamily="34" charset="0"/>
                <a:cs typeface="Calibri" panose="020F0502020204030204" pitchFamily="34" charset="0"/>
              </a:rPr>
              <a:t>Kampagne #Wer passt auf? Mütter und Kinder in Fabriken</a:t>
            </a:r>
          </a:p>
          <a:p>
            <a:pPr marL="285750" indent="-285750">
              <a:buFont typeface="Arial" panose="020B0604020202020204" pitchFamily="34" charset="0"/>
              <a:buChar char="•"/>
              <a:defRPr/>
            </a:pPr>
            <a:r>
              <a:rPr lang="de-DE" sz="1600" dirty="0">
                <a:solidFill>
                  <a:srgbClr val="002060"/>
                </a:solidFill>
                <a:latin typeface="Calibri" panose="020F0502020204030204" pitchFamily="34" charset="0"/>
                <a:cs typeface="Calibri" panose="020F0502020204030204" pitchFamily="34" charset="0"/>
              </a:rPr>
              <a:t>Engagement in Köln und Bonn (</a:t>
            </a:r>
            <a:r>
              <a:rPr lang="de-DE" sz="1600" dirty="0" err="1">
                <a:solidFill>
                  <a:srgbClr val="002060"/>
                </a:solidFill>
                <a:latin typeface="Calibri" panose="020F0502020204030204" pitchFamily="34" charset="0"/>
                <a:cs typeface="Calibri" panose="020F0502020204030204" pitchFamily="34" charset="0"/>
              </a:rPr>
              <a:t>FairQuatschen</a:t>
            </a:r>
            <a:r>
              <a:rPr lang="de-DE" sz="1600" dirty="0">
                <a:solidFill>
                  <a:srgbClr val="002060"/>
                </a:solidFill>
                <a:latin typeface="Calibri" panose="020F0502020204030204" pitchFamily="34" charset="0"/>
                <a:cs typeface="Calibri" panose="020F0502020204030204" pitchFamily="34" charset="0"/>
              </a:rPr>
              <a:t>)</a:t>
            </a:r>
          </a:p>
          <a:p>
            <a:pPr marL="2880" defTabSz="407442" eaLnBrk="1">
              <a:lnSpc>
                <a:spcPct val="93000"/>
              </a:lnSpc>
              <a:spcAft>
                <a:spcPts val="522"/>
              </a:spcAft>
              <a:buClr>
                <a:srgbClr val="000000"/>
              </a:buClr>
              <a:buSzPct val="45000"/>
              <a:defRPr/>
            </a:pPr>
            <a:endParaRPr lang="de-DE" altLang="de-DE" sz="1600" dirty="0">
              <a:solidFill>
                <a:srgbClr val="002060"/>
              </a:solidFill>
              <a:latin typeface="Calibri" panose="020F0502020204030204" pitchFamily="34" charset="0"/>
              <a:cs typeface="Calibri" panose="020F0502020204030204" pitchFamily="34" charset="0"/>
            </a:endParaRPr>
          </a:p>
          <a:p>
            <a:pPr defTabSz="407442" eaLnBrk="1">
              <a:lnSpc>
                <a:spcPct val="93000"/>
              </a:lnSpc>
              <a:spcAft>
                <a:spcPts val="522"/>
              </a:spcAft>
              <a:buSzPct val="100000"/>
              <a:defRPr/>
            </a:pPr>
            <a:r>
              <a:rPr lang="de-DE" altLang="de-DE" sz="1600" b="1" dirty="0">
                <a:solidFill>
                  <a:srgbClr val="002060"/>
                </a:solidFill>
                <a:latin typeface="Calibri" panose="020F0502020204030204" pitchFamily="34" charset="0"/>
                <a:cs typeface="Calibri" panose="020F0502020204030204" pitchFamily="34" charset="0"/>
              </a:rPr>
              <a:t>2. Bildungs- und Beratungsprojekte:</a:t>
            </a:r>
          </a:p>
          <a:p>
            <a:pPr marL="285750" indent="-285750" defTabSz="407442" eaLnBrk="1">
              <a:lnSpc>
                <a:spcPct val="93000"/>
              </a:lnSpc>
              <a:spcAft>
                <a:spcPts val="522"/>
              </a:spcAft>
              <a:buSzPct val="100000"/>
              <a:buFont typeface="Arial" panose="020B0604020202020204" pitchFamily="34" charset="0"/>
              <a:buChar char="•"/>
              <a:defRPr/>
            </a:pPr>
            <a:r>
              <a:rPr lang="de-DE" sz="1600" dirty="0">
                <a:solidFill>
                  <a:srgbClr val="002060"/>
                </a:solidFill>
                <a:latin typeface="Calibri" panose="020F0502020204030204" pitchFamily="34" charset="0"/>
                <a:cs typeface="Calibri" panose="020F0502020204030204" pitchFamily="34" charset="0"/>
              </a:rPr>
              <a:t>Bildungsarbeit an Hochschulen und Schulen</a:t>
            </a:r>
          </a:p>
          <a:p>
            <a:pPr marL="285750" indent="-285750" defTabSz="407442" eaLnBrk="1">
              <a:lnSpc>
                <a:spcPct val="93000"/>
              </a:lnSpc>
              <a:spcAft>
                <a:spcPts val="522"/>
              </a:spcAft>
              <a:buSzPct val="100000"/>
              <a:buFont typeface="Arial" panose="020B0604020202020204" pitchFamily="34" charset="0"/>
              <a:buChar char="•"/>
              <a:defRPr/>
            </a:pPr>
            <a:r>
              <a:rPr lang="de-DE" sz="1600" dirty="0">
                <a:solidFill>
                  <a:srgbClr val="002060"/>
                </a:solidFill>
                <a:latin typeface="Calibri" panose="020F0502020204030204" pitchFamily="34" charset="0"/>
                <a:cs typeface="Calibri" panose="020F0502020204030204" pitchFamily="34" charset="0"/>
              </a:rPr>
              <a:t>faire öffentliche Beschaffung von Berufsbekleidung</a:t>
            </a:r>
          </a:p>
          <a:p>
            <a:pPr marL="285750" indent="-285750" defTabSz="407442" eaLnBrk="1">
              <a:lnSpc>
                <a:spcPct val="93000"/>
              </a:lnSpc>
              <a:spcAft>
                <a:spcPts val="522"/>
              </a:spcAft>
              <a:buSzPct val="100000"/>
              <a:buFont typeface="Arial" panose="020B0604020202020204" pitchFamily="34" charset="0"/>
              <a:buChar char="•"/>
              <a:defRPr/>
            </a:pPr>
            <a:r>
              <a:rPr lang="de-DE" sz="1600" dirty="0" err="1">
                <a:solidFill>
                  <a:srgbClr val="002060"/>
                </a:solidFill>
                <a:latin typeface="Calibri" panose="020F0502020204030204" pitchFamily="34" charset="0"/>
                <a:cs typeface="Calibri" panose="020F0502020204030204" pitchFamily="34" charset="0"/>
              </a:rPr>
              <a:t>Verbraucher_innentipps</a:t>
            </a:r>
            <a:r>
              <a:rPr lang="de-DE" sz="1600" dirty="0">
                <a:solidFill>
                  <a:srgbClr val="002060"/>
                </a:solidFill>
                <a:latin typeface="Calibri" panose="020F0502020204030204" pitchFamily="34" charset="0"/>
                <a:cs typeface="Calibri" panose="020F0502020204030204" pitchFamily="34" charset="0"/>
              </a:rPr>
              <a:t> zu öko-fairer Mode</a:t>
            </a:r>
          </a:p>
          <a:p>
            <a:pPr marL="2880" defTabSz="407442" eaLnBrk="1">
              <a:lnSpc>
                <a:spcPct val="93000"/>
              </a:lnSpc>
              <a:spcAft>
                <a:spcPts val="522"/>
              </a:spcAft>
              <a:buClr>
                <a:srgbClr val="000000"/>
              </a:buClr>
              <a:buSzPct val="45000"/>
              <a:defRPr/>
            </a:pPr>
            <a:endParaRPr lang="de-DE" altLang="de-DE" sz="1600" dirty="0">
              <a:solidFill>
                <a:srgbClr val="002060"/>
              </a:solidFill>
              <a:latin typeface="Calibri" panose="020F0502020204030204" pitchFamily="34" charset="0"/>
              <a:cs typeface="Calibri" panose="020F0502020204030204" pitchFamily="34" charset="0"/>
            </a:endParaRPr>
          </a:p>
          <a:p>
            <a:pPr defTabSz="407442" eaLnBrk="1">
              <a:lnSpc>
                <a:spcPct val="93000"/>
              </a:lnSpc>
              <a:spcAft>
                <a:spcPts val="522"/>
              </a:spcAft>
              <a:buSzPct val="100000"/>
              <a:defRPr/>
            </a:pPr>
            <a:r>
              <a:rPr lang="de-DE" altLang="de-DE" sz="1600" b="1" dirty="0">
                <a:solidFill>
                  <a:srgbClr val="002060"/>
                </a:solidFill>
                <a:latin typeface="Calibri" panose="020F0502020204030204" pitchFamily="34" charset="0"/>
                <a:cs typeface="Calibri" panose="020F0502020204030204" pitchFamily="34" charset="0"/>
              </a:rPr>
              <a:t>3. Solidaritätsfonds: </a:t>
            </a:r>
          </a:p>
          <a:p>
            <a:pPr marL="285750" indent="-285750" defTabSz="407442" eaLnBrk="1">
              <a:lnSpc>
                <a:spcPct val="93000"/>
              </a:lnSpc>
              <a:spcAft>
                <a:spcPts val="522"/>
              </a:spcAft>
              <a:buSzPct val="100000"/>
              <a:buFont typeface="Arial" panose="020B0604020202020204" pitchFamily="34" charset="0"/>
              <a:buChar char="•"/>
              <a:defRPr/>
            </a:pPr>
            <a:r>
              <a:rPr lang="de-DE" sz="1600" dirty="0">
                <a:solidFill>
                  <a:srgbClr val="002060"/>
                </a:solidFill>
                <a:latin typeface="Calibri" panose="020F0502020204030204" pitchFamily="34" charset="0"/>
                <a:cs typeface="Calibri" panose="020F0502020204030204" pitchFamily="34" charset="0"/>
              </a:rPr>
              <a:t>Unterstützung von </a:t>
            </a:r>
            <a:r>
              <a:rPr lang="de-DE" sz="1600" dirty="0" err="1">
                <a:solidFill>
                  <a:srgbClr val="002060"/>
                </a:solidFill>
                <a:latin typeface="Calibri" panose="020F0502020204030204" pitchFamily="34" charset="0"/>
                <a:cs typeface="Calibri" panose="020F0502020204030204" pitchFamily="34" charset="0"/>
              </a:rPr>
              <a:t>Arbeiter_innen</a:t>
            </a:r>
            <a:r>
              <a:rPr lang="de-DE" sz="1600" dirty="0">
                <a:solidFill>
                  <a:srgbClr val="002060"/>
                </a:solidFill>
                <a:latin typeface="Calibri" panose="020F0502020204030204" pitchFamily="34" charset="0"/>
                <a:cs typeface="Calibri" panose="020F0502020204030204" pitchFamily="34" charset="0"/>
              </a:rPr>
              <a:t> in Indien und Bangladesch</a:t>
            </a:r>
          </a:p>
          <a:p>
            <a:pPr marL="285750" indent="-285750" defTabSz="407442" eaLnBrk="1">
              <a:lnSpc>
                <a:spcPct val="93000"/>
              </a:lnSpc>
              <a:spcAft>
                <a:spcPts val="522"/>
              </a:spcAft>
              <a:buSzPct val="100000"/>
              <a:buFont typeface="Arial" panose="020B0604020202020204" pitchFamily="34" charset="0"/>
              <a:buChar char="•"/>
              <a:defRPr/>
            </a:pPr>
            <a:r>
              <a:rPr lang="de-DE" sz="1600" dirty="0">
                <a:solidFill>
                  <a:srgbClr val="002060"/>
                </a:solidFill>
                <a:latin typeface="Calibri" panose="020F0502020204030204" pitchFamily="34" charset="0"/>
                <a:cs typeface="Calibri" panose="020F0502020204030204" pitchFamily="34" charset="0"/>
              </a:rPr>
              <a:t>Finanzierung von Rechtsbeistand und Beratung</a:t>
            </a:r>
            <a:endParaRPr lang="de-DE" altLang="de-DE" sz="1600" dirty="0">
              <a:solidFill>
                <a:srgbClr val="002060"/>
              </a:solidFill>
              <a:latin typeface="Calibri" panose="020F0502020204030204" pitchFamily="34" charset="0"/>
              <a:cs typeface="Calibri" panose="020F0502020204030204" pitchFamily="34" charset="0"/>
            </a:endParaRPr>
          </a:p>
          <a:p>
            <a:pPr marL="2880" defTabSz="407442" eaLnBrk="1">
              <a:lnSpc>
                <a:spcPct val="93000"/>
              </a:lnSpc>
              <a:spcAft>
                <a:spcPts val="522"/>
              </a:spcAft>
              <a:buClr>
                <a:srgbClr val="000000"/>
              </a:buClr>
              <a:buSzPct val="45000"/>
              <a:defRPr/>
            </a:pPr>
            <a:endParaRPr lang="de-DE" altLang="de-DE" sz="1600" dirty="0">
              <a:solidFill>
                <a:srgbClr val="002060"/>
              </a:solidFill>
              <a:latin typeface="Calibri" panose="020F0502020204030204" pitchFamily="34" charset="0"/>
              <a:cs typeface="Calibri" panose="020F0502020204030204" pitchFamily="34" charset="0"/>
            </a:endParaRPr>
          </a:p>
        </p:txBody>
      </p:sp>
      <p:sp>
        <p:nvSpPr>
          <p:cNvPr id="11269" name="Rechteck 3">
            <a:extLst>
              <a:ext uri="{FF2B5EF4-FFF2-40B4-BE49-F238E27FC236}">
                <a16:creationId xmlns:a16="http://schemas.microsoft.com/office/drawing/2014/main" id="{FE94FFAA-AD3D-40B2-B655-12974EB6A094}"/>
              </a:ext>
            </a:extLst>
          </p:cNvPr>
          <p:cNvSpPr>
            <a:spLocks noChangeArrowheads="1"/>
          </p:cNvSpPr>
          <p:nvPr/>
        </p:nvSpPr>
        <p:spPr bwMode="auto">
          <a:xfrm>
            <a:off x="1119188" y="1093788"/>
            <a:ext cx="8024812"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lnSpc>
                <a:spcPct val="90000"/>
              </a:lnSpc>
              <a:buSzPct val="100000"/>
            </a:pPr>
            <a:r>
              <a:rPr lang="de-DE" altLang="de-DE" sz="2000" b="1">
                <a:solidFill>
                  <a:srgbClr val="003366"/>
                </a:solidFill>
                <a:latin typeface="Calibri" panose="020F0502020204030204" pitchFamily="34" charset="0"/>
                <a:cs typeface="Calibri" panose="020F0502020204030204" pitchFamily="34" charset="0"/>
              </a:rPr>
              <a:t>Unser Ziel: </a:t>
            </a:r>
            <a:r>
              <a:rPr lang="de-DE" altLang="de-DE" sz="2000">
                <a:solidFill>
                  <a:srgbClr val="003366"/>
                </a:solidFill>
                <a:latin typeface="Calibri" panose="020F0502020204030204" pitchFamily="34" charset="0"/>
                <a:cs typeface="Calibri" panose="020F0502020204030204" pitchFamily="34" charset="0"/>
              </a:rPr>
              <a:t>menschenwürdige, sichere Arbeitsbedingungen für Frauen und Mädchen in der globalen Textilindustrie</a:t>
            </a:r>
          </a:p>
          <a:p>
            <a:pPr algn="ctr" eaLnBrk="1" hangingPunct="1">
              <a:lnSpc>
                <a:spcPct val="90000"/>
              </a:lnSpc>
              <a:buSzPct val="100000"/>
            </a:pPr>
            <a:endParaRPr lang="de-DE" altLang="de-DE" b="1">
              <a:solidFill>
                <a:srgbClr val="003366"/>
              </a:solidFill>
              <a:latin typeface="Calibri" panose="020F0502020204030204" pitchFamily="34" charset="0"/>
              <a:cs typeface="Calibri" panose="020F0502020204030204"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ext Box 1">
            <a:extLst>
              <a:ext uri="{FF2B5EF4-FFF2-40B4-BE49-F238E27FC236}">
                <a16:creationId xmlns:a16="http://schemas.microsoft.com/office/drawing/2014/main" id="{47ABD0B5-8730-4824-B5C1-9CD0FD8621D6}"/>
              </a:ext>
            </a:extLst>
          </p:cNvPr>
          <p:cNvSpPr txBox="1">
            <a:spLocks noChangeArrowheads="1"/>
          </p:cNvSpPr>
          <p:nvPr/>
        </p:nvSpPr>
        <p:spPr bwMode="auto">
          <a:xfrm>
            <a:off x="914400" y="1268413"/>
            <a:ext cx="8001000"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pPr algn="ctr" eaLnBrk="1" hangingPunct="1">
              <a:lnSpc>
                <a:spcPct val="90000"/>
              </a:lnSpc>
              <a:buSzPct val="100000"/>
            </a:pPr>
            <a:br>
              <a:rPr lang="de-DE" altLang="de-DE" sz="2800" b="1">
                <a:solidFill>
                  <a:srgbClr val="003366"/>
                </a:solidFill>
                <a:latin typeface="Calibri" panose="020F0502020204030204" pitchFamily="34" charset="0"/>
                <a:ea typeface="Microsoft YaHei" panose="020B0503020204020204" pitchFamily="34" charset="-122"/>
                <a:cs typeface="Calibri" panose="020F0502020204030204" pitchFamily="34" charset="0"/>
              </a:rPr>
            </a:br>
            <a:r>
              <a:rPr lang="de-DE" altLang="de-DE" sz="2800" b="1">
                <a:solidFill>
                  <a:srgbClr val="003366"/>
                </a:solidFill>
                <a:latin typeface="Calibri" panose="020F0502020204030204" pitchFamily="34" charset="0"/>
                <a:ea typeface="Microsoft YaHei" panose="020B0503020204020204" pitchFamily="34" charset="-122"/>
                <a:cs typeface="Calibri" panose="020F0502020204030204" pitchFamily="34" charset="0"/>
              </a:rPr>
              <a:t>Forderungen an die Politik</a:t>
            </a:r>
          </a:p>
        </p:txBody>
      </p:sp>
      <p:sp>
        <p:nvSpPr>
          <p:cNvPr id="97283" name="Text Box 2">
            <a:extLst>
              <a:ext uri="{FF2B5EF4-FFF2-40B4-BE49-F238E27FC236}">
                <a16:creationId xmlns:a16="http://schemas.microsoft.com/office/drawing/2014/main" id="{13132347-D004-444D-BC38-B901527D3E3B}"/>
              </a:ext>
            </a:extLst>
          </p:cNvPr>
          <p:cNvSpPr txBox="1">
            <a:spLocks noChangeArrowheads="1"/>
          </p:cNvSpPr>
          <p:nvPr/>
        </p:nvSpPr>
        <p:spPr bwMode="auto">
          <a:xfrm>
            <a:off x="914400" y="2362200"/>
            <a:ext cx="80010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1pPr>
            <a:lvl2pPr marL="800100" indent="-34290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9pPr>
          </a:lstStyle>
          <a:p>
            <a:pPr eaLnBrk="1" hangingPunct="1">
              <a:spcBef>
                <a:spcPts val="500"/>
              </a:spcBef>
              <a:buClr>
                <a:srgbClr val="003366"/>
              </a:buClr>
              <a:buSzPct val="75000"/>
              <a:buFont typeface="Arial" panose="020B0604020202020204" pitchFamily="34" charset="0"/>
              <a:buChar char="•"/>
            </a:pPr>
            <a:r>
              <a:rPr lang="de-DE" altLang="de-DE" sz="2000" dirty="0">
                <a:solidFill>
                  <a:srgbClr val="003366"/>
                </a:solidFill>
                <a:latin typeface="Calibri" panose="020F0502020204030204" pitchFamily="34" charset="0"/>
                <a:cs typeface="Calibri" panose="020F0502020204030204" pitchFamily="34" charset="0"/>
              </a:rPr>
              <a:t>Sorgfaltspflicht gesetzlich festlegen</a:t>
            </a:r>
          </a:p>
          <a:p>
            <a:pPr lvl="1" eaLnBrk="1" hangingPunct="1">
              <a:spcBef>
                <a:spcPts val="500"/>
              </a:spcBef>
              <a:buClr>
                <a:srgbClr val="003366"/>
              </a:buClr>
              <a:buSzPct val="75000"/>
              <a:buFont typeface="Courier New" panose="02070309020205020404" pitchFamily="49" charset="0"/>
              <a:buChar char="o"/>
            </a:pPr>
            <a:r>
              <a:rPr lang="de-DE" altLang="de-DE" sz="2000" dirty="0">
                <a:solidFill>
                  <a:srgbClr val="003366"/>
                </a:solidFill>
                <a:latin typeface="Calibri" panose="020F0502020204030204" pitchFamily="34" charset="0"/>
                <a:cs typeface="Calibri" panose="020F0502020204030204" pitchFamily="34" charset="0"/>
              </a:rPr>
              <a:t>Mindeststandards, Vorschriften bzgl. Sozial- und Umweltstandards </a:t>
            </a:r>
          </a:p>
          <a:p>
            <a:pPr eaLnBrk="1" hangingPunct="1">
              <a:spcBef>
                <a:spcPts val="500"/>
              </a:spcBef>
              <a:buClr>
                <a:srgbClr val="003366"/>
              </a:buClr>
              <a:buSzPct val="75000"/>
              <a:buFont typeface="Arial" panose="020B0604020202020204" pitchFamily="34" charset="0"/>
              <a:buChar char="•"/>
            </a:pPr>
            <a:r>
              <a:rPr lang="de-DE" altLang="de-DE" sz="2000" dirty="0">
                <a:solidFill>
                  <a:srgbClr val="003366"/>
                </a:solidFill>
                <a:latin typeface="Calibri" panose="020F0502020204030204" pitchFamily="34" charset="0"/>
                <a:cs typeface="Calibri" panose="020F0502020204030204" pitchFamily="34" charset="0"/>
              </a:rPr>
              <a:t> Unternehmenshaftung</a:t>
            </a:r>
          </a:p>
          <a:p>
            <a:pPr lvl="1" eaLnBrk="1" hangingPunct="1">
              <a:spcBef>
                <a:spcPts val="500"/>
              </a:spcBef>
              <a:buClr>
                <a:srgbClr val="003366"/>
              </a:buClr>
              <a:buSzPct val="75000"/>
              <a:buFont typeface="Courier New" panose="02070309020205020404" pitchFamily="49" charset="0"/>
              <a:buChar char="o"/>
            </a:pPr>
            <a:r>
              <a:rPr lang="de-DE" altLang="de-DE" sz="2000" dirty="0">
                <a:solidFill>
                  <a:srgbClr val="003366"/>
                </a:solidFill>
                <a:latin typeface="Calibri" panose="020F0502020204030204" pitchFamily="34" charset="0"/>
                <a:cs typeface="Calibri" panose="020F0502020204030204" pitchFamily="34" charset="0"/>
              </a:rPr>
              <a:t>Ahndung von Menschen-/Arbeitsrechtsverletzungen</a:t>
            </a:r>
          </a:p>
          <a:p>
            <a:pPr lvl="1" eaLnBrk="1" hangingPunct="1">
              <a:spcBef>
                <a:spcPts val="500"/>
              </a:spcBef>
              <a:buClr>
                <a:srgbClr val="003366"/>
              </a:buClr>
              <a:buSzPct val="75000"/>
              <a:buFont typeface="Courier New" panose="02070309020205020404" pitchFamily="49" charset="0"/>
              <a:buChar char="o"/>
            </a:pPr>
            <a:r>
              <a:rPr lang="de-DE" altLang="de-DE" sz="2000" dirty="0">
                <a:solidFill>
                  <a:srgbClr val="003366"/>
                </a:solidFill>
                <a:latin typeface="Calibri" panose="020F0502020204030204" pitchFamily="34" charset="0"/>
                <a:cs typeface="Calibri" panose="020F0502020204030204" pitchFamily="34" charset="0"/>
              </a:rPr>
              <a:t>Entschädigung von Opfern</a:t>
            </a:r>
          </a:p>
          <a:p>
            <a:pPr eaLnBrk="1" hangingPunct="1">
              <a:spcBef>
                <a:spcPts val="500"/>
              </a:spcBef>
              <a:buClr>
                <a:srgbClr val="003366"/>
              </a:buClr>
              <a:buSzPct val="75000"/>
              <a:buFont typeface="Arial" panose="020B0604020202020204" pitchFamily="34" charset="0"/>
              <a:buChar char="•"/>
            </a:pPr>
            <a:r>
              <a:rPr lang="de-DE" altLang="de-DE" sz="2000" dirty="0">
                <a:solidFill>
                  <a:srgbClr val="003366"/>
                </a:solidFill>
                <a:latin typeface="Calibri" panose="020F0502020204030204" pitchFamily="34" charset="0"/>
                <a:cs typeface="Calibri" panose="020F0502020204030204" pitchFamily="34" charset="0"/>
              </a:rPr>
              <a:t>Herstellung von Transparenz durch Offenlegungs-/</a:t>
            </a:r>
            <a:br>
              <a:rPr lang="de-DE" altLang="de-DE" sz="2000" dirty="0">
                <a:solidFill>
                  <a:srgbClr val="003366"/>
                </a:solidFill>
                <a:latin typeface="Calibri" panose="020F0502020204030204" pitchFamily="34" charset="0"/>
                <a:cs typeface="Calibri" panose="020F0502020204030204" pitchFamily="34" charset="0"/>
              </a:rPr>
            </a:br>
            <a:r>
              <a:rPr lang="de-DE" altLang="de-DE" sz="2000" dirty="0">
                <a:solidFill>
                  <a:srgbClr val="003366"/>
                </a:solidFill>
                <a:latin typeface="Calibri" panose="020F0502020204030204" pitchFamily="34" charset="0"/>
                <a:cs typeface="Calibri" panose="020F0502020204030204" pitchFamily="34" charset="0"/>
              </a:rPr>
              <a:t>Berichtspflichten</a:t>
            </a:r>
          </a:p>
          <a:p>
            <a:pPr eaLnBrk="1" hangingPunct="1">
              <a:spcBef>
                <a:spcPts val="500"/>
              </a:spcBef>
              <a:buClr>
                <a:srgbClr val="003366"/>
              </a:buClr>
              <a:buSzPct val="75000"/>
              <a:buFont typeface="Arial" panose="020B0604020202020204" pitchFamily="34" charset="0"/>
              <a:buChar char="•"/>
            </a:pPr>
            <a:r>
              <a:rPr lang="de-DE" altLang="de-DE" sz="2000" dirty="0">
                <a:solidFill>
                  <a:srgbClr val="003366"/>
                </a:solidFill>
                <a:latin typeface="Calibri" panose="020F0502020204030204" pitchFamily="34" charset="0"/>
                <a:cs typeface="Calibri" panose="020F0502020204030204" pitchFamily="34" charset="0"/>
              </a:rPr>
              <a:t>Stärkung von Menschenrechten in EU-Handelsabkommen</a:t>
            </a:r>
          </a:p>
        </p:txBody>
      </p:sp>
      <p:sp>
        <p:nvSpPr>
          <p:cNvPr id="97284" name="Text Box 5">
            <a:extLst>
              <a:ext uri="{FF2B5EF4-FFF2-40B4-BE49-F238E27FC236}">
                <a16:creationId xmlns:a16="http://schemas.microsoft.com/office/drawing/2014/main" id="{CB907824-5C87-4F9C-9BB4-CEDD96969DBE}"/>
              </a:ext>
            </a:extLst>
          </p:cNvPr>
          <p:cNvSpPr txBox="1">
            <a:spLocks noChangeArrowheads="1"/>
          </p:cNvSpPr>
          <p:nvPr/>
        </p:nvSpPr>
        <p:spPr bwMode="auto">
          <a:xfrm>
            <a:off x="0" y="6456363"/>
            <a:ext cx="755650"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nchorCtr="1">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pPr eaLnBrk="1" hangingPunct="1">
              <a:buSzPct val="100000"/>
            </a:pPr>
            <a:r>
              <a:rPr lang="de-DE" altLang="de-DE" sz="2000" b="1" dirty="0">
                <a:solidFill>
                  <a:srgbClr val="FFFFFF"/>
                </a:solidFill>
                <a:latin typeface="Calibri" panose="020F0502020204030204" pitchFamily="34" charset="0"/>
                <a:cs typeface="Calibri" panose="020F0502020204030204" pitchFamily="34" charset="0"/>
              </a:rPr>
              <a:t>20</a:t>
            </a:r>
            <a:endParaRPr lang="de-DE" altLang="de-DE" sz="2600" b="1" dirty="0">
              <a:solidFill>
                <a:srgbClr val="FFFFFF"/>
              </a:solidFill>
              <a:latin typeface="Calibri" panose="020F0502020204030204" pitchFamily="34" charset="0"/>
              <a:cs typeface="Calibri" panose="020F0502020204030204" pitchFamily="34" charset="0"/>
            </a:endParaRPr>
          </a:p>
        </p:txBody>
      </p:sp>
      <p:sp>
        <p:nvSpPr>
          <p:cNvPr id="97286" name="Fußzeilenplatzhalter 1">
            <a:extLst>
              <a:ext uri="{FF2B5EF4-FFF2-40B4-BE49-F238E27FC236}">
                <a16:creationId xmlns:a16="http://schemas.microsoft.com/office/drawing/2014/main" id="{71E8C4EE-C633-4E26-9EEF-BEB5807379ED}"/>
              </a:ext>
            </a:extLst>
          </p:cNvPr>
          <p:cNvSpPr>
            <a:spLocks noGrp="1"/>
          </p:cNvSpPr>
          <p:nvPr>
            <p:ph type="ftr" sz="quarter" idx="11"/>
          </p:nvPr>
        </p:nvSpPr>
        <p:spPr>
          <a:xfrm>
            <a:off x="6249988" y="6034088"/>
            <a:ext cx="2894012" cy="823912"/>
          </a:xfrm>
          <a:noFill/>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r>
              <a:rPr lang="de-DE" altLang="de-DE" sz="1800">
                <a:solidFill>
                  <a:srgbClr val="002060"/>
                </a:solidFill>
                <a:latin typeface="Calibri" panose="020F0502020204030204" pitchFamily="34" charset="0"/>
                <a:cs typeface="Calibri" panose="020F0502020204030204" pitchFamily="34" charset="0"/>
              </a:rPr>
              <a:t>Multiplikatorin</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1">
            <a:extLst>
              <a:ext uri="{FF2B5EF4-FFF2-40B4-BE49-F238E27FC236}">
                <a16:creationId xmlns:a16="http://schemas.microsoft.com/office/drawing/2014/main" id="{AE26740D-30D8-473B-8BA0-832869A07485}"/>
              </a:ext>
            </a:extLst>
          </p:cNvPr>
          <p:cNvSpPr txBox="1">
            <a:spLocks noChangeArrowheads="1"/>
          </p:cNvSpPr>
          <p:nvPr/>
        </p:nvSpPr>
        <p:spPr bwMode="auto">
          <a:xfrm>
            <a:off x="914400" y="1268413"/>
            <a:ext cx="8001000"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icrosoft YaHei" panose="020B0503020204020204" pitchFamily="34" charset="-122"/>
              </a:defRPr>
            </a:lvl9pPr>
          </a:lstStyle>
          <a:p>
            <a:pPr algn="ctr" eaLnBrk="1" hangingPunct="1">
              <a:lnSpc>
                <a:spcPct val="90000"/>
              </a:lnSpc>
              <a:buSzPct val="100000"/>
            </a:pPr>
            <a:r>
              <a:rPr lang="de-DE" altLang="de-DE" sz="2800" b="1">
                <a:solidFill>
                  <a:srgbClr val="003366"/>
                </a:solidFill>
                <a:latin typeface="Calibri" panose="020F0502020204030204" pitchFamily="34" charset="0"/>
                <a:cs typeface="Calibri" panose="020F0502020204030204" pitchFamily="34" charset="0"/>
              </a:rPr>
              <a:t>Online und als Download verfügbar</a:t>
            </a:r>
          </a:p>
        </p:txBody>
      </p:sp>
      <p:sp>
        <p:nvSpPr>
          <p:cNvPr id="48131" name="Text Box 2">
            <a:extLst>
              <a:ext uri="{FF2B5EF4-FFF2-40B4-BE49-F238E27FC236}">
                <a16:creationId xmlns:a16="http://schemas.microsoft.com/office/drawing/2014/main" id="{4B85E2C4-E6F4-462C-827B-952DAB903EEF}"/>
              </a:ext>
            </a:extLst>
          </p:cNvPr>
          <p:cNvSpPr txBox="1">
            <a:spLocks noChangeArrowheads="1"/>
          </p:cNvSpPr>
          <p:nvPr/>
        </p:nvSpPr>
        <p:spPr bwMode="auto">
          <a:xfrm>
            <a:off x="914400" y="2362200"/>
            <a:ext cx="80010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panose="020B0604020202020204" pitchFamily="34" charset="0"/>
                <a:ea typeface="Microsoft YaHei" panose="020B0503020204020204" pitchFamily="34" charset="-122"/>
              </a:defRPr>
            </a:lvl1pPr>
            <a:lvl2pPr marL="800100" indent="-3429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panose="020B0604020202020204" pitchFamily="34" charset="0"/>
                <a:ea typeface="Microsoft YaHei" panose="020B0503020204020204" pitchFamily="34" charset="-122"/>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panose="020B0604020202020204" pitchFamily="34" charset="0"/>
                <a:ea typeface="Microsoft YaHei" panose="020B0503020204020204" pitchFamily="34" charset="-122"/>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panose="020B0604020202020204" pitchFamily="34" charset="0"/>
                <a:ea typeface="Microsoft YaHei" panose="020B0503020204020204" pitchFamily="34" charset="-122"/>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panose="020B0604020202020204" pitchFamily="34" charset="0"/>
                <a:ea typeface="Microsoft YaHei" panose="020B0503020204020204" pitchFamily="34" charset="-122"/>
              </a:defRPr>
            </a:lvl9pPr>
          </a:lstStyle>
          <a:p>
            <a:pPr eaLnBrk="1" hangingPunct="1">
              <a:spcBef>
                <a:spcPts val="500"/>
              </a:spcBef>
              <a:buClr>
                <a:srgbClr val="003366"/>
              </a:buClr>
              <a:buSzPct val="75000"/>
            </a:pPr>
            <a:r>
              <a:rPr lang="de-DE" altLang="de-DE" sz="2400" b="1">
                <a:solidFill>
                  <a:srgbClr val="003366"/>
                </a:solidFill>
                <a:latin typeface="Calibri" panose="020F0502020204030204" pitchFamily="34" charset="0"/>
                <a:ea typeface="MS PGothic" panose="020B0600070205080204" pitchFamily="34" charset="-128"/>
                <a:cs typeface="Calibri" panose="020F0502020204030204" pitchFamily="34" charset="0"/>
              </a:rPr>
              <a:t>Broschüre „Sustainbale Sourcing“ unter folgendem Link:</a:t>
            </a:r>
          </a:p>
          <a:p>
            <a:pPr eaLnBrk="1" hangingPunct="1">
              <a:spcBef>
                <a:spcPts val="500"/>
              </a:spcBef>
              <a:buClr>
                <a:srgbClr val="003366"/>
              </a:buClr>
              <a:buSzPct val="75000"/>
            </a:pPr>
            <a:r>
              <a:rPr lang="de-DE" altLang="de-DE" sz="2400">
                <a:solidFill>
                  <a:srgbClr val="003366"/>
                </a:solidFill>
                <a:latin typeface="Calibri" panose="020F0502020204030204" pitchFamily="34" charset="0"/>
                <a:ea typeface="MS PGothic" panose="020B0600070205080204" pitchFamily="34" charset="-128"/>
                <a:cs typeface="Calibri" panose="020F0502020204030204" pitchFamily="34" charset="0"/>
              </a:rPr>
              <a:t>http://www.fairschnitt.org/images/downloads/Femnet-Sustainable-Sourcing.pdf </a:t>
            </a:r>
          </a:p>
        </p:txBody>
      </p:sp>
      <p:sp>
        <p:nvSpPr>
          <p:cNvPr id="48132" name="Text Box 5">
            <a:extLst>
              <a:ext uri="{FF2B5EF4-FFF2-40B4-BE49-F238E27FC236}">
                <a16:creationId xmlns:a16="http://schemas.microsoft.com/office/drawing/2014/main" id="{C102A8DA-187F-48A9-9D58-AA18D9673322}"/>
              </a:ext>
            </a:extLst>
          </p:cNvPr>
          <p:cNvSpPr txBox="1">
            <a:spLocks noChangeArrowheads="1"/>
          </p:cNvSpPr>
          <p:nvPr/>
        </p:nvSpPr>
        <p:spPr bwMode="auto">
          <a:xfrm>
            <a:off x="0" y="6456363"/>
            <a:ext cx="755650"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nchorCtr="1">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icrosoft YaHei" panose="020B0503020204020204" pitchFamily="34" charset="-122"/>
              </a:defRPr>
            </a:lvl9pPr>
          </a:lstStyle>
          <a:p>
            <a:pPr eaLnBrk="1" hangingPunct="1">
              <a:buSzPct val="100000"/>
            </a:pPr>
            <a:r>
              <a:rPr lang="de-DE" altLang="de-DE" sz="2000" b="1" dirty="0">
                <a:solidFill>
                  <a:srgbClr val="FFFFFF"/>
                </a:solidFill>
                <a:latin typeface="Calibri" panose="020F0502020204030204" pitchFamily="34" charset="0"/>
                <a:ea typeface="MS PGothic" panose="020B0600070205080204" pitchFamily="34" charset="-128"/>
                <a:cs typeface="Calibri" panose="020F0502020204030204" pitchFamily="34" charset="0"/>
              </a:rPr>
              <a:t>21</a:t>
            </a:r>
            <a:endParaRPr lang="de-DE" altLang="de-DE" sz="2600" b="1" dirty="0">
              <a:solidFill>
                <a:srgbClr val="FFFFFF"/>
              </a:solidFill>
              <a:latin typeface="Calibri" panose="020F0502020204030204" pitchFamily="34" charset="0"/>
              <a:ea typeface="MS PGothic" panose="020B0600070205080204" pitchFamily="34" charset="-128"/>
              <a:cs typeface="Calibri" panose="020F0502020204030204"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ext Box 1">
            <a:extLst>
              <a:ext uri="{FF2B5EF4-FFF2-40B4-BE49-F238E27FC236}">
                <a16:creationId xmlns:a16="http://schemas.microsoft.com/office/drawing/2014/main" id="{EA1B4E22-0A9E-4C16-A9BF-DF6C69614EB4}"/>
              </a:ext>
            </a:extLst>
          </p:cNvPr>
          <p:cNvSpPr txBox="1">
            <a:spLocks noChangeArrowheads="1"/>
          </p:cNvSpPr>
          <p:nvPr/>
        </p:nvSpPr>
        <p:spPr bwMode="auto">
          <a:xfrm>
            <a:off x="914400" y="1268413"/>
            <a:ext cx="8001000"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pPr eaLnBrk="1" hangingPunct="1">
              <a:lnSpc>
                <a:spcPct val="90000"/>
              </a:lnSpc>
              <a:buSzPct val="100000"/>
            </a:pPr>
            <a:r>
              <a:rPr lang="de-DE" altLang="de-DE" sz="2800" b="1">
                <a:solidFill>
                  <a:srgbClr val="003366"/>
                </a:solidFill>
                <a:latin typeface="Calibri" panose="020F0502020204030204" pitchFamily="34" charset="0"/>
                <a:ea typeface="Microsoft YaHei" panose="020B0503020204020204" pitchFamily="34" charset="-122"/>
                <a:cs typeface="Calibri" panose="020F0502020204030204" pitchFamily="34" charset="0"/>
              </a:rPr>
              <a:t>Ihr Feedback…</a:t>
            </a:r>
          </a:p>
        </p:txBody>
      </p:sp>
      <p:sp>
        <p:nvSpPr>
          <p:cNvPr id="98307" name="Text Box 2">
            <a:extLst>
              <a:ext uri="{FF2B5EF4-FFF2-40B4-BE49-F238E27FC236}">
                <a16:creationId xmlns:a16="http://schemas.microsoft.com/office/drawing/2014/main" id="{395F57BB-7068-4C2E-927B-42151D9B64A6}"/>
              </a:ext>
            </a:extLst>
          </p:cNvPr>
          <p:cNvSpPr txBox="1">
            <a:spLocks noChangeArrowheads="1"/>
          </p:cNvSpPr>
          <p:nvPr/>
        </p:nvSpPr>
        <p:spPr bwMode="auto">
          <a:xfrm>
            <a:off x="914400" y="2362200"/>
            <a:ext cx="8001000" cy="3733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41313">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1pPr>
            <a:lvl2pPr>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2pPr>
            <a:lvl3pPr>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3pPr>
            <a:lvl4pPr>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4pPr>
            <a:lvl5pPr>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9pPr>
          </a:lstStyle>
          <a:p>
            <a:pPr eaLnBrk="1" hangingPunct="1">
              <a:spcBef>
                <a:spcPts val="700"/>
              </a:spcBef>
              <a:buSzPct val="75000"/>
              <a:defRPr/>
            </a:pPr>
            <a:r>
              <a:rPr lang="de-DE" altLang="de-DE" b="1" dirty="0">
                <a:solidFill>
                  <a:srgbClr val="003366"/>
                </a:solidFill>
                <a:latin typeface="Calibri" panose="020F0502020204030204" pitchFamily="34" charset="0"/>
                <a:ea typeface="Microsoft YaHei" panose="020B0503020204020204" pitchFamily="34" charset="-122"/>
                <a:cs typeface="Calibri" panose="020F0502020204030204" pitchFamily="34" charset="0"/>
              </a:rPr>
              <a:t>… hilft uns weiter:</a:t>
            </a:r>
          </a:p>
          <a:p>
            <a:pPr eaLnBrk="1" hangingPunct="1">
              <a:spcBef>
                <a:spcPts val="700"/>
              </a:spcBef>
              <a:buSzPct val="75000"/>
              <a:defRPr/>
            </a:pPr>
            <a:endParaRPr lang="de-DE" altLang="de-DE" b="1" dirty="0">
              <a:solidFill>
                <a:srgbClr val="003366"/>
              </a:solidFill>
              <a:latin typeface="Calibri" panose="020F0502020204030204" pitchFamily="34" charset="0"/>
              <a:ea typeface="Microsoft YaHei" panose="020B0503020204020204" pitchFamily="34" charset="-122"/>
              <a:cs typeface="Calibri" panose="020F0502020204030204" pitchFamily="34" charset="0"/>
            </a:endParaRPr>
          </a:p>
          <a:p>
            <a:pPr marL="344487" indent="-342900" eaLnBrk="1" hangingPunct="1">
              <a:spcBef>
                <a:spcPts val="700"/>
              </a:spcBef>
              <a:buClr>
                <a:srgbClr val="003366"/>
              </a:buClr>
              <a:buSzPct val="75000"/>
              <a:buFont typeface="Arial" panose="020B0604020202020204" pitchFamily="34" charset="0"/>
              <a:buChar char="•"/>
              <a:defRPr/>
            </a:pPr>
            <a:r>
              <a:rPr lang="de-DE" altLang="de-DE" sz="2000" dirty="0">
                <a:solidFill>
                  <a:srgbClr val="003366"/>
                </a:solidFill>
                <a:latin typeface="Calibri" panose="020F0502020204030204" pitchFamily="34" charset="0"/>
                <a:ea typeface="Microsoft YaHei" panose="020B0503020204020204" pitchFamily="34" charset="-122"/>
                <a:cs typeface="Calibri" panose="020F0502020204030204" pitchFamily="34" charset="0"/>
              </a:rPr>
              <a:t>Was hat Ihnen besonders gefallen?</a:t>
            </a:r>
          </a:p>
          <a:p>
            <a:pPr marL="344487" indent="-342900" eaLnBrk="1" hangingPunct="1">
              <a:spcBef>
                <a:spcPts val="700"/>
              </a:spcBef>
              <a:buClr>
                <a:srgbClr val="003366"/>
              </a:buClr>
              <a:buSzPct val="75000"/>
              <a:buFont typeface="Arial" panose="020B0604020202020204" pitchFamily="34" charset="0"/>
              <a:buChar char="•"/>
              <a:defRPr/>
            </a:pPr>
            <a:r>
              <a:rPr lang="de-DE" altLang="de-DE" sz="2000" dirty="0">
                <a:solidFill>
                  <a:srgbClr val="003366"/>
                </a:solidFill>
                <a:latin typeface="Calibri" panose="020F0502020204030204" pitchFamily="34" charset="0"/>
                <a:ea typeface="Microsoft YaHei" panose="020B0503020204020204" pitchFamily="34" charset="-122"/>
                <a:cs typeface="Calibri" panose="020F0502020204030204" pitchFamily="34" charset="0"/>
              </a:rPr>
              <a:t>Was können wir besser machen?</a:t>
            </a:r>
          </a:p>
          <a:p>
            <a:pPr marL="344487" indent="-342900" eaLnBrk="1" hangingPunct="1">
              <a:spcBef>
                <a:spcPts val="700"/>
              </a:spcBef>
              <a:buClr>
                <a:srgbClr val="003366"/>
              </a:buClr>
              <a:buSzPct val="75000"/>
              <a:buFont typeface="Arial" panose="020B0604020202020204" pitchFamily="34" charset="0"/>
              <a:buChar char="•"/>
              <a:defRPr/>
            </a:pPr>
            <a:r>
              <a:rPr lang="de-DE" altLang="de-DE" sz="2000" dirty="0">
                <a:solidFill>
                  <a:srgbClr val="003366"/>
                </a:solidFill>
                <a:latin typeface="Calibri" panose="020F0502020204030204" pitchFamily="34" charset="0"/>
                <a:ea typeface="Microsoft YaHei" panose="020B0503020204020204" pitchFamily="34" charset="-122"/>
                <a:cs typeface="Calibri" panose="020F0502020204030204" pitchFamily="34" charset="0"/>
              </a:rPr>
              <a:t>Was haben Sie vermisst?</a:t>
            </a:r>
          </a:p>
          <a:p>
            <a:pPr marL="344487" indent="-342900" eaLnBrk="1" hangingPunct="1">
              <a:spcBef>
                <a:spcPts val="700"/>
              </a:spcBef>
              <a:buClr>
                <a:srgbClr val="003366"/>
              </a:buClr>
              <a:buSzPct val="75000"/>
              <a:buFont typeface="Arial" panose="020B0604020202020204" pitchFamily="34" charset="0"/>
              <a:buChar char="•"/>
              <a:defRPr/>
            </a:pPr>
            <a:r>
              <a:rPr lang="de-DE" altLang="de-DE" sz="2000" dirty="0">
                <a:solidFill>
                  <a:srgbClr val="003366"/>
                </a:solidFill>
                <a:latin typeface="Calibri" panose="020F0502020204030204" pitchFamily="34" charset="0"/>
                <a:ea typeface="Microsoft YaHei" panose="020B0503020204020204" pitchFamily="34" charset="-122"/>
                <a:cs typeface="Calibri" panose="020F0502020204030204" pitchFamily="34" charset="0"/>
              </a:rPr>
              <a:t>Weitere Anregungen?</a:t>
            </a:r>
            <a:endParaRPr lang="de-DE" altLang="de-DE" sz="1800" dirty="0">
              <a:solidFill>
                <a:srgbClr val="003366"/>
              </a:solidFill>
              <a:latin typeface="Calibri" panose="020F0502020204030204" pitchFamily="34" charset="0"/>
              <a:ea typeface="Microsoft YaHei" panose="020B0503020204020204" pitchFamily="34" charset="-122"/>
              <a:cs typeface="Calibri" panose="020F0502020204030204" pitchFamily="34" charset="0"/>
            </a:endParaRPr>
          </a:p>
        </p:txBody>
      </p:sp>
      <p:sp>
        <p:nvSpPr>
          <p:cNvPr id="99332" name="Text Box 5">
            <a:extLst>
              <a:ext uri="{FF2B5EF4-FFF2-40B4-BE49-F238E27FC236}">
                <a16:creationId xmlns:a16="http://schemas.microsoft.com/office/drawing/2014/main" id="{A8249657-D8F8-4C9A-9A7A-9E0FD9516CE5}"/>
              </a:ext>
            </a:extLst>
          </p:cNvPr>
          <p:cNvSpPr txBox="1">
            <a:spLocks noChangeArrowheads="1"/>
          </p:cNvSpPr>
          <p:nvPr/>
        </p:nvSpPr>
        <p:spPr bwMode="auto">
          <a:xfrm>
            <a:off x="0" y="6456363"/>
            <a:ext cx="755650"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nchorCtr="1">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pPr eaLnBrk="1" hangingPunct="1">
              <a:buSzPct val="100000"/>
            </a:pPr>
            <a:r>
              <a:rPr lang="de-DE" altLang="de-DE" sz="2000" b="1" dirty="0">
                <a:solidFill>
                  <a:srgbClr val="FFFFFF"/>
                </a:solidFill>
                <a:latin typeface="Calibri" panose="020F0502020204030204" pitchFamily="34" charset="0"/>
                <a:cs typeface="Calibri" panose="020F0502020204030204" pitchFamily="34" charset="0"/>
              </a:rPr>
              <a:t>22</a:t>
            </a:r>
          </a:p>
        </p:txBody>
      </p:sp>
      <p:pic>
        <p:nvPicPr>
          <p:cNvPr id="51205" name="Picture 6">
            <a:extLst>
              <a:ext uri="{FF2B5EF4-FFF2-40B4-BE49-F238E27FC236}">
                <a16:creationId xmlns:a16="http://schemas.microsoft.com/office/drawing/2014/main" id="{5FE50B14-06EF-45F4-A923-4167B4CB0A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7763" y="1314450"/>
            <a:ext cx="2282825" cy="4781550"/>
          </a:xfrm>
          <a:prstGeom prst="rect">
            <a:avLst/>
          </a:prstGeom>
          <a:noFill/>
          <a:ln>
            <a:noFill/>
          </a:ln>
          <a:effectLst>
            <a:outerShdw blurRad="63500" dist="139498" dir="2700000" algn="ctr" rotWithShape="0">
              <a:srgbClr val="333333">
                <a:alpha val="65018"/>
              </a:srgbClr>
            </a:outerShdw>
          </a:effectLst>
          <a:extLst>
            <a:ext uri="{909E8E84-426E-40dd-AFC4-6F175D3DCCD1}"/>
            <a:ext uri="{91240B29-F687-4f45-9708-019B960494DF}"/>
          </a:extLst>
        </p:spPr>
      </p:pic>
      <p:sp>
        <p:nvSpPr>
          <p:cNvPr id="99334" name="Fußzeilenplatzhalter 1">
            <a:extLst>
              <a:ext uri="{FF2B5EF4-FFF2-40B4-BE49-F238E27FC236}">
                <a16:creationId xmlns:a16="http://schemas.microsoft.com/office/drawing/2014/main" id="{7B5AC273-B33E-4DD2-BB72-B857062952E6}"/>
              </a:ext>
            </a:extLst>
          </p:cNvPr>
          <p:cNvSpPr>
            <a:spLocks noGrp="1"/>
          </p:cNvSpPr>
          <p:nvPr>
            <p:ph type="ftr" sz="quarter" idx="11"/>
          </p:nvPr>
        </p:nvSpPr>
        <p:spPr>
          <a:xfrm>
            <a:off x="6249988" y="6034088"/>
            <a:ext cx="2894012" cy="823912"/>
          </a:xfrm>
          <a:noFill/>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r>
              <a:rPr lang="de-DE" altLang="de-DE" sz="1800">
                <a:solidFill>
                  <a:srgbClr val="002060"/>
                </a:solidFill>
                <a:latin typeface="Calibri" panose="020F0502020204030204" pitchFamily="34" charset="0"/>
                <a:cs typeface="Calibri" panose="020F0502020204030204" pitchFamily="34" charset="0"/>
              </a:rPr>
              <a:t>Multiplikatorin</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D7E44119-E268-4856-BC2F-A95A3E8AA21F}"/>
              </a:ext>
            </a:extLst>
          </p:cNvPr>
          <p:cNvSpPr>
            <a:spLocks noGrp="1" noChangeArrowheads="1"/>
          </p:cNvSpPr>
          <p:nvPr>
            <p:ph type="title"/>
          </p:nvPr>
        </p:nvSpPr>
        <p:spPr>
          <a:xfrm>
            <a:off x="914400" y="981075"/>
            <a:ext cx="8001000" cy="719138"/>
          </a:xfrm>
        </p:spPr>
        <p:txBody>
          <a:bodyPr/>
          <a:lstStyle/>
          <a:p>
            <a:pPr algn="ctr" eaLnBrk="1" hangingPunct="1"/>
            <a:r>
              <a:rPr lang="de-DE" altLang="de-DE" sz="3200">
                <a:solidFill>
                  <a:srgbClr val="002060"/>
                </a:solidFill>
                <a:latin typeface="Calibri" panose="020F0502020204030204" pitchFamily="34" charset="0"/>
                <a:cs typeface="Calibri" panose="020F0502020204030204" pitchFamily="34" charset="0"/>
              </a:rPr>
              <a:t>Danke für Ihre Aufmerksamkeit!</a:t>
            </a:r>
          </a:p>
        </p:txBody>
      </p:sp>
      <p:sp>
        <p:nvSpPr>
          <p:cNvPr id="52227" name="Rectangle 5">
            <a:extLst>
              <a:ext uri="{FF2B5EF4-FFF2-40B4-BE49-F238E27FC236}">
                <a16:creationId xmlns:a16="http://schemas.microsoft.com/office/drawing/2014/main" id="{0875A39D-25F0-490E-B63F-55F51C8A02C4}"/>
              </a:ext>
            </a:extLst>
          </p:cNvPr>
          <p:cNvSpPr>
            <a:spLocks noGrp="1" noChangeArrowheads="1"/>
          </p:cNvSpPr>
          <p:nvPr>
            <p:ph idx="1"/>
          </p:nvPr>
        </p:nvSpPr>
        <p:spPr>
          <a:xfrm>
            <a:off x="889000" y="1822450"/>
            <a:ext cx="8001000" cy="3733800"/>
          </a:xfrm>
          <a:extLst>
            <a:ext uri="{909E8E84-426E-40dd-AFC4-6F175D3DCCD1}"/>
            <a:ext uri="{91240B29-F687-4f45-9708-019B960494DF}"/>
            <a:ext uri="{AF507438-7753-43e0-B8FC-AC1667EBCBE1}"/>
            <a:ext uri="{FAA26D3D-D897-4be2-8F04-BA451C77F1D7}"/>
          </a:extLst>
        </p:spPr>
        <p:txBody>
          <a:bodyPr/>
          <a:lstStyle/>
          <a:p>
            <a:pPr eaLnBrk="1" hangingPunct="1">
              <a:buFont typeface="Wingdings" charset="0"/>
              <a:buNone/>
              <a:defRPr/>
            </a:pPr>
            <a:endParaRPr lang="de-DE" dirty="0">
              <a:ea typeface="ＭＳ Ｐゴシック" charset="0"/>
              <a:cs typeface="+mn-cs"/>
            </a:endParaRPr>
          </a:p>
          <a:p>
            <a:pPr eaLnBrk="1" hangingPunct="1">
              <a:buFont typeface="Wingdings" charset="0"/>
              <a:buNone/>
              <a:defRPr/>
            </a:pPr>
            <a:endParaRPr lang="de-DE" dirty="0">
              <a:ea typeface="ＭＳ Ｐゴシック" charset="0"/>
              <a:cs typeface="+mn-cs"/>
            </a:endParaRPr>
          </a:p>
          <a:p>
            <a:pPr eaLnBrk="1" hangingPunct="1">
              <a:buFont typeface="Wingdings" charset="0"/>
              <a:buNone/>
              <a:defRPr/>
            </a:pPr>
            <a:endParaRPr lang="de-DE" dirty="0">
              <a:ea typeface="ＭＳ Ｐゴシック" charset="0"/>
              <a:cs typeface="+mn-cs"/>
            </a:endParaRPr>
          </a:p>
          <a:p>
            <a:pPr eaLnBrk="1" hangingPunct="1">
              <a:buFont typeface="Wingdings" charset="0"/>
              <a:buNone/>
              <a:defRPr/>
            </a:pPr>
            <a:endParaRPr lang="de-DE" dirty="0">
              <a:ea typeface="ＭＳ Ｐゴシック" charset="0"/>
              <a:cs typeface="+mn-cs"/>
            </a:endParaRPr>
          </a:p>
          <a:p>
            <a:pPr eaLnBrk="1" hangingPunct="1">
              <a:buFont typeface="Wingdings" charset="0"/>
              <a:buNone/>
              <a:defRPr/>
            </a:pPr>
            <a:endParaRPr lang="de-DE" dirty="0">
              <a:ea typeface="ＭＳ Ｐゴシック" charset="0"/>
              <a:cs typeface="+mn-cs"/>
            </a:endParaRPr>
          </a:p>
        </p:txBody>
      </p:sp>
      <p:sp>
        <p:nvSpPr>
          <p:cNvPr id="3" name="Textfeld 2">
            <a:extLst>
              <a:ext uri="{FF2B5EF4-FFF2-40B4-BE49-F238E27FC236}">
                <a16:creationId xmlns:a16="http://schemas.microsoft.com/office/drawing/2014/main" id="{02BA7866-02D4-4FFC-945D-4076D4A96479}"/>
              </a:ext>
            </a:extLst>
          </p:cNvPr>
          <p:cNvSpPr txBox="1"/>
          <p:nvPr/>
        </p:nvSpPr>
        <p:spPr>
          <a:xfrm>
            <a:off x="1093788" y="2214563"/>
            <a:ext cx="5635625" cy="1962150"/>
          </a:xfrm>
          <a:prstGeom prst="rect">
            <a:avLst/>
          </a:prstGeom>
          <a:noFill/>
        </p:spPr>
        <p:txBody>
          <a:bodyPr lIns="91420" tIns="45711" rIns="91420" bIns="45711">
            <a:spAutoFit/>
          </a:bodyPr>
          <a:lstStyle/>
          <a:p>
            <a:pPr defTabSz="914400" eaLnBrk="1" hangingPunct="1">
              <a:spcBef>
                <a:spcPts val="600"/>
              </a:spcBef>
              <a:buSzPct val="75000"/>
              <a:defRPr/>
            </a:pPr>
            <a:endParaRPr lang="de-DE" altLang="de-DE" sz="2000" i="1" dirty="0">
              <a:solidFill>
                <a:srgbClr val="003366"/>
              </a:solidFill>
              <a:latin typeface="Calibri" panose="020F0502020204030204" pitchFamily="34" charset="0"/>
              <a:ea typeface="WenQuanYi Micro Hei" charset="0"/>
              <a:cs typeface="Calibri" panose="020F0502020204030204" pitchFamily="34" charset="0"/>
            </a:endParaRPr>
          </a:p>
          <a:p>
            <a:pPr defTabSz="914400" eaLnBrk="1" hangingPunct="1">
              <a:spcBef>
                <a:spcPts val="600"/>
              </a:spcBef>
              <a:buSzPct val="75000"/>
              <a:defRPr/>
            </a:pPr>
            <a:r>
              <a:rPr lang="de-DE" altLang="de-DE" sz="2000" b="1" dirty="0">
                <a:solidFill>
                  <a:srgbClr val="003366"/>
                </a:solidFill>
                <a:latin typeface="Calibri" panose="020F0502020204030204" pitchFamily="34" charset="0"/>
                <a:ea typeface="WenQuanYi Micro Hei" charset="0"/>
                <a:cs typeface="Calibri" panose="020F0502020204030204" pitchFamily="34" charset="0"/>
              </a:rPr>
              <a:t>Kontakt:		</a:t>
            </a:r>
            <a:r>
              <a:rPr lang="de-DE" altLang="de-DE" sz="2000" dirty="0">
                <a:solidFill>
                  <a:srgbClr val="003366"/>
                </a:solidFill>
                <a:latin typeface="Calibri" panose="020F0502020204030204" pitchFamily="34" charset="0"/>
                <a:ea typeface="WenQuanYi Micro Hei" charset="0"/>
                <a:cs typeface="Calibri" panose="020F0502020204030204" pitchFamily="34" charset="0"/>
              </a:rPr>
              <a:t>Kerstin</a:t>
            </a:r>
            <a:r>
              <a:rPr lang="de-DE" altLang="de-DE" sz="2000" b="1" dirty="0">
                <a:solidFill>
                  <a:srgbClr val="003366"/>
                </a:solidFill>
                <a:latin typeface="Calibri" panose="020F0502020204030204" pitchFamily="34" charset="0"/>
                <a:ea typeface="WenQuanYi Micro Hei" charset="0"/>
                <a:cs typeface="Calibri" panose="020F0502020204030204" pitchFamily="34" charset="0"/>
              </a:rPr>
              <a:t> </a:t>
            </a:r>
            <a:r>
              <a:rPr lang="de-DE" altLang="de-DE" sz="2000" dirty="0">
                <a:solidFill>
                  <a:srgbClr val="003366"/>
                </a:solidFill>
                <a:latin typeface="Calibri" panose="020F0502020204030204" pitchFamily="34" charset="0"/>
                <a:ea typeface="WenQuanYi Micro Hei" charset="0"/>
                <a:cs typeface="Calibri" panose="020F0502020204030204" pitchFamily="34" charset="0"/>
              </a:rPr>
              <a:t>Dahmen</a:t>
            </a:r>
          </a:p>
          <a:p>
            <a:pPr defTabSz="914400" eaLnBrk="1" hangingPunct="1">
              <a:spcBef>
                <a:spcPts val="500"/>
              </a:spcBef>
              <a:buSzPct val="75000"/>
              <a:defRPr/>
            </a:pPr>
            <a:r>
              <a:rPr lang="de-DE" altLang="de-DE" sz="2000" b="1" dirty="0">
                <a:solidFill>
                  <a:srgbClr val="003366"/>
                </a:solidFill>
                <a:latin typeface="Calibri" panose="020F0502020204030204" pitchFamily="34" charset="0"/>
                <a:ea typeface="WenQuanYi Micro Hei" charset="0"/>
                <a:cs typeface="Calibri" panose="020F0502020204030204" pitchFamily="34" charset="0"/>
              </a:rPr>
              <a:t>E-Mail:		</a:t>
            </a:r>
            <a:r>
              <a:rPr lang="de-DE" altLang="de-DE" sz="2000" dirty="0">
                <a:solidFill>
                  <a:srgbClr val="003366"/>
                </a:solidFill>
                <a:latin typeface="Calibri" panose="020F0502020204030204" pitchFamily="34" charset="0"/>
                <a:ea typeface="WenQuanYi Micro Hei" charset="0"/>
                <a:cs typeface="Calibri" panose="020F0502020204030204" pitchFamily="34" charset="0"/>
              </a:rPr>
              <a:t>fairschnitt@femnet-ev.de</a:t>
            </a:r>
          </a:p>
          <a:p>
            <a:pPr defTabSz="914400" eaLnBrk="1" hangingPunct="1">
              <a:spcBef>
                <a:spcPts val="500"/>
              </a:spcBef>
              <a:buSzPct val="75000"/>
              <a:defRPr/>
            </a:pPr>
            <a:r>
              <a:rPr lang="de-DE" altLang="de-DE" sz="2000" b="1" dirty="0">
                <a:solidFill>
                  <a:srgbClr val="002060"/>
                </a:solidFill>
                <a:latin typeface="Calibri" panose="020F0502020204030204" pitchFamily="34" charset="0"/>
                <a:ea typeface="WenQuanYi Micro Hei" charset="0"/>
                <a:cs typeface="Calibri" panose="020F0502020204030204" pitchFamily="34" charset="0"/>
              </a:rPr>
              <a:t>Internet:	</a:t>
            </a:r>
            <a:r>
              <a:rPr lang="de-DE" sz="2000" i="1" dirty="0">
                <a:solidFill>
                  <a:srgbClr val="002060"/>
                </a:solidFill>
                <a:latin typeface="Calibri" panose="020F0502020204030204" pitchFamily="34" charset="0"/>
                <a:ea typeface="+mn-ea"/>
                <a:cs typeface="Calibri" panose="020F0502020204030204" pitchFamily="34" charset="0"/>
              </a:rPr>
              <a:t>www.fairschnitt.org</a:t>
            </a:r>
          </a:p>
          <a:p>
            <a:pPr defTabSz="914400" eaLnBrk="1" hangingPunct="1">
              <a:spcBef>
                <a:spcPts val="500"/>
              </a:spcBef>
              <a:buSzPct val="75000"/>
              <a:defRPr/>
            </a:pPr>
            <a:r>
              <a:rPr lang="de-DE" sz="2000" b="1" dirty="0">
                <a:solidFill>
                  <a:srgbClr val="003366">
                    <a:lumMod val="75000"/>
                  </a:srgbClr>
                </a:solidFill>
                <a:latin typeface="Calibri" panose="020F0502020204030204" pitchFamily="34" charset="0"/>
                <a:ea typeface="+mn-ea"/>
                <a:cs typeface="Calibri" panose="020F0502020204030204" pitchFamily="34" charset="0"/>
              </a:rPr>
              <a:t>Tel.:		</a:t>
            </a:r>
            <a:r>
              <a:rPr lang="de-DE" sz="2000" dirty="0">
                <a:solidFill>
                  <a:srgbClr val="003366">
                    <a:lumMod val="75000"/>
                  </a:srgbClr>
                </a:solidFill>
                <a:latin typeface="Calibri" panose="020F0502020204030204" pitchFamily="34" charset="0"/>
                <a:ea typeface="+mn-ea"/>
                <a:cs typeface="Calibri" panose="020F0502020204030204" pitchFamily="34" charset="0"/>
              </a:rPr>
              <a:t>0228 - 18038116</a:t>
            </a:r>
          </a:p>
        </p:txBody>
      </p:sp>
      <p:sp>
        <p:nvSpPr>
          <p:cNvPr id="50181" name="Text Box 5">
            <a:extLst>
              <a:ext uri="{FF2B5EF4-FFF2-40B4-BE49-F238E27FC236}">
                <a16:creationId xmlns:a16="http://schemas.microsoft.com/office/drawing/2014/main" id="{0AE8439C-BD3D-4752-B7BD-3B9413C8B46C}"/>
              </a:ext>
            </a:extLst>
          </p:cNvPr>
          <p:cNvSpPr txBox="1">
            <a:spLocks noChangeArrowheads="1"/>
          </p:cNvSpPr>
          <p:nvPr/>
        </p:nvSpPr>
        <p:spPr bwMode="auto">
          <a:xfrm rot="-745206">
            <a:off x="4940300" y="3822700"/>
            <a:ext cx="504031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0" tIns="45711" rIns="91420" bIns="45711">
            <a:spAutoFit/>
          </a:bodyPr>
          <a:lstStyle>
            <a:lvl1pPr>
              <a:defRPr>
                <a:solidFill>
                  <a:schemeClr val="tx1"/>
                </a:solidFill>
                <a:latin typeface="Arial" panose="020B0604020202020204" pitchFamily="34" charset="0"/>
                <a:ea typeface="Microsoft YaHei" panose="020B0503020204020204" pitchFamily="34" charset="-122"/>
              </a:defRPr>
            </a:lvl1pPr>
            <a:lvl2pPr marL="457200">
              <a:defRPr>
                <a:solidFill>
                  <a:schemeClr val="tx1"/>
                </a:solidFill>
                <a:latin typeface="Arial" panose="020B0604020202020204" pitchFamily="34" charset="0"/>
                <a:ea typeface="Microsoft YaHei" panose="020B0503020204020204" pitchFamily="34" charset="-122"/>
              </a:defRPr>
            </a:lvl2pPr>
            <a:lvl3pPr marL="914400">
              <a:defRPr>
                <a:solidFill>
                  <a:schemeClr val="tx1"/>
                </a:solidFill>
                <a:latin typeface="Arial" panose="020B0604020202020204" pitchFamily="34" charset="0"/>
                <a:ea typeface="Microsoft YaHei" panose="020B0503020204020204" pitchFamily="34" charset="-122"/>
              </a:defRPr>
            </a:lvl3pPr>
            <a:lvl4pPr marL="1371600">
              <a:defRPr>
                <a:solidFill>
                  <a:schemeClr val="tx1"/>
                </a:solidFill>
                <a:latin typeface="Arial" panose="020B0604020202020204" pitchFamily="34" charset="0"/>
                <a:ea typeface="Microsoft YaHei" panose="020B0503020204020204" pitchFamily="34" charset="-122"/>
              </a:defRPr>
            </a:lvl4pPr>
            <a:lvl5pPr marL="1828800">
              <a:defRPr>
                <a:solidFill>
                  <a:schemeClr val="tx1"/>
                </a:solidFill>
                <a:latin typeface="Arial" panose="020B0604020202020204" pitchFamily="34" charset="0"/>
                <a:ea typeface="Microsoft YaHei" panose="020B0503020204020204" pitchFamily="34" charset="-122"/>
              </a:defRPr>
            </a:lvl5pPr>
            <a:lvl6pPr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6pPr>
            <a:lvl7pPr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7pPr>
            <a:lvl8pPr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8pPr>
            <a:lvl9pPr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9pPr>
          </a:lstStyle>
          <a:p>
            <a:pPr defTabSz="914400">
              <a:spcBef>
                <a:spcPct val="50000"/>
              </a:spcBef>
            </a:pPr>
            <a:r>
              <a:rPr lang="de-DE" altLang="de-DE" sz="6600" b="1" i="1">
                <a:solidFill>
                  <a:srgbClr val="003366"/>
                </a:solidFill>
                <a:latin typeface="Comic Sans MS" panose="030F0702030302020204" pitchFamily="66" charset="0"/>
                <a:ea typeface="MS PGothic" panose="020B0600070205080204" pitchFamily="34" charset="-128"/>
                <a:cs typeface="Arial" panose="020B0604020202020204" pitchFamily="34" charset="0"/>
              </a:rPr>
              <a:t>Fragen?</a:t>
            </a:r>
          </a:p>
        </p:txBody>
      </p:sp>
      <p:sp>
        <p:nvSpPr>
          <p:cNvPr id="50185" name="Rechteck 1">
            <a:extLst>
              <a:ext uri="{FF2B5EF4-FFF2-40B4-BE49-F238E27FC236}">
                <a16:creationId xmlns:a16="http://schemas.microsoft.com/office/drawing/2014/main" id="{CC6A36A8-89DD-463E-AC5D-4462CBA38996}"/>
              </a:ext>
            </a:extLst>
          </p:cNvPr>
          <p:cNvSpPr>
            <a:spLocks noChangeArrowheads="1"/>
          </p:cNvSpPr>
          <p:nvPr/>
        </p:nvSpPr>
        <p:spPr bwMode="auto">
          <a:xfrm>
            <a:off x="0" y="6457950"/>
            <a:ext cx="7556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buSzPct val="100000"/>
            </a:pPr>
            <a:r>
              <a:rPr lang="de-DE" altLang="de-DE" sz="2000" b="1" dirty="0">
                <a:solidFill>
                  <a:srgbClr val="FFFFFF"/>
                </a:solidFill>
                <a:latin typeface="Calibri" panose="020F0502020204030204" pitchFamily="34" charset="0"/>
                <a:cs typeface="Calibri" panose="020F0502020204030204" pitchFamily="34" charset="0"/>
              </a:rPr>
              <a:t>23</a:t>
            </a:r>
          </a:p>
        </p:txBody>
      </p:sp>
      <p:sp>
        <p:nvSpPr>
          <p:cNvPr id="50186" name="Fußzeilenplatzhalter 1">
            <a:extLst>
              <a:ext uri="{FF2B5EF4-FFF2-40B4-BE49-F238E27FC236}">
                <a16:creationId xmlns:a16="http://schemas.microsoft.com/office/drawing/2014/main" id="{93B288C8-6C13-4D16-86A3-7A61F110DF5C}"/>
              </a:ext>
            </a:extLst>
          </p:cNvPr>
          <p:cNvSpPr>
            <a:spLocks noGrp="1"/>
          </p:cNvSpPr>
          <p:nvPr>
            <p:ph type="ftr" sz="quarter" idx="11"/>
          </p:nvPr>
        </p:nvSpPr>
        <p:spPr>
          <a:xfrm>
            <a:off x="6248400" y="6488113"/>
            <a:ext cx="2895600" cy="369887"/>
          </a:xfrm>
          <a:noFill/>
        </p:spPr>
        <p:txBody>
          <a:bodyPr/>
          <a:lstStyle/>
          <a:p>
            <a:r>
              <a:rPr lang="de-DE" altLang="de-DE" sz="1800">
                <a:solidFill>
                  <a:srgbClr val="002060"/>
                </a:solidFill>
                <a:latin typeface="Calibri" panose="020F0502020204030204" pitchFamily="34" charset="0"/>
                <a:ea typeface="MS PGothic" panose="020B0600070205080204" pitchFamily="34" charset="-128"/>
                <a:cs typeface="Calibri" panose="020F0502020204030204" pitchFamily="34" charset="0"/>
              </a:rPr>
              <a:t>Multiplikatorin</a:t>
            </a:r>
          </a:p>
        </p:txBody>
      </p:sp>
      <p:sp>
        <p:nvSpPr>
          <p:cNvPr id="12" name="Text Box 2">
            <a:extLst>
              <a:ext uri="{FF2B5EF4-FFF2-40B4-BE49-F238E27FC236}">
                <a16:creationId xmlns:a16="http://schemas.microsoft.com/office/drawing/2014/main" id="{2135DDFA-9D8F-445D-AC79-3B20B4E93815}"/>
              </a:ext>
            </a:extLst>
          </p:cNvPr>
          <p:cNvSpPr txBox="1">
            <a:spLocks noChangeArrowheads="1"/>
          </p:cNvSpPr>
          <p:nvPr/>
        </p:nvSpPr>
        <p:spPr bwMode="auto">
          <a:xfrm>
            <a:off x="858170" y="5373216"/>
            <a:ext cx="6441071" cy="9797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20" tIns="45711" rIns="91420" bIns="45711">
            <a:spAutoFit/>
          </a:bodyPr>
          <a:lstStyle>
            <a:defPPr>
              <a:defRPr lang="en-US"/>
            </a:defPPr>
            <a:lvl1pPr algn="l" rtl="0" eaLnBrk="0" fontAlgn="base" hangingPunct="0">
              <a:spcBef>
                <a:spcPct val="0"/>
              </a:spcBef>
              <a:spcAft>
                <a:spcPct val="0"/>
              </a:spcAft>
              <a:defRPr sz="2400" kern="1200">
                <a:solidFill>
                  <a:schemeClr val="tx1"/>
                </a:solidFill>
                <a:latin typeface="Times New Roman" charset="0"/>
                <a:ea typeface="+mn-ea"/>
                <a:cs typeface="+mn-cs"/>
              </a:defRPr>
            </a:lvl1pPr>
            <a:lvl2pPr marL="457106" algn="l" rtl="0" eaLnBrk="0" fontAlgn="base" hangingPunct="0">
              <a:spcBef>
                <a:spcPct val="0"/>
              </a:spcBef>
              <a:spcAft>
                <a:spcPct val="0"/>
              </a:spcAft>
              <a:defRPr sz="2400" kern="1200">
                <a:solidFill>
                  <a:schemeClr val="tx1"/>
                </a:solidFill>
                <a:latin typeface="Times New Roman" charset="0"/>
                <a:ea typeface="+mn-ea"/>
                <a:cs typeface="+mn-cs"/>
              </a:defRPr>
            </a:lvl2pPr>
            <a:lvl3pPr marL="914210" algn="l" rtl="0" eaLnBrk="0" fontAlgn="base" hangingPunct="0">
              <a:spcBef>
                <a:spcPct val="0"/>
              </a:spcBef>
              <a:spcAft>
                <a:spcPct val="0"/>
              </a:spcAft>
              <a:defRPr sz="2400" kern="1200">
                <a:solidFill>
                  <a:schemeClr val="tx1"/>
                </a:solidFill>
                <a:latin typeface="Times New Roman" charset="0"/>
                <a:ea typeface="+mn-ea"/>
                <a:cs typeface="+mn-cs"/>
              </a:defRPr>
            </a:lvl3pPr>
            <a:lvl4pPr marL="1371316" algn="l" rtl="0" eaLnBrk="0" fontAlgn="base" hangingPunct="0">
              <a:spcBef>
                <a:spcPct val="0"/>
              </a:spcBef>
              <a:spcAft>
                <a:spcPct val="0"/>
              </a:spcAft>
              <a:defRPr sz="2400" kern="1200">
                <a:solidFill>
                  <a:schemeClr val="tx1"/>
                </a:solidFill>
                <a:latin typeface="Times New Roman" charset="0"/>
                <a:ea typeface="+mn-ea"/>
                <a:cs typeface="+mn-cs"/>
              </a:defRPr>
            </a:lvl4pPr>
            <a:lvl5pPr marL="1828421" algn="l" rtl="0" eaLnBrk="0" fontAlgn="base" hangingPunct="0">
              <a:spcBef>
                <a:spcPct val="0"/>
              </a:spcBef>
              <a:spcAft>
                <a:spcPct val="0"/>
              </a:spcAft>
              <a:defRPr sz="2400" kern="1200">
                <a:solidFill>
                  <a:schemeClr val="tx1"/>
                </a:solidFill>
                <a:latin typeface="Times New Roman" charset="0"/>
                <a:ea typeface="+mn-ea"/>
                <a:cs typeface="+mn-cs"/>
              </a:defRPr>
            </a:lvl5pPr>
            <a:lvl6pPr marL="2285526" algn="l" defTabSz="914210" rtl="0" eaLnBrk="1" latinLnBrk="0" hangingPunct="1">
              <a:defRPr sz="2400" kern="1200">
                <a:solidFill>
                  <a:schemeClr val="tx1"/>
                </a:solidFill>
                <a:latin typeface="Times New Roman" charset="0"/>
                <a:ea typeface="+mn-ea"/>
                <a:cs typeface="+mn-cs"/>
              </a:defRPr>
            </a:lvl6pPr>
            <a:lvl7pPr marL="2742630" algn="l" defTabSz="914210" rtl="0" eaLnBrk="1" latinLnBrk="0" hangingPunct="1">
              <a:defRPr sz="2400" kern="1200">
                <a:solidFill>
                  <a:schemeClr val="tx1"/>
                </a:solidFill>
                <a:latin typeface="Times New Roman" charset="0"/>
                <a:ea typeface="+mn-ea"/>
                <a:cs typeface="+mn-cs"/>
              </a:defRPr>
            </a:lvl7pPr>
            <a:lvl8pPr marL="3199736" algn="l" defTabSz="914210" rtl="0" eaLnBrk="1" latinLnBrk="0" hangingPunct="1">
              <a:defRPr sz="2400" kern="1200">
                <a:solidFill>
                  <a:schemeClr val="tx1"/>
                </a:solidFill>
                <a:latin typeface="Times New Roman" charset="0"/>
                <a:ea typeface="+mn-ea"/>
                <a:cs typeface="+mn-cs"/>
              </a:defRPr>
            </a:lvl8pPr>
            <a:lvl9pPr marL="3656841" algn="l" defTabSz="914210" rtl="0" eaLnBrk="1" latinLnBrk="0" hangingPunct="1">
              <a:defRPr sz="2400" kern="1200">
                <a:solidFill>
                  <a:schemeClr val="tx1"/>
                </a:solidFill>
                <a:latin typeface="Times New Roman" charset="0"/>
                <a:ea typeface="+mn-ea"/>
                <a:cs typeface="+mn-cs"/>
              </a:defRPr>
            </a:lvl9pPr>
          </a:lstStyle>
          <a:p>
            <a:pPr marL="0" marR="0" lvl="0" indent="0" algn="l" defTabSz="912813" rtl="0" eaLnBrk="1" fontAlgn="base" latinLnBrk="0" hangingPunct="1">
              <a:lnSpc>
                <a:spcPct val="100000"/>
              </a:lnSpc>
              <a:spcBef>
                <a:spcPct val="0"/>
              </a:spcBef>
              <a:spcAft>
                <a:spcPts val="1000"/>
              </a:spcAft>
              <a:buClrTx/>
              <a:buSzTx/>
              <a:buFontTx/>
              <a:buNone/>
              <a:tabLst/>
              <a:defRPr/>
            </a:pPr>
            <a:r>
              <a:rPr kumimoji="0" lang="de-DE" altLang="de-DE" sz="900" b="0" i="0" u="none" strike="noStrike" kern="1200" cap="none" spc="0" normalizeH="0" baseline="0" noProof="0" dirty="0">
                <a:ln>
                  <a:noFill/>
                </a:ln>
                <a:solidFill>
                  <a:srgbClr val="003366"/>
                </a:solidFill>
                <a:effectLst/>
                <a:uLnTx/>
                <a:uFillTx/>
                <a:latin typeface="Calibri" panose="020F0502020204030204" pitchFamily="34" charset="0"/>
                <a:ea typeface="MS PGothic" panose="020B0600070205080204" pitchFamily="34" charset="-128"/>
                <a:cs typeface="Arial" panose="020B0604020202020204" pitchFamily="34" charset="0"/>
              </a:rPr>
              <a:t>Gefördert von		         aus Mitteln des Landes NRW		   und im Auftrag des   </a:t>
            </a:r>
          </a:p>
          <a:p>
            <a:pPr marL="0" marR="0" lvl="0" indent="0" algn="l" defTabSz="912813" rtl="0" eaLnBrk="1" fontAlgn="base" latinLnBrk="0" hangingPunct="1">
              <a:lnSpc>
                <a:spcPct val="100000"/>
              </a:lnSpc>
              <a:spcBef>
                <a:spcPct val="0"/>
              </a:spcBef>
              <a:spcAft>
                <a:spcPts val="1000"/>
              </a:spcAft>
              <a:buClrTx/>
              <a:buSzTx/>
              <a:buFontTx/>
              <a:buNone/>
              <a:tabLst/>
              <a:defRPr/>
            </a:pPr>
            <a:endParaRPr kumimoji="0" lang="de-DE" altLang="de-DE" sz="800" b="0" i="0" u="none" strike="noStrike" kern="1200" cap="none" spc="0" normalizeH="0" baseline="0" noProof="0" dirty="0">
              <a:ln>
                <a:noFill/>
              </a:ln>
              <a:solidFill>
                <a:srgbClr val="003366"/>
              </a:solidFill>
              <a:effectLst/>
              <a:uLnTx/>
              <a:uFillTx/>
              <a:latin typeface="Calibri" panose="020F0502020204030204" pitchFamily="34" charset="0"/>
              <a:ea typeface="MS PGothic" panose="020B0600070205080204" pitchFamily="34" charset="-128"/>
              <a:cs typeface="Arial" panose="020B0604020202020204" pitchFamily="34" charset="0"/>
            </a:endParaRPr>
          </a:p>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de-DE" altLang="de-DE" sz="2400" b="0" i="0" u="none" strike="noStrike" kern="1200" cap="none" spc="0" normalizeH="0" baseline="0" noProof="0" dirty="0">
              <a:ln>
                <a:noFill/>
              </a:ln>
              <a:solidFill>
                <a:srgbClr val="003366"/>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pic>
        <p:nvPicPr>
          <p:cNvPr id="13" name="Picture 2">
            <a:extLst>
              <a:ext uri="{FF2B5EF4-FFF2-40B4-BE49-F238E27FC236}">
                <a16:creationId xmlns:a16="http://schemas.microsoft.com/office/drawing/2014/main" id="{1860C891-2D20-4CEE-819D-BD54D282EE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0302" y="5542114"/>
            <a:ext cx="2219325" cy="9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Grafik 13">
            <a:extLst>
              <a:ext uri="{FF2B5EF4-FFF2-40B4-BE49-F238E27FC236}">
                <a16:creationId xmlns:a16="http://schemas.microsoft.com/office/drawing/2014/main" id="{FE992FC1-7F4D-4B71-ABCD-E588B90E60B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66809" y="5403804"/>
            <a:ext cx="1769687" cy="773054"/>
          </a:xfrm>
          <a:prstGeom prst="rect">
            <a:avLst/>
          </a:prstGeom>
        </p:spPr>
      </p:pic>
      <p:pic>
        <p:nvPicPr>
          <p:cNvPr id="15" name="Grafik 14">
            <a:extLst>
              <a:ext uri="{FF2B5EF4-FFF2-40B4-BE49-F238E27FC236}">
                <a16:creationId xmlns:a16="http://schemas.microsoft.com/office/drawing/2014/main" id="{3DC1D3F7-344D-4551-BCE8-5159DC4C853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3258" y="5694941"/>
            <a:ext cx="1796089" cy="555720"/>
          </a:xfrm>
          <a:prstGeom prst="rect">
            <a:avLst/>
          </a:prstGeom>
        </p:spPr>
      </p:pic>
      <p:pic>
        <p:nvPicPr>
          <p:cNvPr id="16" name="Grafik 15">
            <a:extLst>
              <a:ext uri="{FF2B5EF4-FFF2-40B4-BE49-F238E27FC236}">
                <a16:creationId xmlns:a16="http://schemas.microsoft.com/office/drawing/2014/main" id="{2EA0EEF9-32E8-40F8-A0DB-2458052D663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83972" y="5750863"/>
            <a:ext cx="1989247" cy="499798"/>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ext Box 1">
            <a:extLst>
              <a:ext uri="{FF2B5EF4-FFF2-40B4-BE49-F238E27FC236}">
                <a16:creationId xmlns:a16="http://schemas.microsoft.com/office/drawing/2014/main" id="{D6093EF3-DF83-4140-B131-207139C0EE84}"/>
              </a:ext>
            </a:extLst>
          </p:cNvPr>
          <p:cNvSpPr txBox="1">
            <a:spLocks noChangeArrowheads="1"/>
          </p:cNvSpPr>
          <p:nvPr/>
        </p:nvSpPr>
        <p:spPr bwMode="auto">
          <a:xfrm>
            <a:off x="914400" y="1268413"/>
            <a:ext cx="8001000"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pPr algn="ctr" eaLnBrk="1" hangingPunct="1">
              <a:lnSpc>
                <a:spcPct val="90000"/>
              </a:lnSpc>
              <a:buSzPct val="100000"/>
            </a:pPr>
            <a:r>
              <a:rPr lang="de-DE" altLang="de-DE" sz="2800" b="1">
                <a:solidFill>
                  <a:srgbClr val="003366"/>
                </a:solidFill>
                <a:latin typeface="Calibri" panose="020F0502020204030204" pitchFamily="34" charset="0"/>
                <a:ea typeface="Microsoft YaHei" panose="020B0503020204020204" pitchFamily="34" charset="-122"/>
                <a:cs typeface="Calibri" panose="020F0502020204030204" pitchFamily="34" charset="0"/>
              </a:rPr>
              <a:t>Zentrale Quellen</a:t>
            </a:r>
          </a:p>
        </p:txBody>
      </p:sp>
      <p:sp>
        <p:nvSpPr>
          <p:cNvPr id="103427" name="Text Box 2">
            <a:extLst>
              <a:ext uri="{FF2B5EF4-FFF2-40B4-BE49-F238E27FC236}">
                <a16:creationId xmlns:a16="http://schemas.microsoft.com/office/drawing/2014/main" id="{191924F5-DABF-4916-9968-385FFEC468B8}"/>
              </a:ext>
            </a:extLst>
          </p:cNvPr>
          <p:cNvSpPr txBox="1">
            <a:spLocks noChangeArrowheads="1"/>
          </p:cNvSpPr>
          <p:nvPr/>
        </p:nvSpPr>
        <p:spPr bwMode="auto">
          <a:xfrm>
            <a:off x="914400" y="2362200"/>
            <a:ext cx="80010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9pPr>
          </a:lstStyle>
          <a:p>
            <a:pPr marL="285750" indent="-285750" eaLnBrk="1" hangingPunct="1">
              <a:spcBef>
                <a:spcPts val="300"/>
              </a:spcBef>
              <a:buClr>
                <a:srgbClr val="003366"/>
              </a:buClr>
              <a:buSzPct val="75000"/>
              <a:buFont typeface="Arial" panose="020B0604020202020204" pitchFamily="34" charset="0"/>
              <a:buChar char="•"/>
            </a:pPr>
            <a:r>
              <a:rPr lang="de-DE" altLang="de-DE" sz="1600" dirty="0">
                <a:solidFill>
                  <a:srgbClr val="002060"/>
                </a:solidFill>
                <a:latin typeface="Calibri" panose="020F0502020204030204" pitchFamily="34" charset="0"/>
                <a:ea typeface="Microsoft YaHei" panose="020B0503020204020204" pitchFamily="34" charset="-122"/>
                <a:cs typeface="Calibri" panose="020F0502020204030204" pitchFamily="34" charset="0"/>
              </a:rPr>
              <a:t>BGMEA, Trade Information, http://www.bgmea.com.bd/home/pages/TradeInformation, Zugriff am 29.07.2019</a:t>
            </a:r>
          </a:p>
          <a:p>
            <a:pPr marL="285750" indent="-285750" eaLnBrk="1" hangingPunct="1">
              <a:spcBef>
                <a:spcPts val="300"/>
              </a:spcBef>
              <a:buClr>
                <a:srgbClr val="003366"/>
              </a:buClr>
              <a:buSzPct val="75000"/>
              <a:buFont typeface="Arial" panose="020B0604020202020204" pitchFamily="34" charset="0"/>
              <a:buChar char="•"/>
            </a:pPr>
            <a:r>
              <a:rPr lang="de-DE" altLang="de-DE" sz="1600" dirty="0">
                <a:solidFill>
                  <a:srgbClr val="002060"/>
                </a:solidFill>
                <a:latin typeface="Calibri" panose="020F0502020204030204" pitchFamily="34" charset="0"/>
                <a:ea typeface="Microsoft YaHei" panose="020B0503020204020204" pitchFamily="34" charset="-122"/>
                <a:cs typeface="Calibri" panose="020F0502020204030204" pitchFamily="34" charset="0"/>
              </a:rPr>
              <a:t>Clean Clothes Campaign (2015): Factsheet </a:t>
            </a:r>
            <a:r>
              <a:rPr lang="de-DE" altLang="de-DE" sz="1600" dirty="0" err="1">
                <a:solidFill>
                  <a:srgbClr val="002060"/>
                </a:solidFill>
                <a:latin typeface="Calibri" panose="020F0502020204030204" pitchFamily="34" charset="0"/>
                <a:ea typeface="Microsoft YaHei" panose="020B0503020204020204" pitchFamily="34" charset="-122"/>
                <a:cs typeface="Calibri" panose="020F0502020204030204" pitchFamily="34" charset="0"/>
              </a:rPr>
              <a:t>Bangladesh</a:t>
            </a:r>
            <a:r>
              <a:rPr lang="de-DE" altLang="de-DE" sz="1600" dirty="0">
                <a:solidFill>
                  <a:srgbClr val="002060"/>
                </a:solidFill>
                <a:latin typeface="Calibri" panose="020F0502020204030204" pitchFamily="34" charset="0"/>
                <a:ea typeface="Microsoft YaHei" panose="020B0503020204020204" pitchFamily="34" charset="-122"/>
                <a:cs typeface="Calibri" panose="020F0502020204030204" pitchFamily="34" charset="0"/>
              </a:rPr>
              <a:t> – Facts on </a:t>
            </a:r>
            <a:r>
              <a:rPr lang="de-DE" altLang="de-DE" sz="1600" dirty="0" err="1">
                <a:solidFill>
                  <a:srgbClr val="002060"/>
                </a:solidFill>
                <a:latin typeface="Calibri" panose="020F0502020204030204" pitchFamily="34" charset="0"/>
                <a:ea typeface="Microsoft YaHei" panose="020B0503020204020204" pitchFamily="34" charset="-122"/>
                <a:cs typeface="Calibri" panose="020F0502020204030204" pitchFamily="34" charset="0"/>
              </a:rPr>
              <a:t>Bangladesh‘s</a:t>
            </a:r>
            <a:r>
              <a:rPr lang="de-DE" altLang="de-DE" sz="1600" dirty="0">
                <a:solidFill>
                  <a:srgbClr val="002060"/>
                </a:solidFill>
                <a:latin typeface="Calibri" panose="020F0502020204030204" pitchFamily="34" charset="0"/>
                <a:ea typeface="Microsoft YaHei" panose="020B0503020204020204" pitchFamily="34" charset="-122"/>
                <a:cs typeface="Calibri" panose="020F0502020204030204" pitchFamily="34" charset="0"/>
              </a:rPr>
              <a:t> </a:t>
            </a:r>
            <a:r>
              <a:rPr lang="de-DE" altLang="de-DE" sz="1600" dirty="0" err="1">
                <a:solidFill>
                  <a:srgbClr val="002060"/>
                </a:solidFill>
                <a:latin typeface="Calibri" panose="020F0502020204030204" pitchFamily="34" charset="0"/>
                <a:ea typeface="Microsoft YaHei" panose="020B0503020204020204" pitchFamily="34" charset="-122"/>
                <a:cs typeface="Calibri" panose="020F0502020204030204" pitchFamily="34" charset="0"/>
              </a:rPr>
              <a:t>Garment</a:t>
            </a:r>
            <a:r>
              <a:rPr lang="de-DE" altLang="de-DE" sz="1600" dirty="0">
                <a:solidFill>
                  <a:srgbClr val="002060"/>
                </a:solidFill>
                <a:latin typeface="Calibri" panose="020F0502020204030204" pitchFamily="34" charset="0"/>
                <a:ea typeface="Microsoft YaHei" panose="020B0503020204020204" pitchFamily="34" charset="-122"/>
                <a:cs typeface="Calibri" panose="020F0502020204030204" pitchFamily="34" charset="0"/>
              </a:rPr>
              <a:t> Industry, http://www.cleanclothes.org/resources/publications/factsheets/bangladesh-factsheet-2-2015.pdf/view, Zugriff am 29.07.2019</a:t>
            </a:r>
          </a:p>
          <a:p>
            <a:pPr marL="285750" indent="-285750" eaLnBrk="1" hangingPunct="1">
              <a:spcBef>
                <a:spcPts val="300"/>
              </a:spcBef>
              <a:buClr>
                <a:srgbClr val="003366"/>
              </a:buClr>
              <a:buSzPct val="75000"/>
              <a:buFont typeface="Arial" panose="020B0604020202020204" pitchFamily="34" charset="0"/>
              <a:buChar char="•"/>
            </a:pPr>
            <a:r>
              <a:rPr lang="de-DE" altLang="de-DE" sz="1600">
                <a:solidFill>
                  <a:srgbClr val="002060"/>
                </a:solidFill>
                <a:latin typeface="Calibri" panose="020F0502020204030204" pitchFamily="34" charset="0"/>
                <a:ea typeface="Microsoft YaHei" panose="020B0503020204020204" pitchFamily="34" charset="-122"/>
                <a:cs typeface="Calibri" panose="020F0502020204030204" pitchFamily="34" charset="0"/>
              </a:rPr>
              <a:t>FEMNET (2018): Frauen in der Bekleidungsindustrie Bangladeschs (Factsheet), https://femnet.de/images/downloads/publikationen/FEMNET-FactSheet-Bangladesh-2018.pdf, Zugriff 05.08.2019</a:t>
            </a:r>
          </a:p>
          <a:p>
            <a:pPr marL="285750" indent="-285750" eaLnBrk="1" hangingPunct="1">
              <a:spcBef>
                <a:spcPts val="300"/>
              </a:spcBef>
              <a:buClr>
                <a:srgbClr val="003366"/>
              </a:buClr>
              <a:buSzPct val="75000"/>
              <a:buFont typeface="Arial" panose="020B0604020202020204" pitchFamily="34" charset="0"/>
              <a:buChar char="•"/>
            </a:pPr>
            <a:r>
              <a:rPr lang="de-DE" altLang="de-DE" sz="1600" dirty="0">
                <a:solidFill>
                  <a:srgbClr val="002060"/>
                </a:solidFill>
                <a:latin typeface="Calibri" panose="020F0502020204030204" pitchFamily="34" charset="0"/>
                <a:ea typeface="Microsoft YaHei" panose="020B0503020204020204" pitchFamily="34" charset="-122"/>
                <a:cs typeface="Calibri" panose="020F0502020204030204" pitchFamily="34" charset="0"/>
              </a:rPr>
              <a:t>German Fashion (2019): Bekleidungsimporte – Rangliste der Gewinn nominal 2019, https://www.germanfashion.net/wp-content/uploads/2019/03/GermanFashion-Import-Gewinner-Verlierer-2018.pdf, Zugriff 29.07.2019</a:t>
            </a:r>
          </a:p>
          <a:p>
            <a:pPr marL="285750" indent="-285750" eaLnBrk="1" hangingPunct="1">
              <a:spcBef>
                <a:spcPts val="300"/>
              </a:spcBef>
              <a:buClr>
                <a:srgbClr val="003366"/>
              </a:buClr>
              <a:buSzPct val="75000"/>
              <a:buFont typeface="Arial" panose="020B0604020202020204" pitchFamily="34" charset="0"/>
              <a:buChar char="•"/>
            </a:pPr>
            <a:r>
              <a:rPr lang="de-DE" altLang="de-DE" sz="1600" dirty="0">
                <a:solidFill>
                  <a:srgbClr val="002060"/>
                </a:solidFill>
                <a:latin typeface="Calibri" panose="020F0502020204030204" pitchFamily="34" charset="0"/>
                <a:ea typeface="Microsoft YaHei" panose="020B0503020204020204" pitchFamily="34" charset="-122"/>
                <a:cs typeface="Calibri" panose="020F0502020204030204" pitchFamily="34" charset="0"/>
              </a:rPr>
              <a:t>German Fashion (2019): Die wichtigsten Importländer 2018, https://www.germanfashion.net/wp-content/uploads/2019/03/GermanFashion-Importlaender-2018.pdf, Zugriff am 29.07.2019</a:t>
            </a:r>
          </a:p>
          <a:p>
            <a:pPr eaLnBrk="1" hangingPunct="1">
              <a:spcBef>
                <a:spcPts val="300"/>
              </a:spcBef>
              <a:buClr>
                <a:srgbClr val="003366"/>
              </a:buClr>
              <a:buSzPct val="75000"/>
              <a:buFont typeface="Arial" panose="020B0604020202020204" pitchFamily="34" charset="0"/>
              <a:buChar char="•"/>
            </a:pPr>
            <a:endParaRPr lang="de-DE" altLang="de-DE" sz="1600" dirty="0">
              <a:solidFill>
                <a:srgbClr val="002060"/>
              </a:solidFill>
              <a:latin typeface="Calibri" panose="020F0502020204030204" pitchFamily="34" charset="0"/>
              <a:ea typeface="Microsoft YaHei" panose="020B0503020204020204" pitchFamily="34" charset="-122"/>
              <a:cs typeface="Calibri" panose="020F0502020204030204" pitchFamily="34" charset="0"/>
            </a:endParaRPr>
          </a:p>
        </p:txBody>
      </p:sp>
      <p:sp>
        <p:nvSpPr>
          <p:cNvPr id="103428" name="Text Box 5">
            <a:extLst>
              <a:ext uri="{FF2B5EF4-FFF2-40B4-BE49-F238E27FC236}">
                <a16:creationId xmlns:a16="http://schemas.microsoft.com/office/drawing/2014/main" id="{DC3F38E3-CA55-4584-A67B-175792CB23AB}"/>
              </a:ext>
            </a:extLst>
          </p:cNvPr>
          <p:cNvSpPr txBox="1">
            <a:spLocks noChangeArrowheads="1"/>
          </p:cNvSpPr>
          <p:nvPr/>
        </p:nvSpPr>
        <p:spPr bwMode="auto">
          <a:xfrm>
            <a:off x="0" y="6456363"/>
            <a:ext cx="755650"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nchorCtr="1">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pPr eaLnBrk="1" hangingPunct="1">
              <a:buSzPct val="100000"/>
            </a:pPr>
            <a:r>
              <a:rPr lang="de-DE" altLang="de-DE" sz="2000" b="1">
                <a:solidFill>
                  <a:srgbClr val="FFFFFF"/>
                </a:solidFill>
                <a:latin typeface="Calibri" panose="020F0502020204030204" pitchFamily="34" charset="0"/>
                <a:cs typeface="Calibri" panose="020F0502020204030204" pitchFamily="34" charset="0"/>
              </a:rPr>
              <a:t>24</a:t>
            </a:r>
            <a:endParaRPr lang="de-DE" altLang="de-DE" sz="2600" b="1" dirty="0">
              <a:solidFill>
                <a:srgbClr val="FFFFFF"/>
              </a:solidFill>
              <a:latin typeface="Calibri" panose="020F0502020204030204" pitchFamily="34" charset="0"/>
              <a:cs typeface="Calibri" panose="020F0502020204030204" pitchFamily="34" charset="0"/>
            </a:endParaRPr>
          </a:p>
        </p:txBody>
      </p:sp>
      <p:sp>
        <p:nvSpPr>
          <p:cNvPr id="103429" name="Fußzeilenplatzhalter 1">
            <a:extLst>
              <a:ext uri="{FF2B5EF4-FFF2-40B4-BE49-F238E27FC236}">
                <a16:creationId xmlns:a16="http://schemas.microsoft.com/office/drawing/2014/main" id="{B9FEF44B-70C2-4777-AEA8-4F863A886EBE}"/>
              </a:ext>
            </a:extLst>
          </p:cNvPr>
          <p:cNvSpPr>
            <a:spLocks noGrp="1"/>
          </p:cNvSpPr>
          <p:nvPr>
            <p:ph type="ftr" sz="quarter" idx="11"/>
          </p:nvPr>
        </p:nvSpPr>
        <p:spPr>
          <a:xfrm>
            <a:off x="6249988" y="6034088"/>
            <a:ext cx="2894012" cy="823912"/>
          </a:xfrm>
          <a:noFill/>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r>
              <a:rPr lang="de-DE" altLang="de-DE" sz="1800">
                <a:solidFill>
                  <a:srgbClr val="002060"/>
                </a:solidFill>
                <a:latin typeface="Calibri" panose="020F0502020204030204" pitchFamily="34" charset="0"/>
                <a:cs typeface="Calibri" panose="020F0502020204030204" pitchFamily="34" charset="0"/>
              </a:rPr>
              <a:t>Multiplikatorin</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9">
            <a:extLst>
              <a:ext uri="{FF2B5EF4-FFF2-40B4-BE49-F238E27FC236}">
                <a16:creationId xmlns:a16="http://schemas.microsoft.com/office/drawing/2014/main" id="{60067975-BECC-4B3D-9846-979BCA6FC0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9900" y="2555875"/>
            <a:ext cx="2000250" cy="418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3" name="Text Box 6">
            <a:extLst>
              <a:ext uri="{FF2B5EF4-FFF2-40B4-BE49-F238E27FC236}">
                <a16:creationId xmlns:a16="http://schemas.microsoft.com/office/drawing/2014/main" id="{B275E721-78CB-4526-A4CE-0E13889822EA}"/>
              </a:ext>
            </a:extLst>
          </p:cNvPr>
          <p:cNvSpPr txBox="1">
            <a:spLocks noChangeArrowheads="1"/>
          </p:cNvSpPr>
          <p:nvPr/>
        </p:nvSpPr>
        <p:spPr bwMode="auto">
          <a:xfrm>
            <a:off x="1116013" y="1085850"/>
            <a:ext cx="8229600"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615" tIns="56804" rIns="81615" bIns="40807"/>
          <a:lstStyle>
            <a:lvl1pPr defTabSz="40481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1pPr>
            <a:lvl2pPr defTabSz="40481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2pPr>
            <a:lvl3pPr defTabSz="40481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3pPr>
            <a:lvl4pPr defTabSz="40481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4pPr>
            <a:lvl5pPr defTabSz="40481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0481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0481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0481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0481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9pPr>
          </a:lstStyle>
          <a:p>
            <a:pPr eaLnBrk="1" hangingPunct="1">
              <a:lnSpc>
                <a:spcPct val="93000"/>
              </a:lnSpc>
              <a:buSzPct val="100000"/>
            </a:pPr>
            <a:r>
              <a:rPr lang="de-DE" altLang="de-DE" sz="2000" b="1">
                <a:solidFill>
                  <a:srgbClr val="003366"/>
                </a:solidFill>
                <a:latin typeface="Calibri" panose="020F0502020204030204" pitchFamily="34" charset="0"/>
                <a:ea typeface="Microsoft YaHei" panose="020B0503020204020204" pitchFamily="34" charset="-122"/>
                <a:cs typeface="Calibri" panose="020F0502020204030204" pitchFamily="34" charset="0"/>
              </a:rPr>
              <a:t>Projektziel: </a:t>
            </a:r>
            <a:r>
              <a:rPr lang="de-DE" altLang="de-DE" sz="2000">
                <a:solidFill>
                  <a:srgbClr val="003366"/>
                </a:solidFill>
                <a:latin typeface="Calibri" panose="020F0502020204030204" pitchFamily="34" charset="0"/>
                <a:ea typeface="Microsoft YaHei" panose="020B0503020204020204" pitchFamily="34" charset="-122"/>
                <a:cs typeface="Calibri" panose="020F0502020204030204" pitchFamily="34" charset="0"/>
              </a:rPr>
              <a:t>Aufklärung der Studierenden modebezogener, wirtschaftswissenschaftlicher und Lehramtsstudiengänge über Rechte</a:t>
            </a:r>
          </a:p>
          <a:p>
            <a:pPr eaLnBrk="1" hangingPunct="1">
              <a:lnSpc>
                <a:spcPct val="93000"/>
              </a:lnSpc>
              <a:buSzPct val="100000"/>
            </a:pPr>
            <a:r>
              <a:rPr lang="de-DE" altLang="de-DE" sz="2000">
                <a:solidFill>
                  <a:srgbClr val="003366"/>
                </a:solidFill>
                <a:latin typeface="Calibri" panose="020F0502020204030204" pitchFamily="34" charset="0"/>
                <a:ea typeface="Microsoft YaHei" panose="020B0503020204020204" pitchFamily="34" charset="-122"/>
                <a:cs typeface="Calibri" panose="020F0502020204030204" pitchFamily="34" charset="0"/>
              </a:rPr>
              <a:t>der Näher_innen, Sozial- und Umweltstandards sowie Verantwortung</a:t>
            </a:r>
          </a:p>
          <a:p>
            <a:pPr eaLnBrk="1" hangingPunct="1">
              <a:lnSpc>
                <a:spcPct val="93000"/>
              </a:lnSpc>
              <a:buSzPct val="100000"/>
            </a:pPr>
            <a:r>
              <a:rPr lang="de-DE" altLang="de-DE" sz="2000">
                <a:solidFill>
                  <a:srgbClr val="003366"/>
                </a:solidFill>
                <a:latin typeface="Calibri" panose="020F0502020204030204" pitchFamily="34" charset="0"/>
                <a:ea typeface="Microsoft YaHei" panose="020B0503020204020204" pitchFamily="34" charset="-122"/>
                <a:cs typeface="Calibri" panose="020F0502020204030204" pitchFamily="34" charset="0"/>
              </a:rPr>
              <a:t>von Unternehmen</a:t>
            </a:r>
          </a:p>
          <a:p>
            <a:pPr eaLnBrk="1" hangingPunct="1">
              <a:lnSpc>
                <a:spcPct val="93000"/>
              </a:lnSpc>
              <a:buSzPct val="100000"/>
            </a:pPr>
            <a:endParaRPr lang="de-DE" altLang="de-DE" sz="1800">
              <a:solidFill>
                <a:srgbClr val="003366"/>
              </a:solidFill>
              <a:latin typeface="Calibri" panose="020F0502020204030204" pitchFamily="34" charset="0"/>
              <a:ea typeface="Microsoft YaHei" panose="020B0503020204020204" pitchFamily="34" charset="-122"/>
              <a:cs typeface="Calibri" panose="020F0502020204030204" pitchFamily="34" charset="0"/>
            </a:endParaRPr>
          </a:p>
        </p:txBody>
      </p:sp>
      <p:sp>
        <p:nvSpPr>
          <p:cNvPr id="46084" name="Rechteck 2">
            <a:extLst>
              <a:ext uri="{FF2B5EF4-FFF2-40B4-BE49-F238E27FC236}">
                <a16:creationId xmlns:a16="http://schemas.microsoft.com/office/drawing/2014/main" id="{11ADD8EF-7261-4FF4-A55D-B621742AFB12}"/>
              </a:ext>
            </a:extLst>
          </p:cNvPr>
          <p:cNvSpPr>
            <a:spLocks noChangeArrowheads="1"/>
          </p:cNvSpPr>
          <p:nvPr/>
        </p:nvSpPr>
        <p:spPr bwMode="auto">
          <a:xfrm>
            <a:off x="-3175" y="6457950"/>
            <a:ext cx="7556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buSzPct val="100000"/>
            </a:pPr>
            <a:r>
              <a:rPr lang="de-DE" altLang="de-DE" sz="2000" b="1" dirty="0">
                <a:solidFill>
                  <a:srgbClr val="FFFFFF"/>
                </a:solidFill>
                <a:latin typeface="Calibri" panose="020F0502020204030204" pitchFamily="34" charset="0"/>
                <a:cs typeface="Calibri" panose="020F0502020204030204" pitchFamily="34" charset="0"/>
              </a:rPr>
              <a:t>3</a:t>
            </a:r>
          </a:p>
        </p:txBody>
      </p:sp>
      <p:sp>
        <p:nvSpPr>
          <p:cNvPr id="4" name="Textfeld 3">
            <a:extLst>
              <a:ext uri="{FF2B5EF4-FFF2-40B4-BE49-F238E27FC236}">
                <a16:creationId xmlns:a16="http://schemas.microsoft.com/office/drawing/2014/main" id="{2A2B765F-1B3C-4615-BF95-FF7D5344D041}"/>
              </a:ext>
            </a:extLst>
          </p:cNvPr>
          <p:cNvSpPr txBox="1"/>
          <p:nvPr/>
        </p:nvSpPr>
        <p:spPr>
          <a:xfrm>
            <a:off x="1116013" y="2555875"/>
            <a:ext cx="7308850" cy="1957388"/>
          </a:xfrm>
          <a:prstGeom prst="rect">
            <a:avLst/>
          </a:prstGeom>
          <a:noFill/>
        </p:spPr>
        <p:txBody>
          <a:bodyPr>
            <a:spAutoFit/>
          </a:bodyPr>
          <a:lstStyle/>
          <a:p>
            <a:pPr>
              <a:lnSpc>
                <a:spcPct val="93000"/>
              </a:lnSpc>
              <a:spcAft>
                <a:spcPts val="522"/>
              </a:spcAft>
              <a:defRPr/>
            </a:pPr>
            <a:r>
              <a:rPr lang="de-DE" sz="1800" b="1" dirty="0">
                <a:solidFill>
                  <a:srgbClr val="002060"/>
                </a:solidFill>
                <a:latin typeface="Calibri" panose="020F0502020204030204" pitchFamily="34" charset="0"/>
                <a:cs typeface="Calibri" panose="020F0502020204030204" pitchFamily="34" charset="0"/>
              </a:rPr>
              <a:t>Aktivitäten:</a:t>
            </a:r>
          </a:p>
          <a:p>
            <a:pPr marL="285750" indent="-285750">
              <a:lnSpc>
                <a:spcPct val="93000"/>
              </a:lnSpc>
              <a:spcAft>
                <a:spcPts val="522"/>
              </a:spcAft>
              <a:buFont typeface="Arial" panose="020B0604020202020204" pitchFamily="34" charset="0"/>
              <a:buChar char="•"/>
              <a:defRPr/>
            </a:pPr>
            <a:r>
              <a:rPr lang="de-DE" sz="1800" dirty="0">
                <a:solidFill>
                  <a:srgbClr val="002060"/>
                </a:solidFill>
                <a:latin typeface="Calibri" panose="020F0502020204030204" pitchFamily="34" charset="0"/>
                <a:cs typeface="Calibri" panose="020F0502020204030204" pitchFamily="34" charset="0"/>
              </a:rPr>
              <a:t>Vorträge und Seminare and Hochschulen</a:t>
            </a:r>
          </a:p>
          <a:p>
            <a:pPr marL="285750" indent="-285750">
              <a:lnSpc>
                <a:spcPct val="93000"/>
              </a:lnSpc>
              <a:spcAft>
                <a:spcPts val="522"/>
              </a:spcAft>
              <a:buFont typeface="Arial" panose="020B0604020202020204" pitchFamily="34" charset="0"/>
              <a:buChar char="•"/>
              <a:defRPr/>
            </a:pPr>
            <a:r>
              <a:rPr lang="de-DE" sz="1800" dirty="0">
                <a:solidFill>
                  <a:srgbClr val="002060"/>
                </a:solidFill>
                <a:latin typeface="Calibri" panose="020F0502020204030204" pitchFamily="34" charset="0"/>
                <a:cs typeface="Calibri" panose="020F0502020204030204" pitchFamily="34" charset="0"/>
              </a:rPr>
              <a:t> Betreuung und Beratung von Studieren</a:t>
            </a:r>
          </a:p>
          <a:p>
            <a:pPr marL="285750" indent="-285750">
              <a:lnSpc>
                <a:spcPct val="93000"/>
              </a:lnSpc>
              <a:spcAft>
                <a:spcPts val="522"/>
              </a:spcAft>
              <a:buFont typeface="Arial" panose="020B0604020202020204" pitchFamily="34" charset="0"/>
              <a:buChar char="•"/>
              <a:defRPr/>
            </a:pPr>
            <a:r>
              <a:rPr lang="de-DE" sz="1800" dirty="0" err="1">
                <a:solidFill>
                  <a:srgbClr val="002060"/>
                </a:solidFill>
                <a:latin typeface="Calibri" panose="020F0502020204030204" pitchFamily="34" charset="0"/>
                <a:cs typeface="Calibri" panose="020F0502020204030204" pitchFamily="34" charset="0"/>
              </a:rPr>
              <a:t>Modeblog</a:t>
            </a:r>
            <a:r>
              <a:rPr lang="de-DE" sz="1800" dirty="0">
                <a:solidFill>
                  <a:srgbClr val="002060"/>
                </a:solidFill>
                <a:latin typeface="Calibri" panose="020F0502020204030204" pitchFamily="34" charset="0"/>
                <a:cs typeface="Calibri" panose="020F0502020204030204" pitchFamily="34" charset="0"/>
              </a:rPr>
              <a:t> </a:t>
            </a:r>
            <a:r>
              <a:rPr lang="de-DE" sz="1800" i="1" dirty="0">
                <a:solidFill>
                  <a:srgbClr val="002060"/>
                </a:solidFill>
                <a:latin typeface="Calibri" panose="020F0502020204030204" pitchFamily="34" charset="0"/>
                <a:cs typeface="Calibri" panose="020F0502020204030204" pitchFamily="34" charset="0"/>
              </a:rPr>
              <a:t>modefairarbeiten.de</a:t>
            </a:r>
          </a:p>
          <a:p>
            <a:pPr marL="285750" indent="-285750">
              <a:lnSpc>
                <a:spcPct val="93000"/>
              </a:lnSpc>
              <a:spcAft>
                <a:spcPts val="522"/>
              </a:spcAft>
              <a:buFont typeface="Arial" panose="020B0604020202020204" pitchFamily="34" charset="0"/>
              <a:buChar char="•"/>
              <a:defRPr/>
            </a:pPr>
            <a:r>
              <a:rPr lang="de-DE" sz="1800" dirty="0">
                <a:solidFill>
                  <a:srgbClr val="002060"/>
                </a:solidFill>
                <a:latin typeface="Calibri" panose="020F0502020204030204" pitchFamily="34" charset="0"/>
                <a:cs typeface="Calibri" panose="020F0502020204030204" pitchFamily="34" charset="0"/>
              </a:rPr>
              <a:t>Konferenzen und Informationsveranstaltungen</a:t>
            </a:r>
          </a:p>
          <a:p>
            <a:pPr marL="285750" indent="-285750">
              <a:lnSpc>
                <a:spcPct val="93000"/>
              </a:lnSpc>
              <a:spcAft>
                <a:spcPts val="522"/>
              </a:spcAft>
              <a:buFont typeface="Arial" panose="020B0604020202020204" pitchFamily="34" charset="0"/>
              <a:buChar char="•"/>
              <a:defRPr/>
            </a:pPr>
            <a:r>
              <a:rPr lang="de-DE" sz="1800" dirty="0">
                <a:solidFill>
                  <a:srgbClr val="002060"/>
                </a:solidFill>
                <a:latin typeface="Calibri" panose="020F0502020204030204" pitchFamily="34" charset="0"/>
                <a:cs typeface="Calibri" panose="020F0502020204030204" pitchFamily="34" charset="0"/>
              </a:rPr>
              <a:t>Webseite </a:t>
            </a:r>
            <a:r>
              <a:rPr lang="de-DE" sz="1800" i="1" dirty="0">
                <a:solidFill>
                  <a:srgbClr val="002060"/>
                </a:solidFill>
                <a:latin typeface="Calibri" panose="020F0502020204030204" pitchFamily="34" charset="0"/>
                <a:cs typeface="Calibri" panose="020F0502020204030204" pitchFamily="34" charset="0"/>
              </a:rPr>
              <a:t>fairschnitt.org </a:t>
            </a:r>
            <a:r>
              <a:rPr lang="de-DE" sz="1800" dirty="0">
                <a:solidFill>
                  <a:srgbClr val="002060"/>
                </a:solidFill>
                <a:latin typeface="Calibri" panose="020F0502020204030204" pitchFamily="34" charset="0"/>
                <a:cs typeface="Calibri" panose="020F0502020204030204" pitchFamily="34" charset="0"/>
              </a:rPr>
              <a:t>mit Bildungsmaterialien</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1">
            <a:extLst>
              <a:ext uri="{FF2B5EF4-FFF2-40B4-BE49-F238E27FC236}">
                <a16:creationId xmlns:a16="http://schemas.microsoft.com/office/drawing/2014/main" id="{74D9A5AE-4EFD-4085-998A-03A961FFFE78}"/>
              </a:ext>
            </a:extLst>
          </p:cNvPr>
          <p:cNvSpPr txBox="1">
            <a:spLocks noChangeArrowheads="1"/>
          </p:cNvSpPr>
          <p:nvPr/>
        </p:nvSpPr>
        <p:spPr bwMode="auto">
          <a:xfrm>
            <a:off x="914400" y="1268413"/>
            <a:ext cx="8001000"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pPr marL="0" marR="0" lvl="0" indent="0" algn="ctr" defTabSz="449263" rtl="0" eaLnBrk="1" fontAlgn="base" latinLnBrk="0" hangingPunct="1">
              <a:lnSpc>
                <a:spcPct val="9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de-DE" altLang="de-DE" sz="2800" b="1" i="0" u="none" strike="noStrike" kern="1200" cap="none" spc="0" normalizeH="0" baseline="0" noProof="0">
                <a:ln>
                  <a:noFill/>
                </a:ln>
                <a:solidFill>
                  <a:srgbClr val="003366"/>
                </a:solidFill>
                <a:effectLst/>
                <a:uLnTx/>
                <a:uFillTx/>
                <a:latin typeface="Calibri" panose="020F0502020204030204" pitchFamily="34" charset="0"/>
                <a:ea typeface="Microsoft YaHei" panose="020B0503020204020204" pitchFamily="34" charset="-122"/>
                <a:cs typeface="Calibri" panose="020F0502020204030204" pitchFamily="34" charset="0"/>
              </a:rPr>
              <a:t>Kampagne für Saubere Kleidung</a:t>
            </a:r>
          </a:p>
          <a:p>
            <a:pPr marL="0" marR="0" lvl="0" indent="0" algn="ctr" defTabSz="449263" rtl="0" eaLnBrk="1" fontAlgn="base" latinLnBrk="0" hangingPunct="1">
              <a:lnSpc>
                <a:spcPct val="9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de-DE" altLang="de-DE" sz="2400" b="1" i="0" u="none" strike="noStrike" kern="1200" cap="none" spc="0" normalizeH="0" baseline="0" noProof="0">
                <a:ln>
                  <a:noFill/>
                </a:ln>
                <a:solidFill>
                  <a:srgbClr val="003366"/>
                </a:solidFill>
                <a:effectLst/>
                <a:uLnTx/>
                <a:uFillTx/>
                <a:latin typeface="Calibri" panose="020F0502020204030204" pitchFamily="34" charset="0"/>
                <a:ea typeface="Microsoft YaHei" panose="020B0503020204020204" pitchFamily="34" charset="-122"/>
                <a:cs typeface="Calibri" panose="020F0502020204030204" pitchFamily="34" charset="0"/>
              </a:rPr>
              <a:t>Clean Clothes Campaign (CCC)</a:t>
            </a:r>
          </a:p>
        </p:txBody>
      </p:sp>
      <p:sp>
        <p:nvSpPr>
          <p:cNvPr id="94211" name="Text Box 2">
            <a:extLst>
              <a:ext uri="{FF2B5EF4-FFF2-40B4-BE49-F238E27FC236}">
                <a16:creationId xmlns:a16="http://schemas.microsoft.com/office/drawing/2014/main" id="{D8746BDC-C0AA-4F1D-8CF0-F18A174FDE58}"/>
              </a:ext>
            </a:extLst>
          </p:cNvPr>
          <p:cNvSpPr txBox="1">
            <a:spLocks noChangeArrowheads="1"/>
          </p:cNvSpPr>
          <p:nvPr/>
        </p:nvSpPr>
        <p:spPr bwMode="auto">
          <a:xfrm>
            <a:off x="1155700" y="2198688"/>
            <a:ext cx="8001000" cy="3733800"/>
          </a:xfrm>
          <a:prstGeom prst="rect">
            <a:avLst/>
          </a:prstGeom>
          <a:noFill/>
          <a:ln>
            <a:noFill/>
          </a:ln>
        </p:spPr>
        <p:txBody>
          <a:bodyPr/>
          <a:lstStyle>
            <a:lvl1pPr marL="342900" indent="-34290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9pPr>
          </a:lstStyle>
          <a:p>
            <a:pPr marL="0" marR="0" lvl="0" indent="0" algn="l" defTabSz="449263" rtl="0" eaLnBrk="1" fontAlgn="base" latinLnBrk="0" hangingPunct="0">
              <a:lnSpc>
                <a:spcPct val="93000"/>
              </a:lnSpc>
              <a:spcBef>
                <a:spcPct val="0"/>
              </a:spcBef>
              <a:spcAft>
                <a:spcPts val="522"/>
              </a:spcAft>
              <a:buClrTx/>
              <a:buSzPct val="100000"/>
              <a:buFontTx/>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de-DE" altLang="de-DE" sz="1800" b="1" i="0" u="none" strike="noStrike" kern="1200" cap="none" spc="0" normalizeH="0" baseline="0" noProof="0" dirty="0">
                <a:ln>
                  <a:noFill/>
                </a:ln>
                <a:solidFill>
                  <a:srgbClr val="003366"/>
                </a:solidFill>
                <a:effectLst/>
                <a:uLnTx/>
                <a:uFillTx/>
                <a:latin typeface="Calibri" panose="020F0502020204030204" pitchFamily="34" charset="0"/>
                <a:ea typeface="Microsoft YaHei" panose="020B0503020204020204" pitchFamily="34" charset="-122"/>
                <a:cs typeface="Calibri" panose="020F0502020204030204" pitchFamily="34" charset="0"/>
              </a:rPr>
              <a:t>Facts</a:t>
            </a:r>
          </a:p>
          <a:p>
            <a:pPr marL="285750" marR="0" lvl="0" indent="-285750" algn="l" defTabSz="449263" rtl="0" eaLnBrk="1" fontAlgn="base" latinLnBrk="0" hangingPunct="0">
              <a:lnSpc>
                <a:spcPct val="93000"/>
              </a:lnSpc>
              <a:spcBef>
                <a:spcPct val="0"/>
              </a:spcBef>
              <a:spcAft>
                <a:spcPts val="522"/>
              </a:spcAft>
              <a:buClrTx/>
              <a:buSzPct val="100000"/>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de-DE" altLang="de-DE" sz="1800" b="0" i="0" u="none" strike="noStrike" kern="1200" cap="none" spc="0" normalizeH="0" baseline="0" noProof="0" dirty="0">
                <a:ln>
                  <a:noFill/>
                </a:ln>
                <a:solidFill>
                  <a:srgbClr val="003366"/>
                </a:solidFill>
                <a:effectLst/>
                <a:uLnTx/>
                <a:uFillTx/>
                <a:latin typeface="Calibri" panose="020F0502020204030204" pitchFamily="34" charset="0"/>
                <a:ea typeface="Microsoft YaHei" panose="020B0503020204020204" pitchFamily="34" charset="-122"/>
                <a:cs typeface="Calibri" panose="020F0502020204030204" pitchFamily="34" charset="0"/>
              </a:rPr>
              <a:t>in Deutschland 25 Trägerorganisationen</a:t>
            </a:r>
          </a:p>
          <a:p>
            <a:pPr marL="742950" marR="0" lvl="1" indent="-285750" algn="l" defTabSz="449263" rtl="0" eaLnBrk="1" fontAlgn="base" latinLnBrk="0" hangingPunct="0">
              <a:lnSpc>
                <a:spcPct val="93000"/>
              </a:lnSpc>
              <a:spcBef>
                <a:spcPct val="0"/>
              </a:spcBef>
              <a:spcAft>
                <a:spcPts val="522"/>
              </a:spcAft>
              <a:buClrTx/>
              <a:buSzPct val="100000"/>
              <a:buFont typeface="Courier New" panose="02070309020205020404" pitchFamily="49" charset="0"/>
              <a:buChar char="o"/>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de-DE" altLang="de-DE" sz="1800" b="0" i="0" u="none" strike="noStrike" kern="1200" cap="none" spc="0" normalizeH="0" baseline="0" noProof="0" dirty="0">
                <a:ln>
                  <a:noFill/>
                </a:ln>
                <a:solidFill>
                  <a:srgbClr val="003366"/>
                </a:solidFill>
                <a:effectLst/>
                <a:uLnTx/>
                <a:uFillTx/>
                <a:latin typeface="Calibri" panose="020F0502020204030204" pitchFamily="34" charset="0"/>
                <a:ea typeface="Microsoft YaHei" panose="020B0503020204020204" pitchFamily="34" charset="-122"/>
                <a:cs typeface="Calibri" panose="020F0502020204030204" pitchFamily="34" charset="0"/>
              </a:rPr>
              <a:t>FEMNET ist Mitglied im Trägerkreis</a:t>
            </a:r>
          </a:p>
          <a:p>
            <a:pPr marL="285750" marR="0" lvl="0" indent="-285750" algn="l" defTabSz="449263" rtl="0" eaLnBrk="1" fontAlgn="base" latinLnBrk="0" hangingPunct="0">
              <a:lnSpc>
                <a:spcPct val="93000"/>
              </a:lnSpc>
              <a:spcBef>
                <a:spcPct val="0"/>
              </a:spcBef>
              <a:spcAft>
                <a:spcPts val="522"/>
              </a:spcAft>
              <a:buClrTx/>
              <a:buSzPct val="100000"/>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de-DE" altLang="de-DE" sz="1800" b="0" i="0" u="none" strike="noStrike" kern="1200" cap="none" spc="0" normalizeH="0" baseline="0" noProof="0" dirty="0">
                <a:ln>
                  <a:noFill/>
                </a:ln>
                <a:solidFill>
                  <a:srgbClr val="003366"/>
                </a:solidFill>
                <a:effectLst/>
                <a:uLnTx/>
                <a:uFillTx/>
                <a:latin typeface="Calibri" panose="020F0502020204030204" pitchFamily="34" charset="0"/>
                <a:ea typeface="Microsoft YaHei" panose="020B0503020204020204" pitchFamily="34" charset="-122"/>
                <a:cs typeface="Calibri" panose="020F0502020204030204" pitchFamily="34" charset="0"/>
              </a:rPr>
              <a:t>europaweites Netzwerk in 15 Ländern</a:t>
            </a:r>
          </a:p>
          <a:p>
            <a:pPr marL="285750" marR="0" lvl="0" indent="-285750" algn="l" defTabSz="449263" rtl="0" eaLnBrk="1" fontAlgn="base" latinLnBrk="0" hangingPunct="0">
              <a:lnSpc>
                <a:spcPct val="93000"/>
              </a:lnSpc>
              <a:spcBef>
                <a:spcPct val="0"/>
              </a:spcBef>
              <a:spcAft>
                <a:spcPts val="522"/>
              </a:spcAft>
              <a:buClrTx/>
              <a:buSzPct val="100000"/>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de-DE" altLang="de-DE" sz="1800" b="0" i="0" u="none" strike="noStrike" kern="1200" cap="none" spc="0" normalizeH="0" baseline="0" noProof="0" dirty="0">
                <a:ln>
                  <a:noFill/>
                </a:ln>
                <a:solidFill>
                  <a:srgbClr val="003366"/>
                </a:solidFill>
                <a:effectLst/>
                <a:uLnTx/>
                <a:uFillTx/>
                <a:latin typeface="Calibri" panose="020F0502020204030204" pitchFamily="34" charset="0"/>
                <a:ea typeface="Microsoft YaHei" panose="020B0503020204020204" pitchFamily="34" charset="-122"/>
                <a:cs typeface="Calibri" panose="020F0502020204030204" pitchFamily="34" charset="0"/>
              </a:rPr>
              <a:t>weltweit über 200 Mitgliedsorganisationen</a:t>
            </a:r>
          </a:p>
          <a:p>
            <a:pPr marL="342900" marR="0" lvl="0" indent="-342900" algn="l" defTabSz="449263" rtl="0" eaLnBrk="1" fontAlgn="base" latinLnBrk="0" hangingPunct="0">
              <a:lnSpc>
                <a:spcPct val="93000"/>
              </a:lnSpc>
              <a:spcBef>
                <a:spcPct val="0"/>
              </a:spcBef>
              <a:spcAft>
                <a:spcPts val="522"/>
              </a:spcAft>
              <a:buClrTx/>
              <a:buSzPct val="100000"/>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kumimoji="0" lang="de-DE" altLang="de-DE" sz="1800" b="0" i="0" u="none" strike="noStrike" kern="1200" cap="none" spc="0" normalizeH="0" baseline="0" noProof="0" dirty="0">
              <a:ln>
                <a:noFill/>
              </a:ln>
              <a:solidFill>
                <a:srgbClr val="003366"/>
              </a:solidFill>
              <a:effectLst/>
              <a:uLnTx/>
              <a:uFillTx/>
              <a:latin typeface="Calibri" panose="020F0502020204030204" pitchFamily="34" charset="0"/>
              <a:ea typeface="Microsoft YaHei" panose="020B0503020204020204" pitchFamily="34" charset="-122"/>
              <a:cs typeface="Calibri" panose="020F0502020204030204" pitchFamily="34" charset="0"/>
            </a:endParaRPr>
          </a:p>
          <a:p>
            <a:pPr marL="0" marR="0" lvl="0" indent="0" algn="l" defTabSz="449263" rtl="0" eaLnBrk="1" fontAlgn="base" latinLnBrk="0" hangingPunct="0">
              <a:lnSpc>
                <a:spcPct val="93000"/>
              </a:lnSpc>
              <a:spcBef>
                <a:spcPct val="0"/>
              </a:spcBef>
              <a:spcAft>
                <a:spcPts val="522"/>
              </a:spcAft>
              <a:buClrTx/>
              <a:buSzPct val="100000"/>
              <a:buFontTx/>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de-DE" altLang="de-DE" sz="1800" b="1" i="0" u="none" strike="noStrike" kern="1200" cap="none" spc="0" normalizeH="0" baseline="0" noProof="0" dirty="0">
                <a:ln>
                  <a:noFill/>
                </a:ln>
                <a:solidFill>
                  <a:srgbClr val="003366"/>
                </a:solidFill>
                <a:effectLst/>
                <a:uLnTx/>
                <a:uFillTx/>
                <a:latin typeface="Calibri" panose="020F0502020204030204" pitchFamily="34" charset="0"/>
                <a:ea typeface="Microsoft YaHei" panose="020B0503020204020204" pitchFamily="34" charset="-122"/>
                <a:cs typeface="Calibri" panose="020F0502020204030204" pitchFamily="34" charset="0"/>
              </a:rPr>
              <a:t>Aktivitäten</a:t>
            </a:r>
          </a:p>
          <a:p>
            <a:pPr marL="285750" marR="0" lvl="0" indent="-285750" algn="l" defTabSz="449263" rtl="0" eaLnBrk="1" fontAlgn="base" latinLnBrk="0" hangingPunct="0">
              <a:lnSpc>
                <a:spcPct val="93000"/>
              </a:lnSpc>
              <a:spcBef>
                <a:spcPct val="0"/>
              </a:spcBef>
              <a:spcAft>
                <a:spcPts val="522"/>
              </a:spcAft>
              <a:buClrTx/>
              <a:buSzPct val="100000"/>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de-DE" altLang="de-DE" sz="1800" b="0" i="0" u="none" strike="noStrike" kern="1200" cap="none" spc="0" normalizeH="0" baseline="0" noProof="0" dirty="0">
                <a:ln>
                  <a:noFill/>
                </a:ln>
                <a:solidFill>
                  <a:srgbClr val="003366"/>
                </a:solidFill>
                <a:effectLst/>
                <a:uLnTx/>
                <a:uFillTx/>
                <a:latin typeface="Calibri" panose="020F0502020204030204" pitchFamily="34" charset="0"/>
                <a:ea typeface="Microsoft YaHei" panose="020B0503020204020204" pitchFamily="34" charset="-122"/>
                <a:cs typeface="Calibri" panose="020F0502020204030204" pitchFamily="34" charset="0"/>
              </a:rPr>
              <a:t>weltweite Eilaktionen unterstützen </a:t>
            </a:r>
            <a:r>
              <a:rPr kumimoji="0" lang="de-DE" altLang="de-DE" sz="1800" b="0" i="0" u="none" strike="noStrike" kern="1200" cap="none" spc="0" normalizeH="0" baseline="0" noProof="0" dirty="0" err="1">
                <a:ln>
                  <a:noFill/>
                </a:ln>
                <a:solidFill>
                  <a:srgbClr val="003366"/>
                </a:solidFill>
                <a:effectLst/>
                <a:uLnTx/>
                <a:uFillTx/>
                <a:latin typeface="Calibri" panose="020F0502020204030204" pitchFamily="34" charset="0"/>
                <a:ea typeface="Microsoft YaHei" panose="020B0503020204020204" pitchFamily="34" charset="-122"/>
                <a:cs typeface="Calibri" panose="020F0502020204030204" pitchFamily="34" charset="0"/>
              </a:rPr>
              <a:t>Arbeiter_innen</a:t>
            </a:r>
            <a:r>
              <a:rPr kumimoji="0" lang="de-DE" altLang="de-DE" sz="1800" b="0" i="0" u="none" strike="noStrike" kern="1200" cap="none" spc="0" normalizeH="0" baseline="0" noProof="0" dirty="0">
                <a:ln>
                  <a:noFill/>
                </a:ln>
                <a:solidFill>
                  <a:srgbClr val="003366"/>
                </a:solidFill>
                <a:effectLst/>
                <a:uLnTx/>
                <a:uFillTx/>
                <a:latin typeface="Calibri" panose="020F0502020204030204" pitchFamily="34" charset="0"/>
                <a:ea typeface="Microsoft YaHei" panose="020B0503020204020204" pitchFamily="34" charset="-122"/>
                <a:cs typeface="Calibri" panose="020F0502020204030204" pitchFamily="34" charset="0"/>
              </a:rPr>
              <a:t> vor Ort</a:t>
            </a:r>
          </a:p>
          <a:p>
            <a:pPr marL="285750" marR="0" lvl="0" indent="-285750" algn="l" defTabSz="449263" rtl="0" eaLnBrk="1" fontAlgn="base" latinLnBrk="0" hangingPunct="0">
              <a:lnSpc>
                <a:spcPct val="93000"/>
              </a:lnSpc>
              <a:spcBef>
                <a:spcPct val="0"/>
              </a:spcBef>
              <a:spcAft>
                <a:spcPts val="522"/>
              </a:spcAft>
              <a:buClrTx/>
              <a:buSzPct val="100000"/>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de-DE" altLang="de-DE" sz="1800" b="0" i="0" u="none" strike="noStrike" kern="1200" cap="none" spc="0" normalizeH="0" baseline="0" noProof="0" dirty="0">
                <a:ln>
                  <a:noFill/>
                </a:ln>
                <a:solidFill>
                  <a:srgbClr val="003366"/>
                </a:solidFill>
                <a:effectLst/>
                <a:uLnTx/>
                <a:uFillTx/>
                <a:latin typeface="Calibri" panose="020F0502020204030204" pitchFamily="34" charset="0"/>
                <a:ea typeface="Microsoft YaHei" panose="020B0503020204020204" pitchFamily="34" charset="-122"/>
                <a:cs typeface="Calibri" panose="020F0502020204030204" pitchFamily="34" charset="0"/>
              </a:rPr>
              <a:t>Schwerpunkte in Asien, Osteuropa und Mittelamerika</a:t>
            </a:r>
          </a:p>
          <a:p>
            <a:pPr marL="285750" marR="0" lvl="0" indent="-285750" algn="l" defTabSz="449263" rtl="0" eaLnBrk="1" fontAlgn="base" latinLnBrk="0" hangingPunct="0">
              <a:lnSpc>
                <a:spcPct val="93000"/>
              </a:lnSpc>
              <a:spcBef>
                <a:spcPct val="0"/>
              </a:spcBef>
              <a:spcAft>
                <a:spcPts val="522"/>
              </a:spcAft>
              <a:buClrTx/>
              <a:buSzPct val="100000"/>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de-DE" altLang="de-DE" sz="1800" b="0" i="0" u="none" strike="noStrike" kern="1200" cap="none" spc="0" normalizeH="0" baseline="0" noProof="0" dirty="0">
                <a:ln>
                  <a:noFill/>
                </a:ln>
                <a:solidFill>
                  <a:srgbClr val="003366"/>
                </a:solidFill>
                <a:effectLst/>
                <a:uLnTx/>
                <a:uFillTx/>
                <a:latin typeface="Calibri" panose="020F0502020204030204" pitchFamily="34" charset="0"/>
                <a:ea typeface="Microsoft YaHei" panose="020B0503020204020204" pitchFamily="34" charset="-122"/>
                <a:cs typeface="Calibri" panose="020F0502020204030204" pitchFamily="34" charset="0"/>
              </a:rPr>
              <a:t>Einsatz für Arbeitsnormen der ILO*</a:t>
            </a:r>
          </a:p>
          <a:p>
            <a:pPr marL="285750" marR="0" lvl="0" indent="-285750" algn="l" defTabSz="449263" rtl="0" eaLnBrk="1" fontAlgn="base" latinLnBrk="0" hangingPunct="0">
              <a:lnSpc>
                <a:spcPct val="93000"/>
              </a:lnSpc>
              <a:spcBef>
                <a:spcPct val="0"/>
              </a:spcBef>
              <a:spcAft>
                <a:spcPts val="522"/>
              </a:spcAft>
              <a:buClrTx/>
              <a:buSzPct val="100000"/>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de-DE" altLang="de-DE" sz="1800" b="0" i="0" u="none" strike="noStrike" kern="1200" cap="none" spc="0" normalizeH="0" baseline="0" noProof="0" dirty="0">
                <a:ln>
                  <a:noFill/>
                </a:ln>
                <a:solidFill>
                  <a:srgbClr val="003366"/>
                </a:solidFill>
                <a:effectLst/>
                <a:uLnTx/>
                <a:uFillTx/>
                <a:latin typeface="Calibri" panose="020F0502020204030204" pitchFamily="34" charset="0"/>
                <a:ea typeface="Microsoft YaHei" panose="020B0503020204020204" pitchFamily="34" charset="-122"/>
                <a:cs typeface="Calibri" panose="020F0502020204030204" pitchFamily="34" charset="0"/>
              </a:rPr>
              <a:t>Verbesserung der Arbeitsbedingungen </a:t>
            </a:r>
            <a:br>
              <a:rPr kumimoji="0" lang="de-DE" altLang="de-DE" sz="1800" b="0" i="0" u="none" strike="noStrike" kern="1200" cap="none" spc="0" normalizeH="0" baseline="0" noProof="0" dirty="0">
                <a:ln>
                  <a:noFill/>
                </a:ln>
                <a:solidFill>
                  <a:srgbClr val="003366"/>
                </a:solidFill>
                <a:effectLst/>
                <a:uLnTx/>
                <a:uFillTx/>
                <a:latin typeface="Calibri" panose="020F0502020204030204" pitchFamily="34" charset="0"/>
                <a:ea typeface="Microsoft YaHei" panose="020B0503020204020204" pitchFamily="34" charset="-122"/>
                <a:cs typeface="Calibri" panose="020F0502020204030204" pitchFamily="34" charset="0"/>
              </a:rPr>
            </a:br>
            <a:r>
              <a:rPr kumimoji="0" lang="de-DE" altLang="de-DE" sz="1800" b="0" i="0" u="none" strike="noStrike" kern="1200" cap="none" spc="0" normalizeH="0" baseline="0" noProof="0" dirty="0">
                <a:ln>
                  <a:noFill/>
                </a:ln>
                <a:solidFill>
                  <a:srgbClr val="003366"/>
                </a:solidFill>
                <a:effectLst/>
                <a:uLnTx/>
                <a:uFillTx/>
                <a:latin typeface="Calibri" panose="020F0502020204030204" pitchFamily="34" charset="0"/>
                <a:ea typeface="Microsoft YaHei" panose="020B0503020204020204" pitchFamily="34" charset="-122"/>
                <a:cs typeface="Calibri" panose="020F0502020204030204" pitchFamily="34" charset="0"/>
              </a:rPr>
              <a:t>(Lohn, Diskriminierung etc.)</a:t>
            </a:r>
          </a:p>
        </p:txBody>
      </p:sp>
      <p:sp>
        <p:nvSpPr>
          <p:cNvPr id="31748" name="Text Box 5">
            <a:extLst>
              <a:ext uri="{FF2B5EF4-FFF2-40B4-BE49-F238E27FC236}">
                <a16:creationId xmlns:a16="http://schemas.microsoft.com/office/drawing/2014/main" id="{F24FAADB-1ABD-4B5C-AE94-8485A575B5CD}"/>
              </a:ext>
            </a:extLst>
          </p:cNvPr>
          <p:cNvSpPr txBox="1">
            <a:spLocks noChangeArrowheads="1"/>
          </p:cNvSpPr>
          <p:nvPr/>
        </p:nvSpPr>
        <p:spPr bwMode="auto">
          <a:xfrm>
            <a:off x="0" y="6461125"/>
            <a:ext cx="75565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nchorCtr="1">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pPr marL="0" marR="0" lvl="0" indent="0" algn="l" defTabSz="449263"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de-DE" altLang="de-DE" sz="2000" b="1" i="0" u="none" strike="noStrike" kern="1200" cap="none" spc="0" normalizeH="0" baseline="0" noProof="0">
                <a:ln>
                  <a:noFill/>
                </a:ln>
                <a:solidFill>
                  <a:srgbClr val="FFFFFF"/>
                </a:solidFill>
                <a:effectLst/>
                <a:uLnTx/>
                <a:uFillTx/>
                <a:latin typeface="Calibri" panose="020F0502020204030204" pitchFamily="34" charset="0"/>
                <a:ea typeface="MS PGothic" panose="020B0600070205080204" pitchFamily="34" charset="-128"/>
                <a:cs typeface="Calibri" panose="020F0502020204030204" pitchFamily="34" charset="0"/>
              </a:rPr>
              <a:t>4</a:t>
            </a:r>
          </a:p>
        </p:txBody>
      </p:sp>
      <p:sp>
        <p:nvSpPr>
          <p:cNvPr id="31750" name="Textfeld 2">
            <a:extLst>
              <a:ext uri="{FF2B5EF4-FFF2-40B4-BE49-F238E27FC236}">
                <a16:creationId xmlns:a16="http://schemas.microsoft.com/office/drawing/2014/main" id="{F8816E59-80E5-4186-B8EB-871C2A2F63A5}"/>
              </a:ext>
            </a:extLst>
          </p:cNvPr>
          <p:cNvSpPr txBox="1">
            <a:spLocks noChangeArrowheads="1"/>
          </p:cNvSpPr>
          <p:nvPr/>
        </p:nvSpPr>
        <p:spPr bwMode="auto">
          <a:xfrm>
            <a:off x="774700" y="6557963"/>
            <a:ext cx="38893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449263" rtl="0" eaLnBrk="0" fontAlgn="base" latinLnBrk="0" hangingPunct="0">
              <a:lnSpc>
                <a:spcPct val="100000"/>
              </a:lnSpc>
              <a:spcBef>
                <a:spcPct val="0"/>
              </a:spcBef>
              <a:spcAft>
                <a:spcPct val="0"/>
              </a:spcAft>
              <a:buClrTx/>
              <a:buSzTx/>
              <a:buFontTx/>
              <a:buNone/>
              <a:tabLst/>
              <a:defRPr/>
            </a:pPr>
            <a:r>
              <a:rPr kumimoji="0" lang="de-DE" altLang="de-DE" sz="1400" b="0" i="0" u="none" strike="noStrike" kern="1200" cap="none" spc="0" normalizeH="0" baseline="0" noProof="0">
                <a:ln>
                  <a:noFill/>
                </a:ln>
                <a:solidFill>
                  <a:srgbClr val="002060"/>
                </a:solidFill>
                <a:effectLst/>
                <a:uLnTx/>
                <a:uFillTx/>
                <a:latin typeface="Calibri" panose="020F0502020204030204" pitchFamily="34" charset="0"/>
                <a:ea typeface="MS PGothic" panose="020B0600070205080204" pitchFamily="34" charset="-128"/>
                <a:cs typeface="Calibri" panose="020F0502020204030204" pitchFamily="34" charset="0"/>
              </a:rPr>
              <a:t>*ILO = internationale Arbeitsorganisation</a:t>
            </a:r>
          </a:p>
        </p:txBody>
      </p:sp>
      <p:sp>
        <p:nvSpPr>
          <p:cNvPr id="2" name="Fußzeilenplatzhalter 1">
            <a:extLst>
              <a:ext uri="{FF2B5EF4-FFF2-40B4-BE49-F238E27FC236}">
                <a16:creationId xmlns:a16="http://schemas.microsoft.com/office/drawing/2014/main" id="{9A23434E-1815-4253-8DF3-65586F9D5D8F}"/>
              </a:ext>
            </a:extLst>
          </p:cNvPr>
          <p:cNvSpPr>
            <a:spLocks noGrp="1"/>
          </p:cNvSpPr>
          <p:nvPr>
            <p:ph type="ftr" sz="quarter" idx="11"/>
          </p:nvPr>
        </p:nvSpPr>
        <p:spPr/>
        <p:txBody>
          <a:bodyPr/>
          <a:lstStyle/>
          <a:p>
            <a:pPr marL="0" marR="0" lvl="0" indent="0" algn="ctr" defTabSz="449263" rtl="0" eaLnBrk="1" fontAlgn="base" latinLnBrk="0" hangingPunct="1">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FFFFFF"/>
                </a:solidFill>
                <a:effectLst/>
                <a:uLnTx/>
                <a:uFillTx/>
                <a:latin typeface="Arial"/>
                <a:ea typeface="MS PGothic" panose="020B0600070205080204" pitchFamily="34" charset="-128"/>
                <a:cs typeface="+mn-cs"/>
              </a:rPr>
              <a:t>Multiplikatorin</a:t>
            </a:r>
          </a:p>
        </p:txBody>
      </p:sp>
      <p:pic>
        <p:nvPicPr>
          <p:cNvPr id="8" name="Grafik 7">
            <a:extLst>
              <a:ext uri="{FF2B5EF4-FFF2-40B4-BE49-F238E27FC236}">
                <a16:creationId xmlns:a16="http://schemas.microsoft.com/office/drawing/2014/main" id="{18AEA5CF-0EE7-47C2-A6CE-E5F23F44B6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00" y="2198688"/>
            <a:ext cx="2543200" cy="1624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1">
            <a:extLst>
              <a:ext uri="{FF2B5EF4-FFF2-40B4-BE49-F238E27FC236}">
                <a16:creationId xmlns:a16="http://schemas.microsoft.com/office/drawing/2014/main" id="{34F43DF8-28B4-4040-8049-CFAD11AB1C54}"/>
              </a:ext>
            </a:extLst>
          </p:cNvPr>
          <p:cNvSpPr txBox="1">
            <a:spLocks noChangeArrowheads="1"/>
          </p:cNvSpPr>
          <p:nvPr/>
        </p:nvSpPr>
        <p:spPr bwMode="auto">
          <a:xfrm>
            <a:off x="2532063" y="2851150"/>
            <a:ext cx="4078287"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pPr algn="ctr" eaLnBrk="1" hangingPunct="1">
              <a:lnSpc>
                <a:spcPct val="90000"/>
              </a:lnSpc>
              <a:buSzPct val="100000"/>
            </a:pPr>
            <a:r>
              <a:rPr lang="de-DE" altLang="de-DE" sz="3600" b="1" dirty="0">
                <a:solidFill>
                  <a:srgbClr val="003366"/>
                </a:solidFill>
                <a:latin typeface="Calibri" panose="020F0502020204030204" pitchFamily="34" charset="0"/>
                <a:ea typeface="Microsoft YaHei" panose="020B0503020204020204" pitchFamily="34" charset="-122"/>
                <a:cs typeface="Calibri" panose="020F0502020204030204" pitchFamily="34" charset="0"/>
              </a:rPr>
              <a:t>Kurzer Ausblick auf </a:t>
            </a:r>
            <a:r>
              <a:rPr lang="de-DE" altLang="de-DE" sz="3600" b="1">
                <a:solidFill>
                  <a:srgbClr val="003366"/>
                </a:solidFill>
                <a:latin typeface="Calibri" panose="020F0502020204030204" pitchFamily="34" charset="0"/>
                <a:ea typeface="Microsoft YaHei" panose="020B0503020204020204" pitchFamily="34" charset="-122"/>
                <a:cs typeface="Calibri" panose="020F0502020204030204" pitchFamily="34" charset="0"/>
              </a:rPr>
              <a:t>das Programm</a:t>
            </a:r>
          </a:p>
        </p:txBody>
      </p:sp>
      <p:sp>
        <p:nvSpPr>
          <p:cNvPr id="50179" name="Text Box 4">
            <a:extLst>
              <a:ext uri="{FF2B5EF4-FFF2-40B4-BE49-F238E27FC236}">
                <a16:creationId xmlns:a16="http://schemas.microsoft.com/office/drawing/2014/main" id="{62122A41-D1F2-4AD4-854B-5F6511ABCB2B}"/>
              </a:ext>
            </a:extLst>
          </p:cNvPr>
          <p:cNvSpPr txBox="1">
            <a:spLocks noChangeArrowheads="1"/>
          </p:cNvSpPr>
          <p:nvPr/>
        </p:nvSpPr>
        <p:spPr bwMode="auto">
          <a:xfrm>
            <a:off x="0" y="6456363"/>
            <a:ext cx="755650"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nchorCtr="1">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pPr eaLnBrk="1" hangingPunct="1">
              <a:buSzPct val="100000"/>
            </a:pPr>
            <a:r>
              <a:rPr lang="de-DE" altLang="de-DE" sz="2000" b="1" dirty="0">
                <a:solidFill>
                  <a:srgbClr val="FFFFFF"/>
                </a:solidFill>
                <a:latin typeface="Calibri" panose="020F0502020204030204" pitchFamily="34" charset="0"/>
                <a:cs typeface="Calibri" panose="020F0502020204030204" pitchFamily="34" charset="0"/>
              </a:rPr>
              <a:t>5</a:t>
            </a:r>
            <a:endParaRPr lang="de-DE" altLang="de-DE" sz="2600" b="1" dirty="0">
              <a:solidFill>
                <a:srgbClr val="FFFFFF"/>
              </a:solidFill>
              <a:latin typeface="Calibri" panose="020F0502020204030204" pitchFamily="34" charset="0"/>
              <a:cs typeface="Calibri" panose="020F0502020204030204" pitchFamily="34" charset="0"/>
            </a:endParaRPr>
          </a:p>
        </p:txBody>
      </p:sp>
      <p:sp>
        <p:nvSpPr>
          <p:cNvPr id="50180" name="Fußzeilenplatzhalter 1">
            <a:extLst>
              <a:ext uri="{FF2B5EF4-FFF2-40B4-BE49-F238E27FC236}">
                <a16:creationId xmlns:a16="http://schemas.microsoft.com/office/drawing/2014/main" id="{7A147566-881F-4CB1-8B89-C8F5ACA5633D}"/>
              </a:ext>
            </a:extLst>
          </p:cNvPr>
          <p:cNvSpPr>
            <a:spLocks noGrp="1"/>
          </p:cNvSpPr>
          <p:nvPr>
            <p:ph type="ftr" sz="quarter" idx="11"/>
          </p:nvPr>
        </p:nvSpPr>
        <p:spPr>
          <a:xfrm>
            <a:off x="6248400" y="6553200"/>
            <a:ext cx="2894013" cy="304800"/>
          </a:xfrm>
          <a:noFill/>
        </p:spPr>
        <p:txBody>
          <a:bodyPr/>
          <a:lstStyle>
            <a:lvl1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1pPr>
            <a:lvl2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2pPr>
            <a:lvl3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3pPr>
            <a:lvl4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4pPr>
            <a:lvl5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9pPr>
          </a:lstStyle>
          <a:p>
            <a:r>
              <a:rPr lang="de-DE" altLang="de-DE" sz="1800">
                <a:solidFill>
                  <a:srgbClr val="002060"/>
                </a:solidFill>
                <a:latin typeface="Calibri" panose="020F0502020204030204" pitchFamily="34" charset="0"/>
                <a:cs typeface="Calibri" panose="020F0502020204030204" pitchFamily="34" charset="0"/>
              </a:rPr>
              <a:t>Multiplikatorin</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1">
            <a:extLst>
              <a:ext uri="{FF2B5EF4-FFF2-40B4-BE49-F238E27FC236}">
                <a16:creationId xmlns:a16="http://schemas.microsoft.com/office/drawing/2014/main" id="{2BF3C393-90F3-4D4A-9CE7-A9422BC369C7}"/>
              </a:ext>
            </a:extLst>
          </p:cNvPr>
          <p:cNvSpPr txBox="1">
            <a:spLocks noChangeArrowheads="1"/>
          </p:cNvSpPr>
          <p:nvPr/>
        </p:nvSpPr>
        <p:spPr bwMode="auto">
          <a:xfrm>
            <a:off x="914400" y="1268413"/>
            <a:ext cx="8001000"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pPr algn="ctr" eaLnBrk="1" hangingPunct="1">
              <a:lnSpc>
                <a:spcPct val="90000"/>
              </a:lnSpc>
              <a:buSzPct val="100000"/>
            </a:pPr>
            <a:r>
              <a:rPr lang="de-DE" altLang="de-DE" sz="2800" b="1" dirty="0">
                <a:solidFill>
                  <a:srgbClr val="003366"/>
                </a:solidFill>
                <a:latin typeface="Calibri" panose="020F0502020204030204" pitchFamily="34" charset="0"/>
                <a:ea typeface="Microsoft YaHei" panose="020B0503020204020204" pitchFamily="34" charset="-122"/>
                <a:cs typeface="Calibri" panose="020F0502020204030204" pitchFamily="34" charset="0"/>
              </a:rPr>
              <a:t>Begriffe der Arbeitsrechtsgesetzgebung</a:t>
            </a:r>
          </a:p>
        </p:txBody>
      </p:sp>
      <p:sp>
        <p:nvSpPr>
          <p:cNvPr id="65539" name="Text Box 2">
            <a:extLst>
              <a:ext uri="{FF2B5EF4-FFF2-40B4-BE49-F238E27FC236}">
                <a16:creationId xmlns:a16="http://schemas.microsoft.com/office/drawing/2014/main" id="{91C5B1AF-1710-4F35-B981-E33F66B20B63}"/>
              </a:ext>
            </a:extLst>
          </p:cNvPr>
          <p:cNvSpPr txBox="1">
            <a:spLocks noChangeArrowheads="1"/>
          </p:cNvSpPr>
          <p:nvPr/>
        </p:nvSpPr>
        <p:spPr bwMode="auto">
          <a:xfrm>
            <a:off x="914400" y="2365375"/>
            <a:ext cx="8001000" cy="4090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41313">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1pPr>
            <a:lvl2pPr marL="741363" indent="-284163">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2pPr>
            <a:lvl3pPr>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3pPr>
            <a:lvl4pPr>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4pPr>
            <a:lvl5pPr>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9pPr>
          </a:lstStyle>
          <a:p>
            <a:pPr marL="287337" indent="-285750" eaLnBrk="1" hangingPunct="1">
              <a:spcBef>
                <a:spcPts val="500"/>
              </a:spcBef>
              <a:buClr>
                <a:srgbClr val="003366"/>
              </a:buClr>
              <a:buSzPct val="75000"/>
              <a:buFont typeface="Arial" panose="020B0604020202020204" pitchFamily="34" charset="0"/>
              <a:buChar char="•"/>
              <a:defRPr/>
            </a:pPr>
            <a:r>
              <a:rPr lang="de-DE" altLang="de-DE" sz="2000" dirty="0">
                <a:solidFill>
                  <a:srgbClr val="003366"/>
                </a:solidFill>
                <a:latin typeface="Calibri" panose="020F0502020204030204" pitchFamily="34" charset="0"/>
                <a:ea typeface="Microsoft YaHei" panose="020B0503020204020204" pitchFamily="34" charset="-122"/>
                <a:cs typeface="Calibri" panose="020F0502020204030204" pitchFamily="34" charset="0"/>
              </a:rPr>
              <a:t>Vereinigungsfreiheit</a:t>
            </a:r>
          </a:p>
          <a:p>
            <a:pPr marL="287337" indent="-285750" eaLnBrk="1" hangingPunct="1">
              <a:spcBef>
                <a:spcPts val="500"/>
              </a:spcBef>
              <a:buClr>
                <a:srgbClr val="003366"/>
              </a:buClr>
              <a:buSzPct val="75000"/>
              <a:buFont typeface="Arial" panose="020B0604020202020204" pitchFamily="34" charset="0"/>
              <a:buChar char="•"/>
              <a:defRPr/>
            </a:pPr>
            <a:r>
              <a:rPr lang="de-DE" altLang="de-DE" sz="2000" dirty="0">
                <a:solidFill>
                  <a:srgbClr val="003366"/>
                </a:solidFill>
                <a:latin typeface="Calibri" panose="020F0502020204030204" pitchFamily="34" charset="0"/>
                <a:ea typeface="Microsoft YaHei" panose="020B0503020204020204" pitchFamily="34" charset="-122"/>
                <a:cs typeface="Calibri" panose="020F0502020204030204" pitchFamily="34" charset="0"/>
              </a:rPr>
              <a:t>Kollektivverhandlungen</a:t>
            </a:r>
          </a:p>
          <a:p>
            <a:pPr marL="287337" indent="-285750" eaLnBrk="1" hangingPunct="1">
              <a:spcBef>
                <a:spcPts val="500"/>
              </a:spcBef>
              <a:buClr>
                <a:srgbClr val="003366"/>
              </a:buClr>
              <a:buSzPct val="75000"/>
              <a:buFont typeface="Arial" panose="020B0604020202020204" pitchFamily="34" charset="0"/>
              <a:buChar char="•"/>
              <a:defRPr/>
            </a:pPr>
            <a:r>
              <a:rPr lang="de-DE" altLang="de-DE" sz="2000" dirty="0">
                <a:solidFill>
                  <a:srgbClr val="003366"/>
                </a:solidFill>
                <a:latin typeface="Calibri" panose="020F0502020204030204" pitchFamily="34" charset="0"/>
                <a:ea typeface="Microsoft YaHei" panose="020B0503020204020204" pitchFamily="34" charset="-122"/>
                <a:cs typeface="Calibri" panose="020F0502020204030204" pitchFamily="34" charset="0"/>
              </a:rPr>
              <a:t>Zwangsarbeit</a:t>
            </a:r>
          </a:p>
          <a:p>
            <a:pPr marL="287337" indent="-285750" eaLnBrk="1" hangingPunct="1">
              <a:spcBef>
                <a:spcPts val="500"/>
              </a:spcBef>
              <a:buClr>
                <a:srgbClr val="003366"/>
              </a:buClr>
              <a:buSzPct val="75000"/>
              <a:buFont typeface="Arial" panose="020B0604020202020204" pitchFamily="34" charset="0"/>
              <a:buChar char="•"/>
              <a:defRPr/>
            </a:pPr>
            <a:r>
              <a:rPr lang="de-DE" altLang="de-DE" sz="2000" dirty="0">
                <a:solidFill>
                  <a:srgbClr val="003366"/>
                </a:solidFill>
                <a:latin typeface="Calibri" panose="020F0502020204030204" pitchFamily="34" charset="0"/>
                <a:ea typeface="Microsoft YaHei" panose="020B0503020204020204" pitchFamily="34" charset="-122"/>
                <a:cs typeface="Calibri" panose="020F0502020204030204" pitchFamily="34" charset="0"/>
              </a:rPr>
              <a:t>Mindestlohn vs. Existenzlohn</a:t>
            </a:r>
          </a:p>
          <a:p>
            <a:pPr marL="287337" indent="-285750" eaLnBrk="1" hangingPunct="1">
              <a:spcBef>
                <a:spcPts val="500"/>
              </a:spcBef>
              <a:buClr>
                <a:srgbClr val="003366"/>
              </a:buClr>
              <a:buSzPct val="75000"/>
              <a:buFont typeface="Arial" panose="020B0604020202020204" pitchFamily="34" charset="0"/>
              <a:buChar char="•"/>
              <a:defRPr/>
            </a:pPr>
            <a:r>
              <a:rPr lang="de-DE" altLang="de-DE" sz="2000" dirty="0">
                <a:solidFill>
                  <a:srgbClr val="003366"/>
                </a:solidFill>
                <a:latin typeface="Calibri" panose="020F0502020204030204" pitchFamily="34" charset="0"/>
                <a:ea typeface="Microsoft YaHei" panose="020B0503020204020204" pitchFamily="34" charset="-122"/>
                <a:cs typeface="Calibri" panose="020F0502020204030204" pitchFamily="34" charset="0"/>
              </a:rPr>
              <a:t>Menschenrechte</a:t>
            </a:r>
          </a:p>
          <a:p>
            <a:pPr marL="287337" indent="-285750" eaLnBrk="1" hangingPunct="1">
              <a:spcBef>
                <a:spcPts val="500"/>
              </a:spcBef>
              <a:buClr>
                <a:srgbClr val="003366"/>
              </a:buClr>
              <a:buSzPct val="75000"/>
              <a:buFont typeface="Arial" panose="020B0604020202020204" pitchFamily="34" charset="0"/>
              <a:buChar char="•"/>
              <a:defRPr/>
            </a:pPr>
            <a:r>
              <a:rPr lang="de-DE" altLang="de-DE" sz="2000" dirty="0">
                <a:solidFill>
                  <a:srgbClr val="003366"/>
                </a:solidFill>
                <a:latin typeface="Calibri" panose="020F0502020204030204" pitchFamily="34" charset="0"/>
                <a:ea typeface="Microsoft YaHei" panose="020B0503020204020204" pitchFamily="34" charset="-122"/>
                <a:cs typeface="Calibri" panose="020F0502020204030204" pitchFamily="34" charset="0"/>
              </a:rPr>
              <a:t>ILO-Kernarbeitsnormen</a:t>
            </a:r>
          </a:p>
        </p:txBody>
      </p:sp>
      <p:sp>
        <p:nvSpPr>
          <p:cNvPr id="66564" name="Text Box 5">
            <a:extLst>
              <a:ext uri="{FF2B5EF4-FFF2-40B4-BE49-F238E27FC236}">
                <a16:creationId xmlns:a16="http://schemas.microsoft.com/office/drawing/2014/main" id="{97FB59F4-11D5-4335-B146-9E730F830935}"/>
              </a:ext>
            </a:extLst>
          </p:cNvPr>
          <p:cNvSpPr txBox="1">
            <a:spLocks noChangeArrowheads="1"/>
          </p:cNvSpPr>
          <p:nvPr/>
        </p:nvSpPr>
        <p:spPr bwMode="auto">
          <a:xfrm>
            <a:off x="0" y="6456363"/>
            <a:ext cx="755650"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nchorCtr="1">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pPr eaLnBrk="1" hangingPunct="1">
              <a:buSzPct val="100000"/>
            </a:pPr>
            <a:r>
              <a:rPr lang="de-DE" altLang="de-DE" sz="2000" b="1" dirty="0">
                <a:solidFill>
                  <a:srgbClr val="FFFFFF"/>
                </a:solidFill>
                <a:latin typeface="Calibri" panose="020F0502020204030204" pitchFamily="34" charset="0"/>
                <a:cs typeface="Calibri" panose="020F0502020204030204" pitchFamily="34" charset="0"/>
              </a:rPr>
              <a:t>6</a:t>
            </a:r>
            <a:endParaRPr lang="de-DE" altLang="de-DE" b="1" dirty="0">
              <a:solidFill>
                <a:srgbClr val="FFFFFF"/>
              </a:solidFill>
              <a:latin typeface="Calibri" panose="020F0502020204030204" pitchFamily="34" charset="0"/>
              <a:cs typeface="Calibri" panose="020F0502020204030204" pitchFamily="34" charset="0"/>
            </a:endParaRPr>
          </a:p>
        </p:txBody>
      </p:sp>
      <p:sp>
        <p:nvSpPr>
          <p:cNvPr id="66565" name="Fußzeilenplatzhalter 1">
            <a:extLst>
              <a:ext uri="{FF2B5EF4-FFF2-40B4-BE49-F238E27FC236}">
                <a16:creationId xmlns:a16="http://schemas.microsoft.com/office/drawing/2014/main" id="{81A3AE12-39FB-4776-811B-B7A64E8182F0}"/>
              </a:ext>
            </a:extLst>
          </p:cNvPr>
          <p:cNvSpPr>
            <a:spLocks noGrp="1"/>
          </p:cNvSpPr>
          <p:nvPr>
            <p:ph type="ftr" sz="quarter" idx="11"/>
          </p:nvPr>
        </p:nvSpPr>
        <p:spPr>
          <a:xfrm>
            <a:off x="6249988" y="6034088"/>
            <a:ext cx="2894012" cy="823912"/>
          </a:xfrm>
          <a:noFill/>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r>
              <a:rPr lang="de-DE" altLang="de-DE" sz="1800">
                <a:solidFill>
                  <a:srgbClr val="002060"/>
                </a:solidFill>
                <a:latin typeface="Calibri" panose="020F0502020204030204" pitchFamily="34" charset="0"/>
                <a:cs typeface="Calibri" panose="020F0502020204030204" pitchFamily="34" charset="0"/>
              </a:rPr>
              <a:t>Multiplikatorin</a:t>
            </a:r>
          </a:p>
        </p:txBody>
      </p:sp>
      <p:pic>
        <p:nvPicPr>
          <p:cNvPr id="6" name="Picture 2" descr="http://www.alle-inklusive.de/wp-content/uploads/2012/06/Gesetz.jpg">
            <a:extLst>
              <a:ext uri="{FF2B5EF4-FFF2-40B4-BE49-F238E27FC236}">
                <a16:creationId xmlns:a16="http://schemas.microsoft.com/office/drawing/2014/main" id="{48D17128-B969-47BF-9AE2-F60922CC0563}"/>
              </a:ext>
            </a:extLst>
          </p:cNvPr>
          <p:cNvPicPr>
            <a:picLocks noChangeAspect="1" noChangeArrowheads="1"/>
          </p:cNvPicPr>
          <p:nvPr/>
        </p:nvPicPr>
        <p:blipFill>
          <a:blip r:embed="rId3" cstate="print"/>
          <a:srcRect/>
          <a:stretch>
            <a:fillRect/>
          </a:stretch>
        </p:blipFill>
        <p:spPr bwMode="auto">
          <a:xfrm>
            <a:off x="5791969" y="3968042"/>
            <a:ext cx="1905025" cy="2478002"/>
          </a:xfrm>
          <a:prstGeom prst="rect">
            <a:avLst/>
          </a:prstGeom>
          <a:noFill/>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1">
            <a:extLst>
              <a:ext uri="{FF2B5EF4-FFF2-40B4-BE49-F238E27FC236}">
                <a16:creationId xmlns:a16="http://schemas.microsoft.com/office/drawing/2014/main" id="{2BF3C393-90F3-4D4A-9CE7-A9422BC369C7}"/>
              </a:ext>
            </a:extLst>
          </p:cNvPr>
          <p:cNvSpPr txBox="1">
            <a:spLocks noChangeArrowheads="1"/>
          </p:cNvSpPr>
          <p:nvPr/>
        </p:nvSpPr>
        <p:spPr bwMode="auto">
          <a:xfrm>
            <a:off x="914400" y="1268413"/>
            <a:ext cx="8001000"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pPr algn="ctr" eaLnBrk="1" hangingPunct="1">
              <a:lnSpc>
                <a:spcPct val="90000"/>
              </a:lnSpc>
              <a:buSzPct val="100000"/>
            </a:pPr>
            <a:r>
              <a:rPr lang="de-DE" altLang="de-DE" sz="2800" b="1" dirty="0">
                <a:solidFill>
                  <a:srgbClr val="003366"/>
                </a:solidFill>
                <a:latin typeface="Calibri" panose="020F0502020204030204" pitchFamily="34" charset="0"/>
                <a:ea typeface="Microsoft YaHei" panose="020B0503020204020204" pitchFamily="34" charset="-122"/>
                <a:cs typeface="Calibri" panose="020F0502020204030204" pitchFamily="34" charset="0"/>
              </a:rPr>
              <a:t>Bekleidungsexporte Bangladesch 2018 in Mio. USD</a:t>
            </a:r>
          </a:p>
        </p:txBody>
      </p:sp>
      <p:sp>
        <p:nvSpPr>
          <p:cNvPr id="65539" name="Text Box 2">
            <a:extLst>
              <a:ext uri="{FF2B5EF4-FFF2-40B4-BE49-F238E27FC236}">
                <a16:creationId xmlns:a16="http://schemas.microsoft.com/office/drawing/2014/main" id="{91C5B1AF-1710-4F35-B981-E33F66B20B63}"/>
              </a:ext>
            </a:extLst>
          </p:cNvPr>
          <p:cNvSpPr txBox="1">
            <a:spLocks noChangeArrowheads="1"/>
          </p:cNvSpPr>
          <p:nvPr/>
        </p:nvSpPr>
        <p:spPr bwMode="auto">
          <a:xfrm>
            <a:off x="914400" y="2365375"/>
            <a:ext cx="8001000" cy="4090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41313">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1pPr>
            <a:lvl2pPr marL="741363" indent="-284163">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2pPr>
            <a:lvl3pPr>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3pPr>
            <a:lvl4pPr>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4pPr>
            <a:lvl5pPr>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9pPr>
          </a:lstStyle>
          <a:p>
            <a:pPr marL="287337" indent="-285750" eaLnBrk="1" hangingPunct="1">
              <a:spcBef>
                <a:spcPts val="500"/>
              </a:spcBef>
              <a:buClr>
                <a:srgbClr val="003366"/>
              </a:buClr>
              <a:buSzPct val="75000"/>
              <a:buFont typeface="Arial" panose="020B0604020202020204" pitchFamily="34" charset="0"/>
              <a:buChar char="•"/>
              <a:defRPr/>
            </a:pPr>
            <a:endParaRPr lang="de-DE" altLang="de-DE" sz="2000" dirty="0">
              <a:solidFill>
                <a:srgbClr val="003366"/>
              </a:solidFill>
              <a:latin typeface="Calibri" panose="020F0502020204030204" pitchFamily="34" charset="0"/>
              <a:ea typeface="Microsoft YaHei" panose="020B0503020204020204" pitchFamily="34" charset="-122"/>
              <a:cs typeface="Calibri" panose="020F0502020204030204" pitchFamily="34" charset="0"/>
            </a:endParaRPr>
          </a:p>
        </p:txBody>
      </p:sp>
      <p:sp>
        <p:nvSpPr>
          <p:cNvPr id="66564" name="Text Box 5">
            <a:extLst>
              <a:ext uri="{FF2B5EF4-FFF2-40B4-BE49-F238E27FC236}">
                <a16:creationId xmlns:a16="http://schemas.microsoft.com/office/drawing/2014/main" id="{97FB59F4-11D5-4335-B146-9E730F830935}"/>
              </a:ext>
            </a:extLst>
          </p:cNvPr>
          <p:cNvSpPr txBox="1">
            <a:spLocks noChangeArrowheads="1"/>
          </p:cNvSpPr>
          <p:nvPr/>
        </p:nvSpPr>
        <p:spPr bwMode="auto">
          <a:xfrm>
            <a:off x="0" y="6455709"/>
            <a:ext cx="755650" cy="402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nchorCtr="1">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pPr eaLnBrk="1" hangingPunct="1">
              <a:buSzPct val="100000"/>
            </a:pPr>
            <a:r>
              <a:rPr lang="de-DE" altLang="de-DE" sz="2000" b="1" dirty="0">
                <a:solidFill>
                  <a:srgbClr val="FFFFFF"/>
                </a:solidFill>
                <a:latin typeface="Calibri" panose="020F0502020204030204" pitchFamily="34" charset="0"/>
                <a:cs typeface="Calibri" panose="020F0502020204030204" pitchFamily="34" charset="0"/>
              </a:rPr>
              <a:t>7</a:t>
            </a:r>
            <a:endParaRPr lang="de-DE" altLang="de-DE" b="1" dirty="0">
              <a:solidFill>
                <a:srgbClr val="FFFFFF"/>
              </a:solidFill>
              <a:latin typeface="Calibri" panose="020F0502020204030204" pitchFamily="34" charset="0"/>
              <a:cs typeface="Calibri" panose="020F0502020204030204" pitchFamily="34" charset="0"/>
            </a:endParaRPr>
          </a:p>
        </p:txBody>
      </p:sp>
      <p:sp>
        <p:nvSpPr>
          <p:cNvPr id="66565" name="Fußzeilenplatzhalter 1">
            <a:extLst>
              <a:ext uri="{FF2B5EF4-FFF2-40B4-BE49-F238E27FC236}">
                <a16:creationId xmlns:a16="http://schemas.microsoft.com/office/drawing/2014/main" id="{81A3AE12-39FB-4776-811B-B7A64E8182F0}"/>
              </a:ext>
            </a:extLst>
          </p:cNvPr>
          <p:cNvSpPr>
            <a:spLocks noGrp="1"/>
          </p:cNvSpPr>
          <p:nvPr>
            <p:ph type="ftr" sz="quarter" idx="11"/>
          </p:nvPr>
        </p:nvSpPr>
        <p:spPr>
          <a:xfrm>
            <a:off x="6249988" y="6034088"/>
            <a:ext cx="2894012" cy="823912"/>
          </a:xfrm>
          <a:noFill/>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r>
              <a:rPr lang="de-DE" altLang="de-DE" sz="1800" dirty="0">
                <a:solidFill>
                  <a:srgbClr val="002060"/>
                </a:solidFill>
                <a:latin typeface="Calibri" panose="020F0502020204030204" pitchFamily="34" charset="0"/>
                <a:cs typeface="Calibri" panose="020F0502020204030204" pitchFamily="34" charset="0"/>
              </a:rPr>
              <a:t>Multiplikatorin</a:t>
            </a:r>
          </a:p>
        </p:txBody>
      </p:sp>
      <p:graphicFrame>
        <p:nvGraphicFramePr>
          <p:cNvPr id="7" name="Diagramm 6">
            <a:extLst>
              <a:ext uri="{FF2B5EF4-FFF2-40B4-BE49-F238E27FC236}">
                <a16:creationId xmlns:a16="http://schemas.microsoft.com/office/drawing/2014/main" id="{C4FD794F-83A2-4BA2-AD98-65BD4A08C98F}"/>
              </a:ext>
            </a:extLst>
          </p:cNvPr>
          <p:cNvGraphicFramePr/>
          <p:nvPr>
            <p:extLst>
              <p:ext uri="{D42A27DB-BD31-4B8C-83A1-F6EECF244321}">
                <p14:modId xmlns:p14="http://schemas.microsoft.com/office/powerpoint/2010/main" val="1543926249"/>
              </p:ext>
            </p:extLst>
          </p:nvPr>
        </p:nvGraphicFramePr>
        <p:xfrm>
          <a:off x="971600" y="1916832"/>
          <a:ext cx="8064896" cy="46085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6815973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1">
            <a:extLst>
              <a:ext uri="{FF2B5EF4-FFF2-40B4-BE49-F238E27FC236}">
                <a16:creationId xmlns:a16="http://schemas.microsoft.com/office/drawing/2014/main" id="{2BF3C393-90F3-4D4A-9CE7-A9422BC369C7}"/>
              </a:ext>
            </a:extLst>
          </p:cNvPr>
          <p:cNvSpPr txBox="1">
            <a:spLocks noChangeArrowheads="1"/>
          </p:cNvSpPr>
          <p:nvPr/>
        </p:nvSpPr>
        <p:spPr bwMode="auto">
          <a:xfrm>
            <a:off x="914400" y="1268413"/>
            <a:ext cx="8001000"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pPr algn="ctr" eaLnBrk="1" hangingPunct="1">
              <a:lnSpc>
                <a:spcPct val="90000"/>
              </a:lnSpc>
              <a:buSzPct val="100000"/>
            </a:pPr>
            <a:r>
              <a:rPr lang="de-DE" sz="2800" b="1" dirty="0">
                <a:solidFill>
                  <a:srgbClr val="003366"/>
                </a:solidFill>
                <a:latin typeface="Calibri" panose="020F0502020204030204" pitchFamily="34" charset="0"/>
                <a:ea typeface="+mj-ea"/>
                <a:cs typeface="Calibri" panose="020F0502020204030204" pitchFamily="34" charset="0"/>
              </a:rPr>
              <a:t>Bekleidungsimporte nach Deutschland 2017/2018 in Tsd. EUR </a:t>
            </a:r>
            <a:endParaRPr lang="de-DE" altLang="de-DE" sz="2800" b="1" dirty="0">
              <a:solidFill>
                <a:srgbClr val="003366"/>
              </a:solidFill>
              <a:latin typeface="Calibri" panose="020F0502020204030204" pitchFamily="34" charset="0"/>
              <a:ea typeface="Microsoft YaHei" panose="020B0503020204020204" pitchFamily="34" charset="-122"/>
              <a:cs typeface="Calibri" panose="020F0502020204030204" pitchFamily="34" charset="0"/>
            </a:endParaRPr>
          </a:p>
        </p:txBody>
      </p:sp>
      <p:sp>
        <p:nvSpPr>
          <p:cNvPr id="65539" name="Text Box 2">
            <a:extLst>
              <a:ext uri="{FF2B5EF4-FFF2-40B4-BE49-F238E27FC236}">
                <a16:creationId xmlns:a16="http://schemas.microsoft.com/office/drawing/2014/main" id="{91C5B1AF-1710-4F35-B981-E33F66B20B63}"/>
              </a:ext>
            </a:extLst>
          </p:cNvPr>
          <p:cNvSpPr txBox="1">
            <a:spLocks noChangeArrowheads="1"/>
          </p:cNvSpPr>
          <p:nvPr/>
        </p:nvSpPr>
        <p:spPr bwMode="auto">
          <a:xfrm>
            <a:off x="914400" y="2365375"/>
            <a:ext cx="8001000" cy="4090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41313">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1pPr>
            <a:lvl2pPr marL="741363" indent="-284163">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2pPr>
            <a:lvl3pPr>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3pPr>
            <a:lvl4pPr>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4pPr>
            <a:lvl5pPr>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9pPr>
          </a:lstStyle>
          <a:p>
            <a:pPr marL="287337" indent="-285750" eaLnBrk="1" hangingPunct="1">
              <a:spcBef>
                <a:spcPts val="500"/>
              </a:spcBef>
              <a:buClr>
                <a:srgbClr val="003366"/>
              </a:buClr>
              <a:buSzPct val="75000"/>
              <a:buFont typeface="Arial" panose="020B0604020202020204" pitchFamily="34" charset="0"/>
              <a:buChar char="•"/>
              <a:defRPr/>
            </a:pPr>
            <a:endParaRPr lang="de-DE" altLang="de-DE" sz="2000" dirty="0">
              <a:solidFill>
                <a:srgbClr val="003366"/>
              </a:solidFill>
              <a:latin typeface="Calibri" panose="020F0502020204030204" pitchFamily="34" charset="0"/>
              <a:ea typeface="Microsoft YaHei" panose="020B0503020204020204" pitchFamily="34" charset="-122"/>
              <a:cs typeface="Calibri" panose="020F0502020204030204" pitchFamily="34" charset="0"/>
            </a:endParaRPr>
          </a:p>
        </p:txBody>
      </p:sp>
      <p:sp>
        <p:nvSpPr>
          <p:cNvPr id="66564" name="Text Box 5">
            <a:extLst>
              <a:ext uri="{FF2B5EF4-FFF2-40B4-BE49-F238E27FC236}">
                <a16:creationId xmlns:a16="http://schemas.microsoft.com/office/drawing/2014/main" id="{97FB59F4-11D5-4335-B146-9E730F830935}"/>
              </a:ext>
            </a:extLst>
          </p:cNvPr>
          <p:cNvSpPr txBox="1">
            <a:spLocks noChangeArrowheads="1"/>
          </p:cNvSpPr>
          <p:nvPr/>
        </p:nvSpPr>
        <p:spPr bwMode="auto">
          <a:xfrm>
            <a:off x="0" y="6455709"/>
            <a:ext cx="755650" cy="402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nchorCtr="1">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pPr eaLnBrk="1" hangingPunct="1">
              <a:buSzPct val="100000"/>
            </a:pPr>
            <a:r>
              <a:rPr lang="de-DE" altLang="de-DE" sz="2000" b="1" dirty="0">
                <a:solidFill>
                  <a:srgbClr val="FFFFFF"/>
                </a:solidFill>
                <a:latin typeface="Calibri" panose="020F0502020204030204" pitchFamily="34" charset="0"/>
                <a:cs typeface="Calibri" panose="020F0502020204030204" pitchFamily="34" charset="0"/>
              </a:rPr>
              <a:t>8</a:t>
            </a:r>
            <a:endParaRPr lang="de-DE" altLang="de-DE" b="1" dirty="0">
              <a:solidFill>
                <a:srgbClr val="FFFFFF"/>
              </a:solidFill>
              <a:latin typeface="Calibri" panose="020F0502020204030204" pitchFamily="34" charset="0"/>
              <a:cs typeface="Calibri" panose="020F0502020204030204" pitchFamily="34" charset="0"/>
            </a:endParaRPr>
          </a:p>
        </p:txBody>
      </p:sp>
      <p:sp>
        <p:nvSpPr>
          <p:cNvPr id="66565" name="Fußzeilenplatzhalter 1">
            <a:extLst>
              <a:ext uri="{FF2B5EF4-FFF2-40B4-BE49-F238E27FC236}">
                <a16:creationId xmlns:a16="http://schemas.microsoft.com/office/drawing/2014/main" id="{81A3AE12-39FB-4776-811B-B7A64E8182F0}"/>
              </a:ext>
            </a:extLst>
          </p:cNvPr>
          <p:cNvSpPr>
            <a:spLocks noGrp="1"/>
          </p:cNvSpPr>
          <p:nvPr>
            <p:ph type="ftr" sz="quarter" idx="11"/>
          </p:nvPr>
        </p:nvSpPr>
        <p:spPr>
          <a:xfrm>
            <a:off x="6249988" y="6034088"/>
            <a:ext cx="2894012" cy="823912"/>
          </a:xfrm>
          <a:noFill/>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r>
              <a:rPr lang="de-DE" altLang="de-DE" sz="1800" dirty="0">
                <a:solidFill>
                  <a:srgbClr val="002060"/>
                </a:solidFill>
                <a:latin typeface="Calibri" panose="020F0502020204030204" pitchFamily="34" charset="0"/>
                <a:cs typeface="Calibri" panose="020F0502020204030204" pitchFamily="34" charset="0"/>
              </a:rPr>
              <a:t>Multiplikatorin</a:t>
            </a:r>
          </a:p>
        </p:txBody>
      </p:sp>
      <p:graphicFrame>
        <p:nvGraphicFramePr>
          <p:cNvPr id="7" name="Diagramm 6">
            <a:extLst>
              <a:ext uri="{FF2B5EF4-FFF2-40B4-BE49-F238E27FC236}">
                <a16:creationId xmlns:a16="http://schemas.microsoft.com/office/drawing/2014/main" id="{C4FD794F-83A2-4BA2-AD98-65BD4A08C98F}"/>
              </a:ext>
            </a:extLst>
          </p:cNvPr>
          <p:cNvGraphicFramePr/>
          <p:nvPr/>
        </p:nvGraphicFramePr>
        <p:xfrm>
          <a:off x="971600" y="1916832"/>
          <a:ext cx="8064896" cy="4608512"/>
        </p:xfrm>
        <a:graphic>
          <a:graphicData uri="http://schemas.openxmlformats.org/drawingml/2006/chart">
            <c:chart xmlns:c="http://schemas.openxmlformats.org/drawingml/2006/chart" xmlns:r="http://schemas.openxmlformats.org/officeDocument/2006/relationships" r:id="rId3"/>
          </a:graphicData>
        </a:graphic>
      </p:graphicFrame>
      <p:pic>
        <p:nvPicPr>
          <p:cNvPr id="8" name="Bild 1" descr="Bildschirmfoto 2019-04-03 um 07.37.14.png">
            <a:extLst>
              <a:ext uri="{FF2B5EF4-FFF2-40B4-BE49-F238E27FC236}">
                <a16:creationId xmlns:a16="http://schemas.microsoft.com/office/drawing/2014/main" id="{3167DE67-DCA4-442C-9580-105E546DC304}"/>
              </a:ext>
            </a:extLst>
          </p:cNvPr>
          <p:cNvPicPr>
            <a:picLocks noChangeAspect="1"/>
          </p:cNvPicPr>
          <p:nvPr/>
        </p:nvPicPr>
        <p:blipFill rotWithShape="1">
          <a:blip r:embed="rId4">
            <a:extLst>
              <a:ext uri="{28A0092B-C50C-407E-A947-70E740481C1C}">
                <a14:useLocalDpi xmlns:a14="http://schemas.microsoft.com/office/drawing/2010/main" val="0"/>
              </a:ext>
            </a:extLst>
          </a:blip>
          <a:srcRect l="2525" r="18182"/>
          <a:stretch/>
        </p:blipFill>
        <p:spPr>
          <a:xfrm>
            <a:off x="827079" y="1844824"/>
            <a:ext cx="8175642" cy="3312368"/>
          </a:xfrm>
          <a:prstGeom prst="rect">
            <a:avLst/>
          </a:prstGeom>
        </p:spPr>
      </p:pic>
      <p:sp>
        <p:nvSpPr>
          <p:cNvPr id="2" name="Rechteck 1">
            <a:extLst>
              <a:ext uri="{FF2B5EF4-FFF2-40B4-BE49-F238E27FC236}">
                <a16:creationId xmlns:a16="http://schemas.microsoft.com/office/drawing/2014/main" id="{88AC57A6-A763-4C5B-8CB8-96F27438F2F5}"/>
              </a:ext>
            </a:extLst>
          </p:cNvPr>
          <p:cNvSpPr/>
          <p:nvPr/>
        </p:nvSpPr>
        <p:spPr>
          <a:xfrm>
            <a:off x="827079" y="6564402"/>
            <a:ext cx="1939955" cy="307777"/>
          </a:xfrm>
          <a:prstGeom prst="rect">
            <a:avLst/>
          </a:prstGeom>
        </p:spPr>
        <p:txBody>
          <a:bodyPr wrap="none">
            <a:spAutoFit/>
          </a:bodyPr>
          <a:lstStyle/>
          <a:p>
            <a:r>
              <a:rPr lang="de-DE" sz="1400" dirty="0">
                <a:latin typeface="Calibri" panose="020F0502020204030204" pitchFamily="34" charset="0"/>
                <a:cs typeface="Calibri" panose="020F0502020204030204" pitchFamily="34" charset="0"/>
              </a:rPr>
              <a:t>Quelle: German Fashion</a:t>
            </a:r>
          </a:p>
        </p:txBody>
      </p:sp>
      <p:pic>
        <p:nvPicPr>
          <p:cNvPr id="9" name="Bild 6" descr="Bildschirmfoto 2019-04-03 um 07.37.14.png">
            <a:extLst>
              <a:ext uri="{FF2B5EF4-FFF2-40B4-BE49-F238E27FC236}">
                <a16:creationId xmlns:a16="http://schemas.microsoft.com/office/drawing/2014/main" id="{F6BAD393-25FF-4A66-BBFA-95F6F178FBD2}"/>
              </a:ext>
            </a:extLst>
          </p:cNvPr>
          <p:cNvPicPr>
            <a:picLocks noChangeAspect="1"/>
          </p:cNvPicPr>
          <p:nvPr/>
        </p:nvPicPr>
        <p:blipFill rotWithShape="1">
          <a:blip r:embed="rId4">
            <a:extLst>
              <a:ext uri="{28A0092B-C50C-407E-A947-70E740481C1C}">
                <a14:useLocalDpi xmlns:a14="http://schemas.microsoft.com/office/drawing/2010/main" val="0"/>
              </a:ext>
            </a:extLst>
          </a:blip>
          <a:srcRect l="83333" t="22164"/>
          <a:stretch/>
        </p:blipFill>
        <p:spPr>
          <a:xfrm>
            <a:off x="815706" y="4797152"/>
            <a:ext cx="1339906" cy="1832111"/>
          </a:xfrm>
          <a:prstGeom prst="rect">
            <a:avLst/>
          </a:prstGeom>
        </p:spPr>
      </p:pic>
    </p:spTree>
    <p:extLst>
      <p:ext uri="{BB962C8B-B14F-4D97-AF65-F5344CB8AC3E}">
        <p14:creationId xmlns:p14="http://schemas.microsoft.com/office/powerpoint/2010/main" val="222521528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1">
            <a:extLst>
              <a:ext uri="{FF2B5EF4-FFF2-40B4-BE49-F238E27FC236}">
                <a16:creationId xmlns:a16="http://schemas.microsoft.com/office/drawing/2014/main" id="{2BF3C393-90F3-4D4A-9CE7-A9422BC369C7}"/>
              </a:ext>
            </a:extLst>
          </p:cNvPr>
          <p:cNvSpPr txBox="1">
            <a:spLocks noChangeArrowheads="1"/>
          </p:cNvSpPr>
          <p:nvPr/>
        </p:nvSpPr>
        <p:spPr bwMode="auto">
          <a:xfrm>
            <a:off x="914400" y="1496269"/>
            <a:ext cx="8001000"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pPr algn="ctr" eaLnBrk="1" hangingPunct="1">
              <a:lnSpc>
                <a:spcPct val="90000"/>
              </a:lnSpc>
              <a:buSzPct val="100000"/>
            </a:pPr>
            <a:r>
              <a:rPr lang="de-DE" altLang="de-DE" sz="2800" b="1" dirty="0">
                <a:solidFill>
                  <a:srgbClr val="003366"/>
                </a:solidFill>
                <a:latin typeface="Calibri" panose="020F0502020204030204" pitchFamily="34" charset="0"/>
                <a:ea typeface="Microsoft YaHei" panose="020B0503020204020204" pitchFamily="34" charset="-122"/>
                <a:cs typeface="Calibri" panose="020F0502020204030204" pitchFamily="34" charset="0"/>
              </a:rPr>
              <a:t>Die asiatischen Länder der Top-10-Bekleidungsimportländer nach Deutschland im Überblick</a:t>
            </a:r>
          </a:p>
        </p:txBody>
      </p:sp>
      <p:sp>
        <p:nvSpPr>
          <p:cNvPr id="65539" name="Text Box 2">
            <a:extLst>
              <a:ext uri="{FF2B5EF4-FFF2-40B4-BE49-F238E27FC236}">
                <a16:creationId xmlns:a16="http://schemas.microsoft.com/office/drawing/2014/main" id="{91C5B1AF-1710-4F35-B981-E33F66B20B63}"/>
              </a:ext>
            </a:extLst>
          </p:cNvPr>
          <p:cNvSpPr txBox="1">
            <a:spLocks noChangeArrowheads="1"/>
          </p:cNvSpPr>
          <p:nvPr/>
        </p:nvSpPr>
        <p:spPr bwMode="auto">
          <a:xfrm>
            <a:off x="914400" y="2365375"/>
            <a:ext cx="8001000" cy="4090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41313">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1pPr>
            <a:lvl2pPr marL="741363" indent="-284163">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2pPr>
            <a:lvl3pPr>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3pPr>
            <a:lvl4pPr>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4pPr>
            <a:lvl5pPr>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9pPr>
          </a:lstStyle>
          <a:p>
            <a:pPr marL="287337" indent="-285750" eaLnBrk="1" hangingPunct="1">
              <a:spcBef>
                <a:spcPts val="500"/>
              </a:spcBef>
              <a:buClr>
                <a:srgbClr val="003366"/>
              </a:buClr>
              <a:buSzPct val="75000"/>
              <a:buFont typeface="Arial" panose="020B0604020202020204" pitchFamily="34" charset="0"/>
              <a:buChar char="•"/>
              <a:defRPr/>
            </a:pPr>
            <a:endParaRPr lang="de-DE" altLang="de-DE" sz="2000" dirty="0">
              <a:solidFill>
                <a:srgbClr val="003366"/>
              </a:solidFill>
              <a:latin typeface="Calibri" panose="020F0502020204030204" pitchFamily="34" charset="0"/>
              <a:ea typeface="Microsoft YaHei" panose="020B0503020204020204" pitchFamily="34" charset="-122"/>
              <a:cs typeface="Calibri" panose="020F0502020204030204" pitchFamily="34" charset="0"/>
            </a:endParaRPr>
          </a:p>
        </p:txBody>
      </p:sp>
      <p:sp>
        <p:nvSpPr>
          <p:cNvPr id="66564" name="Text Box 5">
            <a:extLst>
              <a:ext uri="{FF2B5EF4-FFF2-40B4-BE49-F238E27FC236}">
                <a16:creationId xmlns:a16="http://schemas.microsoft.com/office/drawing/2014/main" id="{97FB59F4-11D5-4335-B146-9E730F830935}"/>
              </a:ext>
            </a:extLst>
          </p:cNvPr>
          <p:cNvSpPr txBox="1">
            <a:spLocks noChangeArrowheads="1"/>
          </p:cNvSpPr>
          <p:nvPr/>
        </p:nvSpPr>
        <p:spPr bwMode="auto">
          <a:xfrm>
            <a:off x="0" y="6455709"/>
            <a:ext cx="755650" cy="402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nchorCtr="1">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pPr eaLnBrk="1" hangingPunct="1">
              <a:buSzPct val="100000"/>
            </a:pPr>
            <a:r>
              <a:rPr lang="de-DE" altLang="de-DE" sz="2000" b="1" dirty="0">
                <a:solidFill>
                  <a:srgbClr val="FFFFFF"/>
                </a:solidFill>
                <a:latin typeface="Calibri" panose="020F0502020204030204" pitchFamily="34" charset="0"/>
                <a:cs typeface="Calibri" panose="020F0502020204030204" pitchFamily="34" charset="0"/>
              </a:rPr>
              <a:t>9</a:t>
            </a:r>
          </a:p>
        </p:txBody>
      </p:sp>
      <p:sp>
        <p:nvSpPr>
          <p:cNvPr id="66565" name="Fußzeilenplatzhalter 1">
            <a:extLst>
              <a:ext uri="{FF2B5EF4-FFF2-40B4-BE49-F238E27FC236}">
                <a16:creationId xmlns:a16="http://schemas.microsoft.com/office/drawing/2014/main" id="{81A3AE12-39FB-4776-811B-B7A64E8182F0}"/>
              </a:ext>
            </a:extLst>
          </p:cNvPr>
          <p:cNvSpPr>
            <a:spLocks noGrp="1"/>
          </p:cNvSpPr>
          <p:nvPr>
            <p:ph type="ftr" sz="quarter" idx="11"/>
          </p:nvPr>
        </p:nvSpPr>
        <p:spPr>
          <a:xfrm>
            <a:off x="6249988" y="6034088"/>
            <a:ext cx="2894012" cy="823912"/>
          </a:xfrm>
          <a:noFill/>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r>
              <a:rPr lang="de-DE" altLang="de-DE" sz="1800" dirty="0">
                <a:solidFill>
                  <a:srgbClr val="002060"/>
                </a:solidFill>
                <a:latin typeface="Calibri" panose="020F0502020204030204" pitchFamily="34" charset="0"/>
                <a:cs typeface="Calibri" panose="020F0502020204030204" pitchFamily="34" charset="0"/>
              </a:rPr>
              <a:t>Multiplikatorin</a:t>
            </a:r>
          </a:p>
        </p:txBody>
      </p:sp>
      <p:graphicFrame>
        <p:nvGraphicFramePr>
          <p:cNvPr id="7" name="Diagramm 6">
            <a:extLst>
              <a:ext uri="{FF2B5EF4-FFF2-40B4-BE49-F238E27FC236}">
                <a16:creationId xmlns:a16="http://schemas.microsoft.com/office/drawing/2014/main" id="{C4FD794F-83A2-4BA2-AD98-65BD4A08C98F}"/>
              </a:ext>
            </a:extLst>
          </p:cNvPr>
          <p:cNvGraphicFramePr/>
          <p:nvPr/>
        </p:nvGraphicFramePr>
        <p:xfrm>
          <a:off x="971600" y="1916832"/>
          <a:ext cx="8064896" cy="4608512"/>
        </p:xfrm>
        <a:graphic>
          <a:graphicData uri="http://schemas.openxmlformats.org/drawingml/2006/chart">
            <c:chart xmlns:c="http://schemas.openxmlformats.org/drawingml/2006/chart" xmlns:r="http://schemas.openxmlformats.org/officeDocument/2006/relationships" r:id="rId3"/>
          </a:graphicData>
        </a:graphic>
      </p:graphicFrame>
      <p:pic>
        <p:nvPicPr>
          <p:cNvPr id="4" name="Grafik 3">
            <a:extLst>
              <a:ext uri="{FF2B5EF4-FFF2-40B4-BE49-F238E27FC236}">
                <a16:creationId xmlns:a16="http://schemas.microsoft.com/office/drawing/2014/main" id="{3D15E61B-30F4-4828-B4FB-1DCE648BCB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94607" y="2117249"/>
            <a:ext cx="5640585" cy="4408095"/>
          </a:xfrm>
          <a:prstGeom prst="rect">
            <a:avLst/>
          </a:prstGeom>
        </p:spPr>
      </p:pic>
    </p:spTree>
    <p:extLst>
      <p:ext uri="{BB962C8B-B14F-4D97-AF65-F5344CB8AC3E}">
        <p14:creationId xmlns:p14="http://schemas.microsoft.com/office/powerpoint/2010/main" val="211385758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EMNET-powerpoint">
  <a:themeElements>
    <a:clrScheme name="">
      <a:dk1>
        <a:srgbClr val="003366"/>
      </a:dk1>
      <a:lt1>
        <a:srgbClr val="FFFFFF"/>
      </a:lt1>
      <a:dk2>
        <a:srgbClr val="006666"/>
      </a:dk2>
      <a:lt2>
        <a:srgbClr val="003366"/>
      </a:lt2>
      <a:accent1>
        <a:srgbClr val="73AAE7"/>
      </a:accent1>
      <a:accent2>
        <a:srgbClr val="33CCCC"/>
      </a:accent2>
      <a:accent3>
        <a:srgbClr val="FFFFFF"/>
      </a:accent3>
      <a:accent4>
        <a:srgbClr val="002A56"/>
      </a:accent4>
      <a:accent5>
        <a:srgbClr val="BCD2F1"/>
      </a:accent5>
      <a:accent6>
        <a:srgbClr val="2DB9B9"/>
      </a:accent6>
      <a:hlink>
        <a:srgbClr val="666699"/>
      </a:hlink>
      <a:folHlink>
        <a:srgbClr val="CC99FF"/>
      </a:folHlink>
    </a:clrScheme>
    <a:fontScheme name="Vorlage PPP Fair-Schnit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Vorlage PPP Fair-Schnitt 1">
        <a:dk1>
          <a:srgbClr val="000066"/>
        </a:dk1>
        <a:lt1>
          <a:srgbClr val="FFFFEB"/>
        </a:lt1>
        <a:dk2>
          <a:srgbClr val="336699"/>
        </a:dk2>
        <a:lt2>
          <a:srgbClr val="FFFFEB"/>
        </a:lt2>
        <a:accent1>
          <a:srgbClr val="666699"/>
        </a:accent1>
        <a:accent2>
          <a:srgbClr val="99CCFF"/>
        </a:accent2>
        <a:accent3>
          <a:srgbClr val="ADB8CA"/>
        </a:accent3>
        <a:accent4>
          <a:srgbClr val="DADAC9"/>
        </a:accent4>
        <a:accent5>
          <a:srgbClr val="B8B8CA"/>
        </a:accent5>
        <a:accent6>
          <a:srgbClr val="8AB9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Vorlage PPP Fair-Schnitt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clrMap bg1="lt1" tx1="dk1" bg2="lt2" tx2="dk2" accent1="accent1" accent2="accent2" accent3="accent3" accent4="accent4" accent5="accent5" accent6="accent6" hlink="hlink" folHlink="folHlink"/>
    </a:extraClrScheme>
    <a:extraClrScheme>
      <a:clrScheme name="Vorlage PPP Fair-Schnitt 3">
        <a:dk1>
          <a:srgbClr val="000000"/>
        </a:dk1>
        <a:lt1>
          <a:srgbClr val="FFFFFF"/>
        </a:lt1>
        <a:dk2>
          <a:srgbClr val="000000"/>
        </a:dk2>
        <a:lt2>
          <a:srgbClr val="5F5F5F"/>
        </a:lt2>
        <a:accent1>
          <a:srgbClr val="C0C0C0"/>
        </a:accent1>
        <a:accent2>
          <a:srgbClr val="808080"/>
        </a:accent2>
        <a:accent3>
          <a:srgbClr val="FFFFFF"/>
        </a:accent3>
        <a:accent4>
          <a:srgbClr val="000000"/>
        </a:accent4>
        <a:accent5>
          <a:srgbClr val="DCDCDC"/>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Vorlage PPP Fair-Schnitt 4">
        <a:dk1>
          <a:srgbClr val="000000"/>
        </a:dk1>
        <a:lt1>
          <a:srgbClr val="FFFFFF"/>
        </a:lt1>
        <a:dk2>
          <a:srgbClr val="9900CC"/>
        </a:dk2>
        <a:lt2>
          <a:srgbClr val="0033CC"/>
        </a:lt2>
        <a:accent1>
          <a:srgbClr val="FFCC66"/>
        </a:accent1>
        <a:accent2>
          <a:srgbClr val="33CC33"/>
        </a:accent2>
        <a:accent3>
          <a:srgbClr val="FFFFFF"/>
        </a:accent3>
        <a:accent4>
          <a:srgbClr val="000000"/>
        </a:accent4>
        <a:accent5>
          <a:srgbClr val="FFE2B8"/>
        </a:accent5>
        <a:accent6>
          <a:srgbClr val="2DB92D"/>
        </a:accent6>
        <a:hlink>
          <a:srgbClr val="9900CC"/>
        </a:hlink>
        <a:folHlink>
          <a:srgbClr val="9900C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FEMNET-powerpoint.pot [Kompatibilitätsmodus]" id="{B2659858-A94B-406D-9D46-EC7898E0E9AD}" vid="{E00080C4-494C-41BB-A7CD-1A010E023181}"/>
    </a:ext>
  </a:extLst>
</a:theme>
</file>

<file path=ppt/theme/theme2.xml><?xml version="1.0" encoding="utf-8"?>
<a:theme xmlns:a="http://schemas.openxmlformats.org/drawingml/2006/main" name="1_FEMNET-powerpoint">
  <a:themeElements>
    <a:clrScheme name="">
      <a:dk1>
        <a:srgbClr val="003366"/>
      </a:dk1>
      <a:lt1>
        <a:srgbClr val="FFFFFF"/>
      </a:lt1>
      <a:dk2>
        <a:srgbClr val="006666"/>
      </a:dk2>
      <a:lt2>
        <a:srgbClr val="003366"/>
      </a:lt2>
      <a:accent1>
        <a:srgbClr val="73AAE7"/>
      </a:accent1>
      <a:accent2>
        <a:srgbClr val="33CCCC"/>
      </a:accent2>
      <a:accent3>
        <a:srgbClr val="FFFFFF"/>
      </a:accent3>
      <a:accent4>
        <a:srgbClr val="002A56"/>
      </a:accent4>
      <a:accent5>
        <a:srgbClr val="BCD2F1"/>
      </a:accent5>
      <a:accent6>
        <a:srgbClr val="2DB9B9"/>
      </a:accent6>
      <a:hlink>
        <a:srgbClr val="666699"/>
      </a:hlink>
      <a:folHlink>
        <a:srgbClr val="CC99FF"/>
      </a:folHlink>
    </a:clrScheme>
    <a:fontScheme name="Vorlage PPP Fair-Schnit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Vorlage PPP Fair-Schnitt 1">
        <a:dk1>
          <a:srgbClr val="000066"/>
        </a:dk1>
        <a:lt1>
          <a:srgbClr val="FFFFEB"/>
        </a:lt1>
        <a:dk2>
          <a:srgbClr val="336699"/>
        </a:dk2>
        <a:lt2>
          <a:srgbClr val="FFFFEB"/>
        </a:lt2>
        <a:accent1>
          <a:srgbClr val="666699"/>
        </a:accent1>
        <a:accent2>
          <a:srgbClr val="99CCFF"/>
        </a:accent2>
        <a:accent3>
          <a:srgbClr val="ADB8CA"/>
        </a:accent3>
        <a:accent4>
          <a:srgbClr val="DADAC9"/>
        </a:accent4>
        <a:accent5>
          <a:srgbClr val="B8B8CA"/>
        </a:accent5>
        <a:accent6>
          <a:srgbClr val="8AB9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Vorlage PPP Fair-Schnitt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clrMap bg1="lt1" tx1="dk1" bg2="lt2" tx2="dk2" accent1="accent1" accent2="accent2" accent3="accent3" accent4="accent4" accent5="accent5" accent6="accent6" hlink="hlink" folHlink="folHlink"/>
    </a:extraClrScheme>
    <a:extraClrScheme>
      <a:clrScheme name="Vorlage PPP Fair-Schnitt 3">
        <a:dk1>
          <a:srgbClr val="000000"/>
        </a:dk1>
        <a:lt1>
          <a:srgbClr val="FFFFFF"/>
        </a:lt1>
        <a:dk2>
          <a:srgbClr val="000000"/>
        </a:dk2>
        <a:lt2>
          <a:srgbClr val="5F5F5F"/>
        </a:lt2>
        <a:accent1>
          <a:srgbClr val="C0C0C0"/>
        </a:accent1>
        <a:accent2>
          <a:srgbClr val="808080"/>
        </a:accent2>
        <a:accent3>
          <a:srgbClr val="FFFFFF"/>
        </a:accent3>
        <a:accent4>
          <a:srgbClr val="000000"/>
        </a:accent4>
        <a:accent5>
          <a:srgbClr val="DCDCDC"/>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Vorlage PPP Fair-Schnitt 4">
        <a:dk1>
          <a:srgbClr val="000000"/>
        </a:dk1>
        <a:lt1>
          <a:srgbClr val="FFFFFF"/>
        </a:lt1>
        <a:dk2>
          <a:srgbClr val="9900CC"/>
        </a:dk2>
        <a:lt2>
          <a:srgbClr val="0033CC"/>
        </a:lt2>
        <a:accent1>
          <a:srgbClr val="FFCC66"/>
        </a:accent1>
        <a:accent2>
          <a:srgbClr val="33CC33"/>
        </a:accent2>
        <a:accent3>
          <a:srgbClr val="FFFFFF"/>
        </a:accent3>
        <a:accent4>
          <a:srgbClr val="000000"/>
        </a:accent4>
        <a:accent5>
          <a:srgbClr val="FFE2B8"/>
        </a:accent5>
        <a:accent6>
          <a:srgbClr val="2DB92D"/>
        </a:accent6>
        <a:hlink>
          <a:srgbClr val="9900CC"/>
        </a:hlink>
        <a:folHlink>
          <a:srgbClr val="9900C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FEMNET-powerpoint.pot [Kompatibilitätsmodus]" id="{B2659858-A94B-406D-9D46-EC7898E0E9AD}" vid="{E00080C4-494C-41BB-A7CD-1A010E023181}"/>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FEMNET-powerpoint</Template>
  <TotalTime>0</TotalTime>
  <Words>4857</Words>
  <Application>Microsoft Office PowerPoint</Application>
  <PresentationFormat>Bildschirmpräsentation (4:3)</PresentationFormat>
  <Paragraphs>644</Paragraphs>
  <Slides>24</Slides>
  <Notes>24</Notes>
  <HiddenSlides>0</HiddenSlides>
  <MMClips>0</MMClips>
  <ScaleCrop>false</ScaleCrop>
  <HeadingPairs>
    <vt:vector size="6" baseType="variant">
      <vt:variant>
        <vt:lpstr>Verwendete Schriftarten</vt:lpstr>
      </vt:variant>
      <vt:variant>
        <vt:i4>6</vt:i4>
      </vt:variant>
      <vt:variant>
        <vt:lpstr>Design</vt:lpstr>
      </vt:variant>
      <vt:variant>
        <vt:i4>2</vt:i4>
      </vt:variant>
      <vt:variant>
        <vt:lpstr>Folientitel</vt:lpstr>
      </vt:variant>
      <vt:variant>
        <vt:i4>24</vt:i4>
      </vt:variant>
    </vt:vector>
  </HeadingPairs>
  <TitlesOfParts>
    <vt:vector size="32" baseType="lpstr">
      <vt:lpstr>Calibri</vt:lpstr>
      <vt:lpstr>Comic Sans MS</vt:lpstr>
      <vt:lpstr>Wingdings</vt:lpstr>
      <vt:lpstr>Courier New</vt:lpstr>
      <vt:lpstr>Times New Roman</vt:lpstr>
      <vt:lpstr>Arial</vt:lpstr>
      <vt:lpstr>FEMNET-powerpoint</vt:lpstr>
      <vt:lpstr>1_FEMNET-powerpoint</vt:lpstr>
      <vt:lpstr>Arbeitsrechtsgesetzgebung und ihre Durchsetzung in Produktionsländern der globalen Bekleidungsproduktion  </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Danke für Ihre Aufmerksamkeit!</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 des Vortrags</dc:title>
  <dc:creator>CK</dc:creator>
  <cp:lastModifiedBy>Praktikantin</cp:lastModifiedBy>
  <cp:revision>167</cp:revision>
  <cp:lastPrinted>2009-04-22T19:24:48Z</cp:lastPrinted>
  <dcterms:created xsi:type="dcterms:W3CDTF">2013-11-12T15:42:10Z</dcterms:created>
  <dcterms:modified xsi:type="dcterms:W3CDTF">2019-10-21T09:46:54Z</dcterms:modified>
</cp:coreProperties>
</file>