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4" r:id="rId1"/>
    <p:sldMasterId id="2147483687" r:id="rId2"/>
    <p:sldMasterId id="2147483701" r:id="rId3"/>
    <p:sldMasterId id="2147483713" r:id="rId4"/>
    <p:sldMasterId id="2147483729" r:id="rId5"/>
  </p:sldMasterIdLst>
  <p:notesMasterIdLst>
    <p:notesMasterId r:id="rId42"/>
  </p:notesMasterIdLst>
  <p:handoutMasterIdLst>
    <p:handoutMasterId r:id="rId43"/>
  </p:handoutMasterIdLst>
  <p:sldIdLst>
    <p:sldId id="300" r:id="rId6"/>
    <p:sldId id="382" r:id="rId7"/>
    <p:sldId id="298" r:id="rId8"/>
    <p:sldId id="384" r:id="rId9"/>
    <p:sldId id="260" r:id="rId10"/>
    <p:sldId id="261" r:id="rId11"/>
    <p:sldId id="262" r:id="rId12"/>
    <p:sldId id="358" r:id="rId13"/>
    <p:sldId id="359" r:id="rId14"/>
    <p:sldId id="360" r:id="rId15"/>
    <p:sldId id="361" r:id="rId16"/>
    <p:sldId id="267" r:id="rId17"/>
    <p:sldId id="268" r:id="rId18"/>
    <p:sldId id="269" r:id="rId19"/>
    <p:sldId id="270" r:id="rId20"/>
    <p:sldId id="362" r:id="rId21"/>
    <p:sldId id="363" r:id="rId22"/>
    <p:sldId id="373" r:id="rId23"/>
    <p:sldId id="364" r:id="rId24"/>
    <p:sldId id="365" r:id="rId25"/>
    <p:sldId id="366" r:id="rId26"/>
    <p:sldId id="367" r:id="rId27"/>
    <p:sldId id="368" r:id="rId28"/>
    <p:sldId id="369" r:id="rId29"/>
    <p:sldId id="370" r:id="rId30"/>
    <p:sldId id="371" r:id="rId31"/>
    <p:sldId id="372" r:id="rId32"/>
    <p:sldId id="374" r:id="rId33"/>
    <p:sldId id="377" r:id="rId34"/>
    <p:sldId id="375" r:id="rId35"/>
    <p:sldId id="376" r:id="rId36"/>
    <p:sldId id="379" r:id="rId37"/>
    <p:sldId id="383" r:id="rId38"/>
    <p:sldId id="284" r:id="rId39"/>
    <p:sldId id="380" r:id="rId40"/>
    <p:sldId id="286" r:id="rId41"/>
  </p:sldIdLst>
  <p:sldSz cx="9144000" cy="6858000" type="screen4x3"/>
  <p:notesSz cx="7099300" cy="10234613"/>
  <p:embeddedFontLst>
    <p:embeddedFont>
      <p:font typeface="ＭＳ Ｐゴシック" panose="020B0600070205080204" pitchFamily="34" charset="-128"/>
      <p:regular r:id="rId44"/>
    </p:embeddedFont>
    <p:embeddedFont>
      <p:font typeface="Calibri" panose="020F0502020204030204" pitchFamily="34" charset="0"/>
      <p:regular r:id="rId45"/>
      <p:bold r:id="rId46"/>
      <p:italic r:id="rId47"/>
      <p:boldItalic r:id="rId48"/>
    </p:embeddedFont>
    <p:embeddedFont>
      <p:font typeface="Comic Sans MS" panose="030F0702030302020204" pitchFamily="66" charset="0"/>
      <p:regular r:id="rId49"/>
      <p:bold r:id="rId50"/>
      <p:italic r:id="rId51"/>
      <p:boldItalic r:id="rId5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79C9"/>
    <a:srgbClr val="1294E5"/>
    <a:srgbClr val="E4F4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129" autoAdjust="0"/>
  </p:normalViewPr>
  <p:slideViewPr>
    <p:cSldViewPr>
      <p:cViewPr varScale="1">
        <p:scale>
          <a:sx n="50" d="100"/>
          <a:sy n="50" d="100"/>
        </p:scale>
        <p:origin x="1956"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2AD10FA-4BAD-40C4-913F-8729D8BEB83A}"/>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9E8A4902-A019-4DE1-B843-BFDBC649C604}"/>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7471ACA1-3FAA-405D-98F6-64921A1FC74E}" type="datetimeFigureOut">
              <a:rPr lang="de-DE" smtClean="0"/>
              <a:t>21.10.2019</a:t>
            </a:fld>
            <a:endParaRPr lang="de-DE"/>
          </a:p>
        </p:txBody>
      </p:sp>
      <p:sp>
        <p:nvSpPr>
          <p:cNvPr id="4" name="Fußzeilenplatzhalter 3">
            <a:extLst>
              <a:ext uri="{FF2B5EF4-FFF2-40B4-BE49-F238E27FC236}">
                <a16:creationId xmlns:a16="http://schemas.microsoft.com/office/drawing/2014/main" id="{55611CCE-44D4-4B46-9245-00CCB20ADD49}"/>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489C507-4ADB-4F8D-9C2D-503D916C3C98}"/>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3BA96F48-41A6-4E11-B8A4-94BD306FE308}" type="slidenum">
              <a:rPr lang="de-DE" smtClean="0"/>
              <a:t>‹Nr.›</a:t>
            </a:fld>
            <a:endParaRPr lang="de-DE"/>
          </a:p>
        </p:txBody>
      </p:sp>
    </p:spTree>
    <p:extLst>
      <p:ext uri="{BB962C8B-B14F-4D97-AF65-F5344CB8AC3E}">
        <p14:creationId xmlns:p14="http://schemas.microsoft.com/office/powerpoint/2010/main" val="393948731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2" name="PlaceHolder 1"/>
          <p:cNvSpPr>
            <a:spLocks noGrp="1"/>
          </p:cNvSpPr>
          <p:nvPr>
            <p:ph type="body"/>
          </p:nvPr>
        </p:nvSpPr>
        <p:spPr>
          <a:xfrm>
            <a:off x="756000" y="5078520"/>
            <a:ext cx="6047640" cy="4811040"/>
          </a:xfrm>
          <a:prstGeom prst="rect">
            <a:avLst/>
          </a:prstGeom>
        </p:spPr>
        <p:txBody>
          <a:bodyPr lIns="0" tIns="0" rIns="0" bIns="0"/>
          <a:lstStyle/>
          <a:p>
            <a:r>
              <a:rPr lang="de-DE" sz="2000" strike="noStrike" spc="-1">
                <a:solidFill>
                  <a:srgbClr val="000000"/>
                </a:solidFill>
                <a:uFill>
                  <a:solidFill>
                    <a:srgbClr val="FFFFFF"/>
                  </a:solidFill>
                </a:uFill>
                <a:latin typeface="Arial"/>
              </a:rPr>
              <a:t>Format der Notizen mittels Klicken bearbeiten</a:t>
            </a:r>
          </a:p>
        </p:txBody>
      </p:sp>
      <p:sp>
        <p:nvSpPr>
          <p:cNvPr id="173" name="PlaceHolder 2"/>
          <p:cNvSpPr>
            <a:spLocks noGrp="1"/>
          </p:cNvSpPr>
          <p:nvPr>
            <p:ph type="hdr"/>
          </p:nvPr>
        </p:nvSpPr>
        <p:spPr>
          <a:xfrm>
            <a:off x="0" y="0"/>
            <a:ext cx="3280680" cy="534240"/>
          </a:xfrm>
          <a:prstGeom prst="rect">
            <a:avLst/>
          </a:prstGeom>
        </p:spPr>
        <p:txBody>
          <a:bodyPr lIns="0" tIns="0" rIns="0" bIns="0"/>
          <a:lstStyle/>
          <a:p>
            <a:r>
              <a:rPr lang="de-DE" sz="1400" strike="noStrike" spc="-1">
                <a:solidFill>
                  <a:srgbClr val="000000"/>
                </a:solidFill>
                <a:uFill>
                  <a:solidFill>
                    <a:srgbClr val="FFFFFF"/>
                  </a:solidFill>
                </a:uFill>
                <a:latin typeface="Times New Roman"/>
              </a:rPr>
              <a:t>&lt;Kopfzeile&gt;</a:t>
            </a:r>
          </a:p>
        </p:txBody>
      </p:sp>
      <p:sp>
        <p:nvSpPr>
          <p:cNvPr id="174" name="PlaceHolder 3"/>
          <p:cNvSpPr>
            <a:spLocks noGrp="1"/>
          </p:cNvSpPr>
          <p:nvPr>
            <p:ph type="dt"/>
          </p:nvPr>
        </p:nvSpPr>
        <p:spPr>
          <a:xfrm>
            <a:off x="4278961" y="0"/>
            <a:ext cx="3280680" cy="534240"/>
          </a:xfrm>
          <a:prstGeom prst="rect">
            <a:avLst/>
          </a:prstGeom>
        </p:spPr>
        <p:txBody>
          <a:bodyPr lIns="0" tIns="0" rIns="0" bIns="0"/>
          <a:lstStyle/>
          <a:p>
            <a:pPr algn="r"/>
            <a:r>
              <a:rPr lang="de-DE" sz="1400" strike="noStrike" spc="-1">
                <a:solidFill>
                  <a:srgbClr val="000000"/>
                </a:solidFill>
                <a:uFill>
                  <a:solidFill>
                    <a:srgbClr val="FFFFFF"/>
                  </a:solidFill>
                </a:uFill>
                <a:latin typeface="Times New Roman"/>
              </a:rPr>
              <a:t>&lt;Datum/Uhrzeit&gt;</a:t>
            </a:r>
          </a:p>
        </p:txBody>
      </p:sp>
      <p:sp>
        <p:nvSpPr>
          <p:cNvPr id="175" name="PlaceHolder 4"/>
          <p:cNvSpPr>
            <a:spLocks noGrp="1"/>
          </p:cNvSpPr>
          <p:nvPr>
            <p:ph type="ftr"/>
          </p:nvPr>
        </p:nvSpPr>
        <p:spPr>
          <a:xfrm>
            <a:off x="0" y="10157400"/>
            <a:ext cx="3280680" cy="534240"/>
          </a:xfrm>
          <a:prstGeom prst="rect">
            <a:avLst/>
          </a:prstGeom>
        </p:spPr>
        <p:txBody>
          <a:bodyPr lIns="0" tIns="0" rIns="0" bIns="0" anchor="b"/>
          <a:lstStyle/>
          <a:p>
            <a:r>
              <a:rPr lang="de-DE" sz="1400" strike="noStrike" spc="-1">
                <a:solidFill>
                  <a:srgbClr val="000000"/>
                </a:solidFill>
                <a:uFill>
                  <a:solidFill>
                    <a:srgbClr val="FFFFFF"/>
                  </a:solidFill>
                </a:uFill>
                <a:latin typeface="Times New Roman"/>
              </a:rPr>
              <a:t>&lt;Fußzeile&gt;</a:t>
            </a:r>
          </a:p>
        </p:txBody>
      </p:sp>
      <p:sp>
        <p:nvSpPr>
          <p:cNvPr id="176" name="PlaceHolder 5"/>
          <p:cNvSpPr>
            <a:spLocks noGrp="1"/>
          </p:cNvSpPr>
          <p:nvPr>
            <p:ph type="sldNum"/>
          </p:nvPr>
        </p:nvSpPr>
        <p:spPr>
          <a:xfrm>
            <a:off x="4278961" y="10157400"/>
            <a:ext cx="3280680" cy="534240"/>
          </a:xfrm>
          <a:prstGeom prst="rect">
            <a:avLst/>
          </a:prstGeom>
        </p:spPr>
        <p:txBody>
          <a:bodyPr lIns="0" tIns="0" rIns="0" bIns="0" anchor="b"/>
          <a:lstStyle/>
          <a:p>
            <a:pPr algn="r"/>
            <a:fld id="{511375B5-559B-49C3-A5D3-E204BD0C18A9}" type="slidenum">
              <a:rPr lang="de-DE" sz="1400" strike="noStrike" spc="-1">
                <a:solidFill>
                  <a:srgbClr val="000000"/>
                </a:solidFill>
                <a:uFill>
                  <a:solidFill>
                    <a:srgbClr val="FFFFFF"/>
                  </a:solidFill>
                </a:uFill>
                <a:latin typeface="Times New Roman"/>
              </a:rPr>
              <a:t>‹Nr.›</a:t>
            </a:fld>
            <a:endParaRPr lang="de-DE" sz="140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57277132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7" name="Rectangle 1">
            <a:extLst>
              <a:ext uri="{FF2B5EF4-FFF2-40B4-BE49-F238E27FC236}">
                <a16:creationId xmlns:a16="http://schemas.microsoft.com/office/drawing/2014/main" id="{3DA4407F-5B85-46F7-AEA4-2133E23A8A00}"/>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8" name="Rectangle 2">
            <a:extLst>
              <a:ext uri="{FF2B5EF4-FFF2-40B4-BE49-F238E27FC236}">
                <a16:creationId xmlns:a16="http://schemas.microsoft.com/office/drawing/2014/main" id="{7421ECBF-A039-4362-9658-784FC2F10414}"/>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Anmerkungen zu den Folien stehen in den Notizfeldern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kursive Anmerkungen sind zur Info für die Seminarleitung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oder bei Nachfrage der bzw. mögliche Fragen an die Teilnehmenden</a:t>
            </a:r>
          </a:p>
          <a:p>
            <a:endParaRPr lang="de-DE" altLang="de-DE" b="1" dirty="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47C25B90-ED70-41DE-B94A-3C10C4C28FAA}" type="slidenum">
              <a:rPr lang="de-DE" sz="1300" strike="noStrike" spc="-1">
                <a:solidFill>
                  <a:srgbClr val="000000"/>
                </a:solidFill>
                <a:uFill>
                  <a:solidFill>
                    <a:srgbClr val="FFFFFF"/>
                  </a:solidFill>
                </a:uFill>
                <a:latin typeface="Times New Roman"/>
                <a:ea typeface="MS PGothic"/>
              </a:rPr>
              <a:t>10</a:t>
            </a:fld>
            <a:endParaRPr lang="de-DE" sz="1400" strike="noStrike" spc="-1">
              <a:solidFill>
                <a:srgbClr val="000000"/>
              </a:solidFill>
              <a:uFill>
                <a:solidFill>
                  <a:srgbClr val="FFFFFF"/>
                </a:solidFill>
              </a:uFill>
              <a:latin typeface="Times New Roman"/>
            </a:endParaRPr>
          </a:p>
        </p:txBody>
      </p:sp>
      <p:sp>
        <p:nvSpPr>
          <p:cNvPr id="401" name="PlaceHolder 2"/>
          <p:cNvSpPr>
            <a:spLocks noGrp="1"/>
          </p:cNvSpPr>
          <p:nvPr>
            <p:ph type="body"/>
          </p:nvPr>
        </p:nvSpPr>
        <p:spPr>
          <a:xfrm>
            <a:off x="946441" y="4861440"/>
            <a:ext cx="5205960" cy="4605120"/>
          </a:xfrm>
          <a:prstGeom prst="rect">
            <a:avLst/>
          </a:prstGeom>
        </p:spPr>
        <p:txBody>
          <a:bodyPr lIns="99000" tIns="49680" rIns="99000" bIns="49680"/>
          <a:lstStyle/>
          <a:p>
            <a:r>
              <a:rPr lang="de-DE" sz="2000" strike="noStrike" spc="-1" dirty="0">
                <a:solidFill>
                  <a:srgbClr val="000000"/>
                </a:solidFill>
                <a:uFill>
                  <a:solidFill>
                    <a:srgbClr val="FFFFFF"/>
                  </a:solidFill>
                </a:uFill>
                <a:latin typeface="+mn-lt"/>
              </a:rPr>
              <a:t>Wenn der Faden reißt, leuchtet eine rote Lampe auf und  die jungen Mädchen</a:t>
            </a:r>
          </a:p>
          <a:p>
            <a:r>
              <a:rPr lang="de-DE" sz="2000" strike="noStrike" spc="-1" dirty="0">
                <a:solidFill>
                  <a:srgbClr val="000000"/>
                </a:solidFill>
                <a:uFill>
                  <a:solidFill>
                    <a:srgbClr val="FFFFFF"/>
                  </a:solidFill>
                </a:uFill>
                <a:latin typeface="+mn-lt"/>
              </a:rPr>
              <a:t>müssen dort schnell hinlaufen, um den Faden wieder anzuknüpfen – deshalb sind die</a:t>
            </a:r>
          </a:p>
          <a:p>
            <a:r>
              <a:rPr lang="de-DE" sz="2000" strike="noStrike" spc="-1" dirty="0">
                <a:solidFill>
                  <a:srgbClr val="000000"/>
                </a:solidFill>
                <a:uFill>
                  <a:solidFill>
                    <a:srgbClr val="FFFFFF"/>
                  </a:solidFill>
                </a:uFill>
                <a:latin typeface="+mn-lt"/>
              </a:rPr>
              <a:t>Mädchen hier auf Rollschuhen. Die Reihen lang sind und es muss schnell gehen.</a:t>
            </a:r>
          </a:p>
          <a:p>
            <a:r>
              <a:rPr lang="de-DE" sz="2000" strike="noStrike" spc="-1" dirty="0">
                <a:solidFill>
                  <a:srgbClr val="000000"/>
                </a:solidFill>
                <a:uFill>
                  <a:solidFill>
                    <a:srgbClr val="FFFFFF"/>
                  </a:solidFill>
                </a:uFill>
                <a:latin typeface="+mn-lt"/>
              </a:rPr>
              <a:t>Die Mädchen müssen ständig an den Spindeln entlang laufen.</a:t>
            </a:r>
          </a:p>
          <a:p>
            <a:pPr marL="216000" indent="-216000">
              <a:lnSpc>
                <a:spcPct val="100000"/>
              </a:lnSpc>
            </a:pPr>
            <a:endParaRPr lang="de-DE" sz="2000" i="1" strike="noStrike" spc="-1" dirty="0">
              <a:solidFill>
                <a:srgbClr val="000000"/>
              </a:solidFill>
              <a:uFill>
                <a:solidFill>
                  <a:srgbClr val="FFFFFF"/>
                </a:solidFill>
              </a:u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2000" i="1" strike="noStrike" spc="-1" dirty="0">
                <a:solidFill>
                  <a:srgbClr val="000000"/>
                </a:solidFill>
                <a:uFill>
                  <a:solidFill>
                    <a:srgbClr val="FFFFFF"/>
                  </a:solidFill>
                </a:uFill>
                <a:latin typeface="+mn-lt"/>
              </a:rPr>
              <a:t>Wie beim Bild auf Folie mit Überblick: einige Arbeiterinnen der Spinnerei-Abteilung der</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2000" i="1" strike="noStrike" spc="-1" dirty="0">
                <a:solidFill>
                  <a:srgbClr val="000000"/>
                </a:solidFill>
                <a:uFill>
                  <a:solidFill>
                    <a:srgbClr val="FFFFFF"/>
                  </a:solidFill>
                </a:uFill>
                <a:latin typeface="+mn-lt"/>
              </a:rPr>
              <a:t>KPR Mills müssen den ganzen Tag – ohne jegliche Schutzausrüstung – auf Rollschuhen</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2000" i="1" strike="noStrike" spc="-1" dirty="0">
                <a:solidFill>
                  <a:srgbClr val="000000"/>
                </a:solidFill>
                <a:uFill>
                  <a:solidFill>
                    <a:srgbClr val="FFFFFF"/>
                  </a:solidFill>
                </a:uFill>
                <a:latin typeface="+mn-lt"/>
              </a:rPr>
              <a:t>arbeiten, um ihre Produktivität erhöhen. (Quelle: SOMO/ICN, </a:t>
            </a:r>
            <a:r>
              <a:rPr lang="de-DE" sz="2000" i="1" strike="noStrike" spc="-1" dirty="0" err="1">
                <a:solidFill>
                  <a:srgbClr val="000000"/>
                </a:solidFill>
                <a:uFill>
                  <a:solidFill>
                    <a:srgbClr val="FFFFFF"/>
                  </a:solidFill>
                </a:uFill>
                <a:latin typeface="+mn-lt"/>
              </a:rPr>
              <a:t>Captured</a:t>
            </a:r>
            <a:r>
              <a:rPr lang="de-DE" sz="2000" i="1" strike="noStrike" spc="-1" dirty="0">
                <a:solidFill>
                  <a:srgbClr val="000000"/>
                </a:solidFill>
                <a:uFill>
                  <a:solidFill>
                    <a:srgbClr val="FFFFFF"/>
                  </a:solidFill>
                </a:uFill>
                <a:latin typeface="+mn-lt"/>
              </a:rPr>
              <a:t> </a:t>
            </a:r>
            <a:r>
              <a:rPr lang="de-DE" sz="2000" i="1" strike="noStrike" spc="-1" dirty="0" err="1">
                <a:solidFill>
                  <a:srgbClr val="000000"/>
                </a:solidFill>
                <a:uFill>
                  <a:solidFill>
                    <a:srgbClr val="FFFFFF"/>
                  </a:solidFill>
                </a:uFill>
                <a:latin typeface="+mn-lt"/>
              </a:rPr>
              <a:t>by</a:t>
            </a:r>
            <a:r>
              <a:rPr lang="de-DE" sz="2000" i="1" strike="noStrike" spc="-1" dirty="0">
                <a:solidFill>
                  <a:srgbClr val="000000"/>
                </a:solidFill>
                <a:uFill>
                  <a:solidFill>
                    <a:srgbClr val="FFFFFF"/>
                  </a:solidFill>
                </a:uFill>
                <a:latin typeface="+mn-lt"/>
              </a:rPr>
              <a:t> Cotton, 2011)</a:t>
            </a:r>
          </a:p>
          <a:p>
            <a:pPr marL="216000" indent="-216000">
              <a:lnSpc>
                <a:spcPct val="100000"/>
              </a:lnSpc>
            </a:pPr>
            <a:endParaRPr lang="de-DE" sz="2000" strike="noStrike" spc="-1" dirty="0">
              <a:solidFill>
                <a:srgbClr val="000000"/>
              </a:solidFill>
              <a:uFill>
                <a:solidFill>
                  <a:srgbClr val="FFFFFF"/>
                </a:solidFill>
              </a:uFill>
              <a:latin typeface="+mn-lt"/>
            </a:endParaRPr>
          </a:p>
          <a:p>
            <a:pPr marL="216000" indent="-216000">
              <a:lnSpc>
                <a:spcPct val="100000"/>
              </a:lnSpc>
            </a:pPr>
            <a:endParaRPr lang="de-DE" sz="2000" strike="noStrike" spc="-1" dirty="0">
              <a:solidFill>
                <a:srgbClr val="000000"/>
              </a:solidFill>
              <a:uFill>
                <a:solidFill>
                  <a:srgbClr val="FFFFFF"/>
                </a:solidFill>
              </a:uFill>
              <a:latin typeface="+mn-lt"/>
            </a:endParaRPr>
          </a:p>
          <a:p>
            <a:pPr marL="216000" indent="-216000">
              <a:lnSpc>
                <a:spcPct val="100000"/>
              </a:lnSpc>
            </a:pPr>
            <a:endParaRPr lang="de-DE" sz="2000" strike="noStrike" spc="-1" dirty="0">
              <a:solidFill>
                <a:srgbClr val="000000"/>
              </a:solidFill>
              <a:uFill>
                <a:solidFill>
                  <a:srgbClr val="FFFFFF"/>
                </a:solidFill>
              </a:uFill>
              <a:latin typeface="+mn-lt"/>
            </a:endParaRPr>
          </a:p>
          <a:p>
            <a:pPr marL="216000" indent="-216000">
              <a:lnSpc>
                <a:spcPct val="100000"/>
              </a:lnSpc>
            </a:pPr>
            <a:endParaRPr lang="de-DE" sz="2000" strike="noStrike" spc="-1" dirty="0">
              <a:solidFill>
                <a:srgbClr val="000000"/>
              </a:solidFill>
              <a:uFill>
                <a:solidFill>
                  <a:srgbClr val="FFFFFF"/>
                </a:solidFill>
              </a:uFill>
              <a:latin typeface="+mn-lt"/>
            </a:endParaRPr>
          </a:p>
          <a:p>
            <a:pPr marL="216000" indent="-216000">
              <a:lnSpc>
                <a:spcPct val="100000"/>
              </a:lnSpc>
            </a:pPr>
            <a:endParaRPr lang="de-DE" sz="200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476626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47C25B90-ED70-41DE-B94A-3C10C4C28FAA}" type="slidenum">
              <a:rPr lang="de-DE" sz="1300" strike="noStrike" spc="-1">
                <a:solidFill>
                  <a:srgbClr val="000000"/>
                </a:solidFill>
                <a:uFill>
                  <a:solidFill>
                    <a:srgbClr val="FFFFFF"/>
                  </a:solidFill>
                </a:uFill>
                <a:latin typeface="Times New Roman"/>
                <a:ea typeface="MS PGothic"/>
              </a:rPr>
              <a:t>11</a:t>
            </a:fld>
            <a:endParaRPr lang="de-DE" sz="1400" strike="noStrike" spc="-1">
              <a:solidFill>
                <a:srgbClr val="000000"/>
              </a:solidFill>
              <a:uFill>
                <a:solidFill>
                  <a:srgbClr val="FFFFFF"/>
                </a:solidFill>
              </a:uFill>
              <a:latin typeface="Times New Roman"/>
            </a:endParaRPr>
          </a:p>
        </p:txBody>
      </p:sp>
      <p:sp>
        <p:nvSpPr>
          <p:cNvPr id="401" name="PlaceHolder 2"/>
          <p:cNvSpPr>
            <a:spLocks noGrp="1"/>
          </p:cNvSpPr>
          <p:nvPr>
            <p:ph type="body"/>
          </p:nvPr>
        </p:nvSpPr>
        <p:spPr>
          <a:xfrm>
            <a:off x="946441" y="4861440"/>
            <a:ext cx="5205960" cy="4605120"/>
          </a:xfrm>
          <a:prstGeom prst="rect">
            <a:avLst/>
          </a:prstGeom>
        </p:spPr>
        <p:txBody>
          <a:bodyPr lIns="99000" tIns="49680" rIns="99000" bIns="49680"/>
          <a:lstStyle/>
          <a:p>
            <a:pPr marL="216000" indent="-216000">
              <a:lnSpc>
                <a:spcPct val="100000"/>
              </a:lnSpc>
            </a:pPr>
            <a:endParaRPr lang="de-DE" sz="200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546723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26ED126A-9118-4440-8220-A0AB82889FDE}" type="slidenum">
              <a:rPr lang="de-DE" sz="1300" strike="noStrike" spc="-1">
                <a:solidFill>
                  <a:srgbClr val="000000"/>
                </a:solidFill>
                <a:uFill>
                  <a:solidFill>
                    <a:srgbClr val="FFFFFF"/>
                  </a:solidFill>
                </a:uFill>
                <a:latin typeface="Times New Roman"/>
                <a:ea typeface="MS PGothic"/>
              </a:rPr>
              <a:t>12</a:t>
            </a:fld>
            <a:endParaRPr lang="de-DE" sz="1400" strike="noStrike" spc="-1">
              <a:solidFill>
                <a:srgbClr val="000000"/>
              </a:solidFill>
              <a:uFill>
                <a:solidFill>
                  <a:srgbClr val="FFFFFF"/>
                </a:solidFill>
              </a:uFill>
              <a:latin typeface="Times New Roman"/>
            </a:endParaRPr>
          </a:p>
        </p:txBody>
      </p:sp>
      <p:sp>
        <p:nvSpPr>
          <p:cNvPr id="411" name="PlaceHolder 2"/>
          <p:cNvSpPr>
            <a:spLocks noGrp="1"/>
          </p:cNvSpPr>
          <p:nvPr>
            <p:ph type="body"/>
          </p:nvPr>
        </p:nvSpPr>
        <p:spPr>
          <a:xfrm>
            <a:off x="946441" y="4861440"/>
            <a:ext cx="5205960" cy="4605120"/>
          </a:xfrm>
          <a:prstGeom prst="rect">
            <a:avLst/>
          </a:prstGeom>
        </p:spPr>
        <p:txBody>
          <a:bodyPr lIns="99000" tIns="49680" rIns="99000" bIns="49680"/>
          <a:lstStyle/>
          <a:p>
            <a:pPr marL="360" indent="0">
              <a:lnSpc>
                <a:spcPct val="100000"/>
              </a:lnSpc>
              <a:buClr>
                <a:srgbClr val="000000"/>
              </a:buClr>
              <a:buFont typeface="Arial"/>
              <a:buNone/>
            </a:pPr>
            <a:r>
              <a:rPr lang="de-DE" sz="1200"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rund 45 Mio. Beschäftigte in der Textil- und Bekleidungsindustrie</a:t>
            </a:r>
          </a:p>
          <a:p>
            <a:pPr marL="360" indent="0">
              <a:lnSpc>
                <a:spcPct val="100000"/>
              </a:lnSpc>
              <a:buClr>
                <a:srgbClr val="000000"/>
              </a:buClr>
              <a:buFont typeface="Arial"/>
              <a:buNone/>
            </a:pPr>
            <a:r>
              <a:rPr lang="de-DE" sz="1200" i="1" strike="noStrike" spc="-1" baseline="0" dirty="0">
                <a:solidFill>
                  <a:srgbClr val="003366"/>
                </a:solidFill>
                <a:uFill>
                  <a:solidFill>
                    <a:srgbClr val="FFFFFF"/>
                  </a:solidFill>
                </a:uFill>
                <a:latin typeface="Calibri" panose="020F0502020204030204" pitchFamily="34" charset="0"/>
                <a:ea typeface="MS PGothic"/>
                <a:cs typeface="Calibri" panose="020F0502020204030204" pitchFamily="34" charset="0"/>
              </a:rPr>
              <a:t>Quelle: FEMNET, 2016, Die moderne Form der Sklaverei </a:t>
            </a:r>
            <a:r>
              <a:rPr lang="de-DE" sz="1200" i="1" dirty="0">
                <a:solidFill>
                  <a:srgbClr val="002060"/>
                </a:solidFill>
                <a:latin typeface="Calibri" panose="020F0502020204030204" pitchFamily="34" charset="0"/>
                <a:cs typeface="Calibri" panose="020F0502020204030204" pitchFamily="34" charset="0"/>
              </a:rPr>
              <a:t>in indischen Spinnereien</a:t>
            </a:r>
            <a:endParaRPr lang="de-DE" sz="1200" i="1" strike="noStrike" spc="-1" baseline="0" dirty="0">
              <a:solidFill>
                <a:srgbClr val="000000"/>
              </a:solidFill>
              <a:uFill>
                <a:solidFill>
                  <a:srgbClr val="FFFFFF"/>
                </a:solidFill>
              </a:uFill>
              <a:latin typeface="+mn-lt"/>
            </a:endParaRPr>
          </a:p>
          <a:p>
            <a:pPr marL="360" indent="0">
              <a:lnSpc>
                <a:spcPct val="100000"/>
              </a:lnSpc>
              <a:buClr>
                <a:srgbClr val="000000"/>
              </a:buClr>
              <a:buFont typeface="Arial"/>
              <a:buNone/>
            </a:pPr>
            <a:endParaRPr lang="de-DE" sz="1200" strike="noStrike" spc="-1" baseline="0" dirty="0">
              <a:solidFill>
                <a:srgbClr val="000000"/>
              </a:solidFill>
              <a:uFill>
                <a:solidFill>
                  <a:srgbClr val="FFFFFF"/>
                </a:solidFill>
              </a:uFill>
              <a:latin typeface="+mn-lt"/>
            </a:endParaRPr>
          </a:p>
          <a:p>
            <a:pPr marL="360" indent="0">
              <a:lnSpc>
                <a:spcPct val="100000"/>
              </a:lnSpc>
              <a:buClr>
                <a:srgbClr val="000000"/>
              </a:buClr>
              <a:buFont typeface="Arial"/>
              <a:buNone/>
            </a:pPr>
            <a:r>
              <a:rPr lang="de-DE" sz="1200" strike="noStrike" spc="-1" baseline="0" dirty="0">
                <a:solidFill>
                  <a:srgbClr val="000000"/>
                </a:solidFill>
                <a:uFill>
                  <a:solidFill>
                    <a:srgbClr val="FFFFFF"/>
                  </a:solidFill>
                </a:uFill>
                <a:latin typeface="+mn-lt"/>
              </a:rPr>
              <a:t>17% aller Arbeitskräfte in Indien arbeiten im Bereich </a:t>
            </a:r>
            <a:r>
              <a:rPr lang="de-DE" sz="1200"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Textil und Bekleidung</a:t>
            </a:r>
          </a:p>
          <a:p>
            <a:pPr marL="360" indent="0">
              <a:lnSpc>
                <a:spcPct val="100000"/>
              </a:lnSpc>
              <a:buClr>
                <a:srgbClr val="000000"/>
              </a:buClr>
              <a:buFont typeface="Arial"/>
              <a:buNone/>
            </a:pPr>
            <a:r>
              <a:rPr lang="de-DE" sz="1200" i="1" strike="noStrike" spc="-1" baseline="0" dirty="0">
                <a:solidFill>
                  <a:srgbClr val="000000"/>
                </a:solidFill>
                <a:uFill>
                  <a:solidFill>
                    <a:srgbClr val="FFFFFF"/>
                  </a:solidFill>
                </a:uFill>
                <a:latin typeface="+mn-lt"/>
              </a:rPr>
              <a:t>Quelle: https://www.textilbuendnis.com/wp-content/uploads/2019/02/190221_TB_Factsheet_TamilNadu_Web.pdf,</a:t>
            </a:r>
          </a:p>
          <a:p>
            <a:pPr marL="360" indent="0">
              <a:lnSpc>
                <a:spcPct val="100000"/>
              </a:lnSpc>
              <a:buClr>
                <a:srgbClr val="000000"/>
              </a:buClr>
              <a:buFont typeface="Arial"/>
              <a:buNone/>
            </a:pPr>
            <a:r>
              <a:rPr lang="de-DE" sz="1200" i="1" strike="noStrike" spc="-1" baseline="0" dirty="0">
                <a:solidFill>
                  <a:srgbClr val="000000"/>
                </a:solidFill>
                <a:uFill>
                  <a:solidFill>
                    <a:srgbClr val="FFFFFF"/>
                  </a:solidFill>
                </a:uFill>
                <a:latin typeface="+mn-lt"/>
              </a:rPr>
              <a:t>Zugriff 08.05.2019</a:t>
            </a:r>
          </a:p>
          <a:p>
            <a:pPr marL="360" indent="0">
              <a:lnSpc>
                <a:spcPct val="100000"/>
              </a:lnSpc>
              <a:buClr>
                <a:srgbClr val="000000"/>
              </a:buClr>
              <a:buFont typeface="Arial"/>
              <a:buNone/>
            </a:pPr>
            <a:endParaRPr lang="de-DE" sz="2000" i="1" strike="noStrike" spc="-1" dirty="0">
              <a:solidFill>
                <a:srgbClr val="000000"/>
              </a:solidFill>
              <a:uFill>
                <a:solidFill>
                  <a:srgbClr val="FFFFFF"/>
                </a:solidFill>
              </a:uFill>
              <a:latin typeface="Arial"/>
            </a:endParaRPr>
          </a:p>
          <a:p>
            <a:pPr marL="360" indent="0">
              <a:lnSpc>
                <a:spcPct val="100000"/>
              </a:lnSpc>
              <a:buClr>
                <a:srgbClr val="000000"/>
              </a:buClr>
              <a:buFont typeface="Arial"/>
              <a:buNone/>
            </a:pPr>
            <a:r>
              <a:rPr lang="de-DE" sz="1200" b="0" strike="noStrike" spc="-1" dirty="0">
                <a:solidFill>
                  <a:srgbClr val="000000"/>
                </a:solidFill>
                <a:uFill>
                  <a:solidFill>
                    <a:srgbClr val="FFFFFF"/>
                  </a:solidFill>
                </a:uFill>
                <a:latin typeface="Arial"/>
              </a:rPr>
              <a:t>Indien</a:t>
            </a:r>
            <a:r>
              <a:rPr lang="de-DE" sz="1200" strike="noStrike" spc="-1" dirty="0">
                <a:solidFill>
                  <a:srgbClr val="000000"/>
                </a:solidFill>
                <a:uFill>
                  <a:solidFill>
                    <a:srgbClr val="FFFFFF"/>
                  </a:solidFill>
                </a:uFill>
                <a:latin typeface="Arial"/>
              </a:rPr>
              <a:t> ist zum drittgrößten Textilexporteur (nach China und der EU) und fünftgrößten</a:t>
            </a:r>
          </a:p>
          <a:p>
            <a:pPr marL="360" indent="0">
              <a:lnSpc>
                <a:spcPct val="100000"/>
              </a:lnSpc>
              <a:buClr>
                <a:srgbClr val="000000"/>
              </a:buClr>
              <a:buFont typeface="Arial"/>
              <a:buNone/>
            </a:pPr>
            <a:r>
              <a:rPr lang="de-DE" sz="1200" strike="noStrike" spc="-1" dirty="0">
                <a:solidFill>
                  <a:srgbClr val="000000"/>
                </a:solidFill>
                <a:uFill>
                  <a:solidFill>
                    <a:srgbClr val="FFFFFF"/>
                  </a:solidFill>
                </a:uFill>
                <a:latin typeface="Arial"/>
              </a:rPr>
              <a:t>Bekleidungsexporteur (nach China, EU, Bangladesch und Vietnam) der Welt geworden</a:t>
            </a:r>
          </a:p>
          <a:p>
            <a:pPr marL="360" indent="0">
              <a:lnSpc>
                <a:spcPct val="100000"/>
              </a:lnSpc>
              <a:buClr>
                <a:srgbClr val="000000"/>
              </a:buClr>
              <a:buFont typeface="Arial"/>
              <a:buNone/>
            </a:pPr>
            <a:r>
              <a:rPr lang="de-DE" sz="1200" i="1" strike="noStrike" spc="-1" dirty="0">
                <a:solidFill>
                  <a:srgbClr val="000000"/>
                </a:solidFill>
                <a:uFill>
                  <a:solidFill>
                    <a:srgbClr val="FFFFFF"/>
                  </a:solidFill>
                </a:uFill>
                <a:latin typeface="Arial"/>
              </a:rPr>
              <a:t>Quelle:</a:t>
            </a:r>
            <a:r>
              <a:rPr lang="de-DE" sz="1200" i="1" strike="noStrike" spc="-1" baseline="0" dirty="0">
                <a:solidFill>
                  <a:srgbClr val="000000"/>
                </a:solidFill>
                <a:uFill>
                  <a:solidFill>
                    <a:srgbClr val="FFFFFF"/>
                  </a:solidFill>
                </a:uFill>
                <a:latin typeface="+mn-lt"/>
              </a:rPr>
              <a:t> https://www.wto.org/english/res_e/statis_e/wts2018_e/wts2018_e.pdf, S. 143/144,</a:t>
            </a:r>
          </a:p>
          <a:p>
            <a:pPr marL="360" indent="0">
              <a:lnSpc>
                <a:spcPct val="100000"/>
              </a:lnSpc>
              <a:buClr>
                <a:srgbClr val="000000"/>
              </a:buClr>
              <a:buFont typeface="Arial"/>
              <a:buNone/>
            </a:pPr>
            <a:r>
              <a:rPr lang="de-DE" sz="1200" i="1" strike="noStrike" spc="-1" baseline="0" dirty="0">
                <a:solidFill>
                  <a:srgbClr val="000000"/>
                </a:solidFill>
                <a:uFill>
                  <a:solidFill>
                    <a:srgbClr val="FFFFFF"/>
                  </a:solidFill>
                </a:uFill>
                <a:latin typeface="+mn-lt"/>
              </a:rPr>
              <a:t>Zugriff 08.05.2019</a:t>
            </a:r>
          </a:p>
          <a:p>
            <a:pPr marL="360" indent="0">
              <a:lnSpc>
                <a:spcPct val="100000"/>
              </a:lnSpc>
              <a:buClr>
                <a:srgbClr val="000000"/>
              </a:buClr>
              <a:buFont typeface="Arial"/>
              <a:buNone/>
            </a:pPr>
            <a:endParaRPr lang="de-DE" sz="1200" strike="noStrike" spc="-1" baseline="0" dirty="0">
              <a:solidFill>
                <a:srgbClr val="000000"/>
              </a:solidFill>
              <a:uFill>
                <a:solidFill>
                  <a:srgbClr val="FFFFFF"/>
                </a:solidFill>
              </a:uFill>
              <a:latin typeface="+mn-lt"/>
            </a:endParaRPr>
          </a:p>
          <a:p>
            <a:pPr marL="360" indent="0">
              <a:lnSpc>
                <a:spcPct val="100000"/>
              </a:lnSpc>
              <a:buClr>
                <a:srgbClr val="000000"/>
              </a:buClr>
              <a:buFont typeface="Arial"/>
              <a:buNone/>
            </a:pPr>
            <a:r>
              <a:rPr lang="de-DE" sz="1200" strike="noStrike" spc="-1" dirty="0">
                <a:solidFill>
                  <a:srgbClr val="000000"/>
                </a:solidFill>
                <a:uFill>
                  <a:solidFill>
                    <a:srgbClr val="FFFFFF"/>
                  </a:solidFill>
                </a:uFill>
                <a:latin typeface="Arial"/>
              </a:rPr>
              <a:t>Wirtschaftsstruktur: viele kleine informelle </a:t>
            </a:r>
            <a:r>
              <a:rPr lang="de-DE" sz="1200" strike="noStrike" spc="-1" dirty="0">
                <a:solidFill>
                  <a:srgbClr val="000000"/>
                </a:solidFill>
                <a:uFill>
                  <a:solidFill>
                    <a:srgbClr val="FFFFFF"/>
                  </a:solidFill>
                </a:uFill>
                <a:latin typeface="+mn-lt"/>
              </a:rPr>
              <a:t>(kleine, nicht registrierte (Familien-))Betriebe</a:t>
            </a:r>
          </a:p>
          <a:p>
            <a:pPr marL="360" indent="0">
              <a:lnSpc>
                <a:spcPct val="100000"/>
              </a:lnSpc>
              <a:buClr>
                <a:srgbClr val="000000"/>
              </a:buClr>
              <a:buFont typeface="Arial"/>
              <a:buNone/>
            </a:pPr>
            <a:r>
              <a:rPr lang="de-DE" sz="1200" b="0" strike="noStrike" spc="-1" dirty="0">
                <a:solidFill>
                  <a:srgbClr val="000000"/>
                </a:solidFill>
                <a:uFill>
                  <a:solidFill>
                    <a:srgbClr val="FFFFFF"/>
                  </a:solidFill>
                </a:uFill>
                <a:latin typeface="Arial"/>
              </a:rPr>
              <a:t>mit teils veralteter technischer Ausstattung</a:t>
            </a:r>
          </a:p>
          <a:p>
            <a:pPr marL="36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de-DE" sz="2000" i="1" strike="noStrike" spc="-1" dirty="0">
                <a:solidFill>
                  <a:srgbClr val="000000"/>
                </a:solidFill>
                <a:uFill>
                  <a:solidFill>
                    <a:srgbClr val="FFFFFF"/>
                  </a:solidFill>
                </a:uFill>
                <a:latin typeface="+mn-lt"/>
              </a:rPr>
              <a:t>formeller Sektor: registrierte Fabriken mit Hunderten von </a:t>
            </a:r>
            <a:r>
              <a:rPr lang="de-DE" sz="2000" i="1" strike="noStrike" spc="-1" dirty="0" err="1">
                <a:solidFill>
                  <a:srgbClr val="000000"/>
                </a:solidFill>
                <a:uFill>
                  <a:solidFill>
                    <a:srgbClr val="FFFFFF"/>
                  </a:solidFill>
                </a:uFill>
                <a:latin typeface="+mn-lt"/>
              </a:rPr>
              <a:t>Arbeiter_innen</a:t>
            </a:r>
            <a:r>
              <a:rPr lang="de-DE" sz="2000" i="1" strike="noStrike" spc="-1" dirty="0">
                <a:solidFill>
                  <a:srgbClr val="000000"/>
                </a:solidFill>
                <a:uFill>
                  <a:solidFill>
                    <a:srgbClr val="FFFFFF"/>
                  </a:solidFill>
                </a:uFill>
                <a:latin typeface="+mn-lt"/>
              </a:rPr>
              <a:t>, teilweise sind</a:t>
            </a:r>
          </a:p>
          <a:p>
            <a:pPr marL="36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de-DE" sz="2000" i="1" strike="noStrike" spc="-1" dirty="0">
                <a:solidFill>
                  <a:srgbClr val="000000"/>
                </a:solidFill>
                <a:uFill>
                  <a:solidFill>
                    <a:srgbClr val="FFFFFF"/>
                  </a:solidFill>
                </a:uFill>
                <a:latin typeface="+mn-lt"/>
              </a:rPr>
              <a:t>alle Verarbeitungsstufen (Spinnen, textile Flächenherstellung wie weben und stricken, Konfektion)</a:t>
            </a:r>
          </a:p>
          <a:p>
            <a:pPr marL="36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de-DE" sz="2000" i="1" strike="noStrike" spc="-1" dirty="0">
                <a:solidFill>
                  <a:srgbClr val="000000"/>
                </a:solidFill>
                <a:uFill>
                  <a:solidFill>
                    <a:srgbClr val="FFFFFF"/>
                  </a:solidFill>
                </a:uFill>
                <a:latin typeface="+mn-lt"/>
              </a:rPr>
              <a:t>unter einem Dach</a:t>
            </a:r>
            <a:endParaRPr lang="de-DE" sz="2000" b="0" i="1" strike="noStrike" spc="-1" dirty="0">
              <a:solidFill>
                <a:srgbClr val="000000"/>
              </a:solidFill>
              <a:uFill>
                <a:solidFill>
                  <a:srgbClr val="FFFFFF"/>
                </a:solidFill>
              </a:uFill>
              <a:latin typeface="Arial"/>
            </a:endParaRPr>
          </a:p>
          <a:p>
            <a:pPr marL="360" indent="0">
              <a:lnSpc>
                <a:spcPct val="100000"/>
              </a:lnSpc>
              <a:buClr>
                <a:srgbClr val="000000"/>
              </a:buClr>
              <a:buFont typeface="Arial"/>
              <a:buNone/>
            </a:pPr>
            <a:endParaRPr lang="de-DE" sz="2000" b="0" strike="noStrike" spc="-1" dirty="0">
              <a:solidFill>
                <a:srgbClr val="000000"/>
              </a:solidFill>
              <a:uFill>
                <a:solidFill>
                  <a:srgbClr val="FFFFFF"/>
                </a:solidFill>
              </a:uFill>
              <a:latin typeface="Arial"/>
            </a:endParaRPr>
          </a:p>
          <a:p>
            <a:pPr marL="360" indent="0">
              <a:lnSpc>
                <a:spcPct val="100000"/>
              </a:lnSpc>
              <a:buClr>
                <a:srgbClr val="000000"/>
              </a:buClr>
              <a:buFont typeface="Arial"/>
              <a:buNone/>
            </a:pPr>
            <a:r>
              <a:rPr lang="de-DE" sz="1200" strike="noStrike" spc="-1" dirty="0">
                <a:solidFill>
                  <a:srgbClr val="000000"/>
                </a:solidFill>
                <a:uFill>
                  <a:solidFill>
                    <a:srgbClr val="FFFFFF"/>
                  </a:solidFill>
                </a:uFill>
                <a:latin typeface="Arial"/>
              </a:rPr>
              <a:t>niedrige Lohnkosten</a:t>
            </a:r>
            <a:endParaRPr lang="de-DE" sz="2000" strike="noStrike" spc="-1" dirty="0">
              <a:solidFill>
                <a:srgbClr val="000000"/>
              </a:solidFill>
              <a:uFill>
                <a:solidFill>
                  <a:srgbClr val="FFFFFF"/>
                </a:solidFill>
              </a:uFill>
              <a:latin typeface="Arial"/>
            </a:endParaRPr>
          </a:p>
          <a:p>
            <a:pPr>
              <a:lnSpc>
                <a:spcPct val="100000"/>
              </a:lnSpc>
            </a:pPr>
            <a:endParaRPr lang="de-DE" sz="2000" strike="noStrike" spc="-1" dirty="0">
              <a:solidFill>
                <a:srgbClr val="000000"/>
              </a:solidFill>
              <a:uFill>
                <a:solidFill>
                  <a:srgbClr val="FFFFFF"/>
                </a:solidFill>
              </a:u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strike="noStrike" spc="-1" dirty="0">
                <a:solidFill>
                  <a:srgbClr val="000000"/>
                </a:solidFill>
                <a:uFill>
                  <a:solidFill>
                    <a:srgbClr val="FFFFFF"/>
                  </a:solidFill>
                </a:uFill>
                <a:latin typeface="+mn-lt"/>
              </a:rPr>
              <a:t>Weitere Quelle:</a:t>
            </a:r>
            <a:r>
              <a:rPr lang="de-DE" sz="2000" i="1" strike="noStrike" spc="-1" baseline="0" dirty="0">
                <a:solidFill>
                  <a:srgbClr val="000000"/>
                </a:solidFill>
                <a:uFill>
                  <a:solidFill>
                    <a:srgbClr val="FFFFFF"/>
                  </a:solidFill>
                </a:uFill>
                <a:latin typeface="+mn-lt"/>
              </a:rPr>
              <a:t> https://www.ibef.org/industry/textiles/infographic; http://www.makeinindia.com/sector/textiles-and-garments, Zugriff 08.05.2019</a:t>
            </a:r>
            <a:endParaRPr lang="de-DE" sz="2000" strike="noStrike" spc="-1" dirty="0">
              <a:solidFill>
                <a:srgbClr val="000000"/>
              </a:solidFill>
              <a:uFill>
                <a:solidFill>
                  <a:srgbClr val="FFFFFF"/>
                </a:solidFill>
              </a:uFill>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4A22D251-612D-4424-A4B1-4AA5A526A90D}" type="slidenum">
              <a:rPr lang="de-DE" sz="1300" strike="noStrike" spc="-1">
                <a:solidFill>
                  <a:srgbClr val="000000"/>
                </a:solidFill>
                <a:uFill>
                  <a:solidFill>
                    <a:srgbClr val="FFFFFF"/>
                  </a:solidFill>
                </a:uFill>
                <a:latin typeface="Times New Roman"/>
                <a:ea typeface="MS PGothic"/>
              </a:rPr>
              <a:t>13</a:t>
            </a:fld>
            <a:endParaRPr lang="de-DE" sz="1400" strike="noStrike" spc="-1">
              <a:solidFill>
                <a:srgbClr val="000000"/>
              </a:solidFill>
              <a:uFill>
                <a:solidFill>
                  <a:srgbClr val="FFFFFF"/>
                </a:solidFill>
              </a:uFill>
              <a:latin typeface="Times New Roman"/>
            </a:endParaRPr>
          </a:p>
        </p:txBody>
      </p:sp>
      <p:sp>
        <p:nvSpPr>
          <p:cNvPr id="413" name="PlaceHolder 2"/>
          <p:cNvSpPr>
            <a:spLocks noGrp="1"/>
          </p:cNvSpPr>
          <p:nvPr>
            <p:ph type="body"/>
          </p:nvPr>
        </p:nvSpPr>
        <p:spPr>
          <a:xfrm>
            <a:off x="946441" y="4861440"/>
            <a:ext cx="5205960" cy="4605120"/>
          </a:xfrm>
          <a:prstGeom prst="rect">
            <a:avLst/>
          </a:prstGeom>
        </p:spPr>
        <p:txBody>
          <a:bodyPr lIns="99000" tIns="49680" rIns="99000" bIns="49680"/>
          <a:lstStyle/>
          <a:p>
            <a:endParaRPr lang="de-DE" sz="2000" strike="noStrike" spc="-1" dirty="0">
              <a:solidFill>
                <a:srgbClr val="000000"/>
              </a:solidFill>
              <a:uFill>
                <a:solidFill>
                  <a:srgbClr val="FFFFFF"/>
                </a:solidFill>
              </a:uFill>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14</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pPr marL="343260" indent="-342900">
              <a:lnSpc>
                <a:spcPct val="100000"/>
              </a:lnSpc>
              <a:buClr>
                <a:srgbClr val="002060"/>
              </a:buClr>
              <a:buFont typeface="Arial" panose="020B0604020202020204" pitchFamily="34" charset="0"/>
              <a:buChar char="•"/>
            </a:pPr>
            <a:r>
              <a:rPr lang="de-DE" sz="2000" b="0" strike="noStrike" spc="-1" dirty="0">
                <a:solidFill>
                  <a:srgbClr val="002060"/>
                </a:solidFill>
                <a:uFill>
                  <a:solidFill>
                    <a:srgbClr val="FFFFFF"/>
                  </a:solidFill>
                </a:uFill>
                <a:latin typeface="Arial"/>
              </a:rPr>
              <a:t>Tamil Nadu</a:t>
            </a:r>
            <a:r>
              <a:rPr lang="de-DE" sz="2000" b="0" strike="noStrike" spc="-1" baseline="0" dirty="0">
                <a:solidFill>
                  <a:srgbClr val="002060"/>
                </a:solidFill>
                <a:uFill>
                  <a:solidFill>
                    <a:srgbClr val="FFFFFF"/>
                  </a:solidFill>
                </a:uFill>
                <a:latin typeface="Arial"/>
              </a:rPr>
              <a:t> macht ein Drittel der indischen Textilindustrie aus</a:t>
            </a:r>
          </a:p>
          <a:p>
            <a:pPr marL="343260" indent="-342900">
              <a:lnSpc>
                <a:spcPct val="100000"/>
              </a:lnSpc>
              <a:buClr>
                <a:srgbClr val="002060"/>
              </a:buClr>
              <a:buFont typeface="Arial" panose="020B0604020202020204" pitchFamily="34" charset="0"/>
              <a:buChar char="•"/>
            </a:pPr>
            <a:r>
              <a:rPr lang="de-DE" sz="2000" b="0" strike="noStrike" spc="-1" baseline="0" dirty="0">
                <a:solidFill>
                  <a:srgbClr val="002060"/>
                </a:solidFill>
                <a:uFill>
                  <a:solidFill>
                    <a:srgbClr val="FFFFFF"/>
                  </a:solidFill>
                </a:uFill>
                <a:latin typeface="+mn-lt"/>
              </a:rPr>
              <a:t>28% der Beschäftigten der indischen Textil- und Bekleidungsindustrie sind</a:t>
            </a:r>
          </a:p>
          <a:p>
            <a:pPr marL="360" indent="0">
              <a:lnSpc>
                <a:spcPct val="100000"/>
              </a:lnSpc>
              <a:buClr>
                <a:srgbClr val="002060"/>
              </a:buClr>
              <a:buFont typeface="Arial" panose="020B0604020202020204" pitchFamily="34" charset="0"/>
              <a:buNone/>
            </a:pPr>
            <a:r>
              <a:rPr lang="de-DE" sz="2000" b="0" strike="noStrike" spc="-1" baseline="0" dirty="0">
                <a:solidFill>
                  <a:srgbClr val="002060"/>
                </a:solidFill>
                <a:uFill>
                  <a:solidFill>
                    <a:srgbClr val="FFFFFF"/>
                  </a:solidFill>
                </a:uFill>
                <a:latin typeface="+mn-lt"/>
              </a:rPr>
              <a:t>in Tamil Nadu beschäftigt</a:t>
            </a:r>
          </a:p>
          <a:p>
            <a:pPr marL="343260" indent="-342900">
              <a:lnSpc>
                <a:spcPct val="100000"/>
              </a:lnSpc>
              <a:buClr>
                <a:srgbClr val="002060"/>
              </a:buClr>
              <a:buFont typeface="Arial" panose="020B0604020202020204" pitchFamily="34" charset="0"/>
              <a:buChar char="•"/>
            </a:pPr>
            <a:r>
              <a:rPr lang="de-DE" sz="2000" b="0" strike="noStrike" spc="-1" dirty="0">
                <a:solidFill>
                  <a:srgbClr val="002060"/>
                </a:solidFill>
                <a:uFill>
                  <a:solidFill>
                    <a:srgbClr val="FFFFFF"/>
                  </a:solidFill>
                </a:uFill>
                <a:latin typeface="Arial"/>
              </a:rPr>
              <a:t>Tamil Nadu ist zentraler globaler Exporteur für Konfektionskleidung</a:t>
            </a:r>
          </a:p>
          <a:p>
            <a:pPr marL="360" indent="0">
              <a:lnSpc>
                <a:spcPct val="100000"/>
              </a:lnSpc>
              <a:buClr>
                <a:srgbClr val="002060"/>
              </a:buClr>
              <a:buFont typeface="Arial" panose="020B0604020202020204" pitchFamily="34" charset="0"/>
              <a:buNone/>
            </a:pPr>
            <a:r>
              <a:rPr lang="de-DE" sz="2000" b="0" strike="noStrike" spc="-1" dirty="0">
                <a:solidFill>
                  <a:srgbClr val="002060"/>
                </a:solidFill>
                <a:uFill>
                  <a:solidFill>
                    <a:srgbClr val="FFFFFF"/>
                  </a:solidFill>
                </a:uFill>
                <a:latin typeface="Arial"/>
              </a:rPr>
              <a:t>(20% der indischen Bekleidungsexporte kommen aus Tamil Nadu)</a:t>
            </a:r>
            <a:endParaRPr lang="de-DE" sz="2000" b="1" strike="noStrike" spc="-1" dirty="0">
              <a:solidFill>
                <a:srgbClr val="000000"/>
              </a:solidFill>
              <a:uFill>
                <a:solidFill>
                  <a:srgbClr val="FFFFFF"/>
                </a:solidFill>
              </a:uFill>
              <a:latin typeface="Arial"/>
            </a:endParaRPr>
          </a:p>
          <a:p>
            <a:pPr marL="360" indent="0">
              <a:lnSpc>
                <a:spcPct val="100000"/>
              </a:lnSpc>
              <a:buClr>
                <a:srgbClr val="002060"/>
              </a:buClr>
              <a:buFont typeface="Arial"/>
              <a:buNone/>
            </a:pPr>
            <a:r>
              <a:rPr lang="de-DE" sz="2000" i="1" strike="noStrike" spc="-1" dirty="0">
                <a:solidFill>
                  <a:srgbClr val="002060"/>
                </a:solidFill>
                <a:uFill>
                  <a:solidFill>
                    <a:srgbClr val="FFFFFF"/>
                  </a:solidFill>
                </a:uFill>
                <a:latin typeface="Arial"/>
              </a:rPr>
              <a:t>Quelle</a:t>
            </a:r>
            <a:r>
              <a:rPr lang="de-DE" sz="2000" i="1" strike="noStrike" spc="-1" dirty="0">
                <a:solidFill>
                  <a:srgbClr val="002060"/>
                </a:solidFill>
                <a:uFill>
                  <a:solidFill>
                    <a:srgbClr val="FFFFFF"/>
                  </a:solidFill>
                </a:uFill>
                <a:latin typeface="+mn-lt"/>
              </a:rPr>
              <a:t>: https://www.investingintamilnadu.com/investing2018/uploads/presentati_16123270b3b6429121afa89f2d547dca_11_05_2018_063247.pdf,</a:t>
            </a:r>
          </a:p>
          <a:p>
            <a:pPr marL="360" indent="0">
              <a:lnSpc>
                <a:spcPct val="100000"/>
              </a:lnSpc>
              <a:buClr>
                <a:srgbClr val="002060"/>
              </a:buClr>
              <a:buFont typeface="Arial"/>
              <a:buNone/>
            </a:pPr>
            <a:r>
              <a:rPr lang="de-DE" sz="2000" i="1" strike="noStrike" spc="-1" dirty="0">
                <a:solidFill>
                  <a:srgbClr val="002060"/>
                </a:solidFill>
                <a:uFill>
                  <a:solidFill>
                    <a:srgbClr val="FFFFFF"/>
                  </a:solidFill>
                </a:uFill>
                <a:latin typeface="+mn-lt"/>
              </a:rPr>
              <a:t>S. 14</a:t>
            </a:r>
            <a:r>
              <a:rPr lang="de-DE" sz="2000" b="0" i="1" strike="noStrike" spc="-1" baseline="0" dirty="0">
                <a:solidFill>
                  <a:srgbClr val="002060"/>
                </a:solidFill>
                <a:uFill>
                  <a:solidFill>
                    <a:srgbClr val="FFFFFF"/>
                  </a:solidFill>
                </a:uFill>
                <a:latin typeface="+mn-lt"/>
              </a:rPr>
              <a:t>; Zugriff 8.5.2019</a:t>
            </a:r>
          </a:p>
          <a:p>
            <a:pPr marL="360" indent="0">
              <a:lnSpc>
                <a:spcPct val="100000"/>
              </a:lnSpc>
              <a:buClr>
                <a:srgbClr val="002060"/>
              </a:buClr>
              <a:buFont typeface="Arial"/>
              <a:buNone/>
            </a:pPr>
            <a:endParaRPr lang="de-DE" sz="2000" strike="noStrike" spc="-1" dirty="0">
              <a:solidFill>
                <a:srgbClr val="000000"/>
              </a:solidFill>
              <a:uFill>
                <a:solidFill>
                  <a:srgbClr val="FFFFFF"/>
                </a:solidFill>
              </a:uFill>
              <a:latin typeface="Arial"/>
            </a:endParaRPr>
          </a:p>
          <a:p>
            <a:pPr marL="343080" indent="-342720">
              <a:lnSpc>
                <a:spcPct val="100000"/>
              </a:lnSpc>
              <a:buClr>
                <a:srgbClr val="002060"/>
              </a:buClr>
              <a:buFont typeface="Arial"/>
              <a:buChar char="•"/>
            </a:pPr>
            <a:r>
              <a:rPr lang="de-DE" sz="2000" strike="noStrike" spc="-1" dirty="0">
                <a:solidFill>
                  <a:srgbClr val="002060"/>
                </a:solidFill>
                <a:uFill>
                  <a:solidFill>
                    <a:srgbClr val="FFFFFF"/>
                  </a:solidFill>
                </a:uFill>
                <a:latin typeface="Arial"/>
              </a:rPr>
              <a:t>Tamil </a:t>
            </a:r>
            <a:r>
              <a:rPr lang="de-DE" sz="2000" b="0" strike="noStrike" spc="-1" dirty="0">
                <a:solidFill>
                  <a:srgbClr val="002060"/>
                </a:solidFill>
                <a:uFill>
                  <a:solidFill>
                    <a:srgbClr val="FFFFFF"/>
                  </a:solidFill>
                </a:uFill>
                <a:latin typeface="Arial"/>
              </a:rPr>
              <a:t>Nadu größter Produzent für Baumwollgarn in Indien</a:t>
            </a:r>
          </a:p>
          <a:p>
            <a:pPr marL="343080" marR="0" lvl="0" indent="-342720" algn="l" defTabSz="914400" rtl="0" eaLnBrk="1" fontAlgn="auto" latinLnBrk="0" hangingPunct="1">
              <a:lnSpc>
                <a:spcPct val="100000"/>
              </a:lnSpc>
              <a:spcBef>
                <a:spcPts val="0"/>
              </a:spcBef>
              <a:spcAft>
                <a:spcPts val="0"/>
              </a:spcAft>
              <a:buClr>
                <a:srgbClr val="002060"/>
              </a:buClr>
              <a:buSzTx/>
              <a:buFont typeface="Arial"/>
              <a:buChar char="•"/>
              <a:tabLst/>
              <a:defRPr/>
            </a:pPr>
            <a:r>
              <a:rPr lang="de-DE" sz="2000" b="0" strike="noStrike" spc="-1" dirty="0">
                <a:solidFill>
                  <a:srgbClr val="002060"/>
                </a:solidFill>
                <a:uFill>
                  <a:solidFill>
                    <a:srgbClr val="FFFFFF"/>
                  </a:solidFill>
                </a:uFill>
                <a:latin typeface="+mn-lt"/>
              </a:rPr>
              <a:t>40% des Garns geht nach Nordindien, 30% wird exportiert (Bangladesch, China),</a:t>
            </a:r>
          </a:p>
          <a:p>
            <a:pPr marL="360" marR="0" lvl="0" indent="0" algn="l" defTabSz="914400" rtl="0" eaLnBrk="1" fontAlgn="auto" latinLnBrk="0" hangingPunct="1">
              <a:lnSpc>
                <a:spcPct val="100000"/>
              </a:lnSpc>
              <a:spcBef>
                <a:spcPts val="0"/>
              </a:spcBef>
              <a:spcAft>
                <a:spcPts val="0"/>
              </a:spcAft>
              <a:buClr>
                <a:srgbClr val="002060"/>
              </a:buClr>
              <a:buSzTx/>
              <a:buFont typeface="Arial"/>
              <a:buNone/>
              <a:tabLst/>
              <a:defRPr/>
            </a:pPr>
            <a:r>
              <a:rPr lang="de-DE" sz="2000" b="0" strike="noStrike" spc="-1" dirty="0">
                <a:solidFill>
                  <a:srgbClr val="002060"/>
                </a:solidFill>
                <a:uFill>
                  <a:solidFill>
                    <a:srgbClr val="FFFFFF"/>
                  </a:solidFill>
                </a:uFill>
                <a:latin typeface="+mn-lt"/>
              </a:rPr>
              <a:t>30% wird in Tamil Nadu weiterverarbeitet</a:t>
            </a:r>
            <a:endParaRPr lang="de-DE" sz="2000" b="0" strike="noStrike" spc="-1" dirty="0">
              <a:solidFill>
                <a:srgbClr val="002060"/>
              </a:solidFill>
              <a:uFill>
                <a:solidFill>
                  <a:srgbClr val="FFFFFF"/>
                </a:solidFill>
              </a:uFill>
              <a:latin typeface="Arial"/>
            </a:endParaRPr>
          </a:p>
          <a:p>
            <a:pPr marL="360" indent="0">
              <a:lnSpc>
                <a:spcPct val="100000"/>
              </a:lnSpc>
              <a:buClr>
                <a:srgbClr val="002060"/>
              </a:buClr>
              <a:buFont typeface="Arial"/>
              <a:buNone/>
            </a:pPr>
            <a:r>
              <a:rPr lang="de-DE" sz="2000" i="1" strike="noStrike" spc="-1" dirty="0">
                <a:solidFill>
                  <a:srgbClr val="002060"/>
                </a:solidFill>
                <a:uFill>
                  <a:solidFill>
                    <a:srgbClr val="FFFFFF"/>
                  </a:solidFill>
                </a:uFill>
                <a:latin typeface="+mn-lt"/>
              </a:rPr>
              <a:t>Quelle: https://www.thehindu.com/todays-paper/tp-national/tp-tamilnadu/new-textile-policy-on-the-anvil/article7458741.ece</a:t>
            </a:r>
            <a:r>
              <a:rPr lang="de-DE" sz="2000" b="0" i="1" strike="noStrike" spc="-1" baseline="0" dirty="0">
                <a:solidFill>
                  <a:srgbClr val="002060"/>
                </a:solidFill>
                <a:uFill>
                  <a:solidFill>
                    <a:srgbClr val="FFFFFF"/>
                  </a:solidFill>
                </a:uFill>
                <a:latin typeface="+mn-lt"/>
              </a:rPr>
              <a:t>,</a:t>
            </a:r>
          </a:p>
          <a:p>
            <a:pPr marL="360" indent="0">
              <a:lnSpc>
                <a:spcPct val="100000"/>
              </a:lnSpc>
              <a:buClr>
                <a:srgbClr val="002060"/>
              </a:buClr>
              <a:buFont typeface="Arial"/>
              <a:buNone/>
            </a:pPr>
            <a:r>
              <a:rPr lang="de-DE" sz="2000" b="0" i="1" strike="noStrike" spc="-1" baseline="0" dirty="0">
                <a:solidFill>
                  <a:srgbClr val="002060"/>
                </a:solidFill>
                <a:uFill>
                  <a:solidFill>
                    <a:srgbClr val="FFFFFF"/>
                  </a:solidFill>
                </a:uFill>
                <a:latin typeface="+mn-lt"/>
              </a:rPr>
              <a:t>Zugriff 08.05.2019</a:t>
            </a:r>
            <a:endParaRPr lang="de-DE" sz="2000" strike="noStrike" spc="-1" dirty="0">
              <a:solidFill>
                <a:srgbClr val="000000"/>
              </a:solidFill>
              <a:uFill>
                <a:solidFill>
                  <a:srgbClr val="FFFFFF"/>
                </a:solidFill>
              </a:uFill>
              <a:latin typeface="Arial"/>
            </a:endParaRPr>
          </a:p>
          <a:p>
            <a:pPr>
              <a:lnSpc>
                <a:spcPct val="100000"/>
              </a:lnSpc>
            </a:pPr>
            <a:endParaRPr lang="de-DE" sz="2000" b="1" strike="noStrike" spc="-1" dirty="0">
              <a:solidFill>
                <a:srgbClr val="000000"/>
              </a:solidFill>
              <a:uFill>
                <a:solidFill>
                  <a:srgbClr val="FFFFFF"/>
                </a:solidFill>
              </a:uFill>
              <a:latin typeface="Arial"/>
            </a:endParaRPr>
          </a:p>
          <a:p>
            <a:pPr>
              <a:lnSpc>
                <a:spcPct val="100000"/>
              </a:lnSpc>
            </a:pPr>
            <a:r>
              <a:rPr lang="de-DE" sz="2000" b="0" strike="noStrike" spc="-1" dirty="0">
                <a:solidFill>
                  <a:srgbClr val="002060"/>
                </a:solidFill>
                <a:uFill>
                  <a:solidFill>
                    <a:srgbClr val="FFFFFF"/>
                  </a:solidFill>
                </a:uFill>
                <a:latin typeface="Arial"/>
              </a:rPr>
              <a:t>Die Bekleidung aus Tamil Nadu bedient hauptsächlich das untere und mittlere Preissegment.</a:t>
            </a:r>
            <a:endParaRPr lang="de-DE" sz="2000" b="0" strike="noStrike" spc="-1" dirty="0">
              <a:solidFill>
                <a:srgbClr val="000000"/>
              </a:solidFill>
              <a:uFill>
                <a:solidFill>
                  <a:srgbClr val="FFFFFF"/>
                </a:solidFill>
              </a:uFill>
              <a:latin typeface="Arial"/>
            </a:endParaRPr>
          </a:p>
          <a:p>
            <a:pPr>
              <a:lnSpc>
                <a:spcPct val="100000"/>
              </a:lnSpc>
            </a:pPr>
            <a:endParaRPr lang="de-DE" sz="2000" strike="noStrike" spc="-1" dirty="0">
              <a:solidFill>
                <a:srgbClr val="000000"/>
              </a:solidFill>
              <a:uFill>
                <a:solidFill>
                  <a:srgbClr val="FFFFFF"/>
                </a:solidFill>
              </a:uFill>
              <a:latin typeface="Arial"/>
            </a:endParaRPr>
          </a:p>
          <a:p>
            <a:pPr>
              <a:lnSpc>
                <a:spcPct val="100000"/>
              </a:lnSpc>
            </a:pPr>
            <a:r>
              <a:rPr lang="de-DE" sz="2000" b="1" strike="noStrike" spc="-1" dirty="0">
                <a:solidFill>
                  <a:srgbClr val="002060"/>
                </a:solidFill>
                <a:uFill>
                  <a:solidFill>
                    <a:srgbClr val="FFFFFF"/>
                  </a:solidFill>
                </a:uFill>
                <a:latin typeface="Arial"/>
              </a:rPr>
              <a:t>Wettbewerbsvorteil Löhne</a:t>
            </a:r>
            <a:endParaRPr lang="de-DE" sz="2000" strike="noStrike" spc="-1" dirty="0">
              <a:solidFill>
                <a:srgbClr val="000000"/>
              </a:solidFill>
              <a:uFill>
                <a:solidFill>
                  <a:srgbClr val="FFFFFF"/>
                </a:solidFill>
              </a:uFill>
              <a:latin typeface="Arial"/>
            </a:endParaRPr>
          </a:p>
          <a:p>
            <a:pPr>
              <a:lnSpc>
                <a:spcPct val="100000"/>
              </a:lnSpc>
            </a:pPr>
            <a:r>
              <a:rPr lang="de-DE" sz="2000" strike="noStrike" spc="-1" dirty="0">
                <a:solidFill>
                  <a:srgbClr val="002060"/>
                </a:solidFill>
                <a:uFill>
                  <a:solidFill>
                    <a:srgbClr val="FFFFFF"/>
                  </a:solidFill>
                </a:uFill>
                <a:latin typeface="Arial"/>
              </a:rPr>
              <a:t>Die Regierung von Tamil Nadu hebt auf einer Internetseite für Investoren die vergleichbar</a:t>
            </a:r>
          </a:p>
          <a:p>
            <a:pPr>
              <a:lnSpc>
                <a:spcPct val="100000"/>
              </a:lnSpc>
            </a:pPr>
            <a:r>
              <a:rPr lang="de-DE" sz="2000" strike="noStrike" spc="-1" dirty="0">
                <a:solidFill>
                  <a:srgbClr val="002060"/>
                </a:solidFill>
                <a:uFill>
                  <a:solidFill>
                    <a:srgbClr val="FFFFFF"/>
                  </a:solidFill>
                </a:uFill>
                <a:latin typeface="Arial"/>
              </a:rPr>
              <a:t>niedrigeren Arbeitsstundenkosten in der Textil- und Bekleidungsindustrie in Tamil Nadu</a:t>
            </a:r>
          </a:p>
          <a:p>
            <a:pPr>
              <a:lnSpc>
                <a:spcPct val="100000"/>
              </a:lnSpc>
            </a:pPr>
            <a:r>
              <a:rPr lang="de-DE" sz="2000" strike="noStrike" spc="-1" dirty="0">
                <a:solidFill>
                  <a:srgbClr val="002060"/>
                </a:solidFill>
                <a:uFill>
                  <a:solidFill>
                    <a:srgbClr val="FFFFFF"/>
                  </a:solidFill>
                </a:uFill>
                <a:latin typeface="Arial"/>
              </a:rPr>
              <a:t>gegenüber China und der Türkei hervor. Diese lägen in Tamil Nadu bei US$ 0,75, in China bei US$ 1,</a:t>
            </a:r>
          </a:p>
          <a:p>
            <a:pPr>
              <a:lnSpc>
                <a:spcPct val="100000"/>
              </a:lnSpc>
            </a:pPr>
            <a:r>
              <a:rPr lang="de-DE" sz="2000" strike="noStrike" spc="-1" dirty="0">
                <a:solidFill>
                  <a:srgbClr val="002060"/>
                </a:solidFill>
                <a:uFill>
                  <a:solidFill>
                    <a:srgbClr val="FFFFFF"/>
                  </a:solidFill>
                </a:uFill>
                <a:latin typeface="Arial"/>
              </a:rPr>
              <a:t>in der Türkei bei US$ 3 (letztes Update der Seite 18.09.2018)</a:t>
            </a:r>
          </a:p>
          <a:p>
            <a:pPr>
              <a:lnSpc>
                <a:spcPct val="100000"/>
              </a:lnSpc>
            </a:pPr>
            <a:r>
              <a:rPr lang="de-DE" sz="2000" i="1" strike="noStrike" spc="-1" dirty="0">
                <a:solidFill>
                  <a:srgbClr val="002060"/>
                </a:solidFill>
                <a:uFill>
                  <a:solidFill>
                    <a:srgbClr val="FFFFFF"/>
                  </a:solidFill>
                </a:uFill>
                <a:latin typeface="Arial"/>
              </a:rPr>
              <a:t>Quelle: http://www.investingintamilnadu.com/tamilnadu/why_tamilnadu/tn_industry_profile.php#breadcrumb</a:t>
            </a:r>
            <a:r>
              <a:rPr lang="de-DE" sz="2000" b="0" i="1" strike="noStrike" spc="-1" baseline="0" dirty="0">
                <a:solidFill>
                  <a:srgbClr val="002060"/>
                </a:solidFill>
                <a:uFill>
                  <a:solidFill>
                    <a:srgbClr val="FFFFFF"/>
                  </a:solidFill>
                </a:uFill>
                <a:latin typeface="+mn-lt"/>
              </a:rPr>
              <a:t>,</a:t>
            </a:r>
          </a:p>
          <a:p>
            <a:pPr>
              <a:lnSpc>
                <a:spcPct val="100000"/>
              </a:lnSpc>
            </a:pPr>
            <a:r>
              <a:rPr lang="de-DE" sz="2000" b="0" i="1" strike="noStrike" spc="-1" baseline="0" dirty="0">
                <a:solidFill>
                  <a:srgbClr val="002060"/>
                </a:solidFill>
                <a:uFill>
                  <a:solidFill>
                    <a:srgbClr val="FFFFFF"/>
                  </a:solidFill>
                </a:uFill>
                <a:latin typeface="+mn-lt"/>
              </a:rPr>
              <a:t>Zugriff 8.5.2019</a:t>
            </a:r>
            <a:endParaRPr lang="de-DE" sz="2000" b="0" i="1" strike="noStrike" spc="-1" baseline="0" dirty="0">
              <a:solidFill>
                <a:srgbClr val="002060"/>
              </a:solidFill>
              <a:uFill>
                <a:solidFill>
                  <a:srgbClr val="FFFFFF"/>
                </a:solidFill>
              </a:uFill>
              <a:latin typeface="Arial"/>
            </a:endParaRPr>
          </a:p>
          <a:p>
            <a:pPr>
              <a:lnSpc>
                <a:spcPct val="100000"/>
              </a:lnSpc>
            </a:pPr>
            <a:endParaRPr lang="de-DE" sz="2000" strike="noStrike" spc="-1" dirty="0">
              <a:solidFill>
                <a:srgbClr val="000000"/>
              </a:solidFill>
              <a:uFill>
                <a:solidFill>
                  <a:srgbClr val="FFFFFF"/>
                </a:solidFill>
              </a:uFill>
              <a:latin typeface="Arial"/>
            </a:endParaRPr>
          </a:p>
          <a:p>
            <a:pPr>
              <a:lnSpc>
                <a:spcPct val="100000"/>
              </a:lnSpc>
            </a:pPr>
            <a:r>
              <a:rPr lang="de-DE" sz="2000" strike="noStrike" spc="-1" dirty="0">
                <a:solidFill>
                  <a:srgbClr val="002060"/>
                </a:solidFill>
                <a:uFill>
                  <a:solidFill>
                    <a:srgbClr val="FFFFFF"/>
                  </a:solidFill>
                </a:uFill>
                <a:latin typeface="Arial"/>
              </a:rPr>
              <a:t>Doch der Konkurrenzdruck ist groß: der Arbeitslohn in Bangladesch macht gerade ein Fünftel</a:t>
            </a:r>
          </a:p>
          <a:p>
            <a:pPr>
              <a:lnSpc>
                <a:spcPct val="100000"/>
              </a:lnSpc>
            </a:pPr>
            <a:r>
              <a:rPr lang="de-DE" sz="2000" strike="noStrike" spc="-1" dirty="0">
                <a:solidFill>
                  <a:srgbClr val="002060"/>
                </a:solidFill>
                <a:uFill>
                  <a:solidFill>
                    <a:srgbClr val="FFFFFF"/>
                  </a:solidFill>
                </a:uFill>
                <a:latin typeface="Arial"/>
              </a:rPr>
              <a:t>des Lohnes in Indien aus; Bangladesch, Pakistan und Sri Lanka genießen weiterhin eine</a:t>
            </a:r>
          </a:p>
          <a:p>
            <a:pPr>
              <a:lnSpc>
                <a:spcPct val="100000"/>
              </a:lnSpc>
            </a:pPr>
            <a:r>
              <a:rPr lang="de-DE" sz="2000" strike="noStrike" spc="-1" dirty="0">
                <a:solidFill>
                  <a:srgbClr val="002060"/>
                </a:solidFill>
                <a:uFill>
                  <a:solidFill>
                    <a:srgbClr val="FFFFFF"/>
                  </a:solidFill>
                </a:uFill>
                <a:latin typeface="Arial"/>
              </a:rPr>
              <a:t>Nullzollsatzregelung für den Export von Textilien in die EU, während Indien seit 2014</a:t>
            </a:r>
          </a:p>
          <a:p>
            <a:pPr>
              <a:lnSpc>
                <a:spcPct val="100000"/>
              </a:lnSpc>
            </a:pPr>
            <a:r>
              <a:rPr lang="de-DE" sz="2000" strike="noStrike" spc="-1" dirty="0">
                <a:solidFill>
                  <a:srgbClr val="002060"/>
                </a:solidFill>
                <a:uFill>
                  <a:solidFill>
                    <a:srgbClr val="FFFFFF"/>
                  </a:solidFill>
                </a:uFill>
                <a:latin typeface="Arial"/>
              </a:rPr>
              <a:t>keine Vergünstigungen mehr erhält; </a:t>
            </a:r>
            <a:r>
              <a:rPr lang="de-DE" sz="2000" strike="noStrike" spc="-1" dirty="0">
                <a:solidFill>
                  <a:srgbClr val="FF0000"/>
                </a:solidFill>
                <a:uFill>
                  <a:solidFill>
                    <a:srgbClr val="FFFFFF"/>
                  </a:solidFill>
                </a:uFill>
                <a:latin typeface="Arial"/>
              </a:rPr>
              <a:t>China verfügt über eine weitaus bessere Infrastruktur</a:t>
            </a:r>
          </a:p>
          <a:p>
            <a:pPr>
              <a:lnSpc>
                <a:spcPct val="100000"/>
              </a:lnSpc>
            </a:pPr>
            <a:r>
              <a:rPr lang="de-DE" sz="2000" strike="noStrike" spc="-1" dirty="0">
                <a:solidFill>
                  <a:srgbClr val="FF0000"/>
                </a:solidFill>
                <a:uFill>
                  <a:solidFill>
                    <a:srgbClr val="FFFFFF"/>
                  </a:solidFill>
                </a:uFill>
                <a:latin typeface="Arial"/>
              </a:rPr>
              <a:t>für Produktion und Transport</a:t>
            </a:r>
            <a:endParaRPr lang="de-DE" sz="2000" strike="noStrike" spc="-1" dirty="0">
              <a:solidFill>
                <a:srgbClr val="000000"/>
              </a:solidFill>
              <a:uFill>
                <a:solidFill>
                  <a:srgbClr val="FFFFFF"/>
                </a:solidFill>
              </a:uFill>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58252E4C-D9FA-4E0E-92AD-0ED8E1BC9A7A}" type="slidenum">
              <a:rPr lang="de-DE" sz="1300" strike="noStrike" spc="-1">
                <a:solidFill>
                  <a:srgbClr val="000000"/>
                </a:solidFill>
                <a:uFill>
                  <a:solidFill>
                    <a:srgbClr val="FFFFFF"/>
                  </a:solidFill>
                </a:uFill>
                <a:latin typeface="Times New Roman"/>
                <a:ea typeface="MS PGothic"/>
              </a:rPr>
              <a:t>15</a:t>
            </a:fld>
            <a:endParaRPr lang="de-DE" sz="1400" strike="noStrike" spc="-1">
              <a:solidFill>
                <a:srgbClr val="000000"/>
              </a:solidFill>
              <a:uFill>
                <a:solidFill>
                  <a:srgbClr val="FFFFFF"/>
                </a:solidFill>
              </a:uFill>
              <a:latin typeface="Times New Roman"/>
            </a:endParaRPr>
          </a:p>
        </p:txBody>
      </p:sp>
      <p:sp>
        <p:nvSpPr>
          <p:cNvPr id="417" name="PlaceHolder 2"/>
          <p:cNvSpPr>
            <a:spLocks noGrp="1"/>
          </p:cNvSpPr>
          <p:nvPr>
            <p:ph type="body"/>
          </p:nvPr>
        </p:nvSpPr>
        <p:spPr>
          <a:xfrm>
            <a:off x="946441" y="4861440"/>
            <a:ext cx="5205960" cy="4605120"/>
          </a:xfrm>
          <a:prstGeom prst="rect">
            <a:avLst/>
          </a:prstGeom>
        </p:spPr>
        <p:txBody>
          <a:bodyPr lIns="99000" tIns="49680" rIns="99000" bIns="49680"/>
          <a:lstStyle/>
          <a:p>
            <a:pPr marL="216000" indent="-216000">
              <a:lnSpc>
                <a:spcPct val="100000"/>
              </a:lnSpc>
            </a:pPr>
            <a:r>
              <a:rPr lang="de-DE" sz="1300" strike="noStrike" spc="-1" dirty="0">
                <a:solidFill>
                  <a:srgbClr val="000000"/>
                </a:solidFill>
                <a:uFill>
                  <a:solidFill>
                    <a:srgbClr val="FFFFFF"/>
                  </a:solidFill>
                </a:uFill>
                <a:latin typeface="Arial"/>
              </a:rPr>
              <a:t>Von den insgesamt 3.481 Spinnereien im formellen und informellen Sektor Indiens</a:t>
            </a:r>
          </a:p>
          <a:p>
            <a:pPr marL="216000" indent="-216000">
              <a:lnSpc>
                <a:spcPct val="100000"/>
              </a:lnSpc>
            </a:pPr>
            <a:r>
              <a:rPr lang="de-DE" sz="1300" strike="noStrike" spc="-1" dirty="0">
                <a:solidFill>
                  <a:srgbClr val="000000"/>
                </a:solidFill>
                <a:uFill>
                  <a:solidFill>
                    <a:srgbClr val="FFFFFF"/>
                  </a:solidFill>
                </a:uFill>
                <a:latin typeface="Arial"/>
              </a:rPr>
              <a:t>liegen ca. 58% (2.014) in Tamil </a:t>
            </a:r>
            <a:r>
              <a:rPr lang="de-DE" sz="1300" strike="noStrike" spc="-1" dirty="0" err="1">
                <a:solidFill>
                  <a:srgbClr val="000000"/>
                </a:solidFill>
                <a:uFill>
                  <a:solidFill>
                    <a:srgbClr val="FFFFFF"/>
                  </a:solidFill>
                </a:uFill>
                <a:latin typeface="Arial"/>
              </a:rPr>
              <a:t>Nadu</a:t>
            </a:r>
            <a:r>
              <a:rPr lang="de-DE" sz="1300" strike="noStrike" spc="-1" dirty="0">
                <a:solidFill>
                  <a:srgbClr val="000000"/>
                </a:solidFill>
                <a:uFill>
                  <a:solidFill>
                    <a:srgbClr val="FFFFFF"/>
                  </a:solidFill>
                </a:uFill>
                <a:latin typeface="Arial"/>
              </a:rPr>
              <a:t>. Der Bundesstaat beherbergt über die Hälfte</a:t>
            </a:r>
          </a:p>
          <a:p>
            <a:pPr marL="216000" indent="-216000">
              <a:lnSpc>
                <a:spcPct val="100000"/>
              </a:lnSpc>
            </a:pPr>
            <a:r>
              <a:rPr lang="de-DE" sz="1300" strike="noStrike" spc="-1" dirty="0">
                <a:solidFill>
                  <a:srgbClr val="000000"/>
                </a:solidFill>
                <a:uFill>
                  <a:solidFill>
                    <a:srgbClr val="FFFFFF"/>
                  </a:solidFill>
                </a:uFill>
                <a:latin typeface="Arial"/>
              </a:rPr>
              <a:t>der Spinnereien des formellen Sektors sowie 24% der integrierten Fabriken (alle</a:t>
            </a:r>
          </a:p>
          <a:p>
            <a:pPr marL="216000" indent="-216000">
              <a:lnSpc>
                <a:spcPct val="100000"/>
              </a:lnSpc>
            </a:pPr>
            <a:r>
              <a:rPr lang="de-DE" sz="1300" strike="noStrike" spc="-1" dirty="0">
                <a:solidFill>
                  <a:srgbClr val="000000"/>
                </a:solidFill>
                <a:uFill>
                  <a:solidFill>
                    <a:srgbClr val="FFFFFF"/>
                  </a:solidFill>
                </a:uFill>
                <a:latin typeface="Arial"/>
              </a:rPr>
              <a:t>Verarbeitungsstufen unter einem Dach) und 77% der Spinnereien des informellen Sektors</a:t>
            </a:r>
          </a:p>
          <a:p>
            <a:pPr marL="216000" indent="-216000">
              <a:lnSpc>
                <a:spcPct val="100000"/>
              </a:lnSpc>
            </a:pPr>
            <a:r>
              <a:rPr lang="de-DE" sz="1300" strike="noStrike" spc="-1" dirty="0">
                <a:solidFill>
                  <a:srgbClr val="000000"/>
                </a:solidFill>
                <a:uFill>
                  <a:solidFill>
                    <a:srgbClr val="FFFFFF"/>
                  </a:solidFill>
                </a:uFill>
                <a:latin typeface="Arial"/>
              </a:rPr>
              <a:t>(nicht registriert, klein).</a:t>
            </a:r>
          </a:p>
          <a:p>
            <a:pPr marL="216000" indent="-216000">
              <a:lnSpc>
                <a:spcPct val="100000"/>
              </a:lnSpc>
            </a:pPr>
            <a:r>
              <a:rPr lang="de-DE" sz="1300" i="1" strike="noStrike" spc="-1" dirty="0">
                <a:solidFill>
                  <a:srgbClr val="000000"/>
                </a:solidFill>
                <a:uFill>
                  <a:solidFill>
                    <a:srgbClr val="FFFFFF"/>
                  </a:solidFill>
                </a:uFill>
                <a:latin typeface="Arial"/>
              </a:rPr>
              <a:t>Quelle: </a:t>
            </a:r>
            <a:r>
              <a:rPr lang="de-DE" sz="1300" i="1" strike="noStrike" spc="-1" dirty="0">
                <a:solidFill>
                  <a:srgbClr val="000000"/>
                </a:solidFill>
                <a:uFill>
                  <a:solidFill>
                    <a:srgbClr val="FFFFFF"/>
                  </a:solidFill>
                </a:uFill>
                <a:latin typeface="+mn-lt"/>
              </a:rPr>
              <a:t>http://www.tn.gov.in/deptst/industries.pdf, Seite 247</a:t>
            </a:r>
            <a:r>
              <a:rPr lang="de-DE" sz="1400" b="0" i="1" strike="noStrike" spc="-1" baseline="0" dirty="0">
                <a:solidFill>
                  <a:srgbClr val="002060"/>
                </a:solidFill>
                <a:uFill>
                  <a:solidFill>
                    <a:srgbClr val="FFFFFF"/>
                  </a:solidFill>
                </a:uFill>
                <a:latin typeface="+mn-lt"/>
              </a:rPr>
              <a:t>, Zugriff 23.07.2019</a:t>
            </a:r>
          </a:p>
          <a:p>
            <a:pPr marL="216000" indent="-216000">
              <a:lnSpc>
                <a:spcPct val="100000"/>
              </a:lnSpc>
            </a:pPr>
            <a:r>
              <a:rPr lang="de-DE" sz="1400" b="0" i="1" strike="noStrike" spc="-1" baseline="0" dirty="0">
                <a:solidFill>
                  <a:srgbClr val="002060"/>
                </a:solidFill>
                <a:uFill>
                  <a:solidFill>
                    <a:srgbClr val="FFFFFF"/>
                  </a:solidFill>
                </a:uFill>
                <a:latin typeface="+mn-lt"/>
              </a:rPr>
              <a:t>Zu finden über: http://www.tn.gov.in/deptst/ </a:t>
            </a:r>
            <a:r>
              <a:rPr lang="de-DE" sz="1400" b="0" i="1" strike="noStrike" spc="-1" baseline="0" dirty="0">
                <a:solidFill>
                  <a:srgbClr val="002060"/>
                </a:solidFill>
                <a:uFill>
                  <a:solidFill>
                    <a:srgbClr val="FFFFFF"/>
                  </a:solidFill>
                </a:uFill>
                <a:latin typeface="+mn-lt"/>
                <a:sym typeface="Wingdings" panose="05000000000000000000" pitchFamily="2" charset="2"/>
              </a:rPr>
              <a:t> Statistical </a:t>
            </a:r>
            <a:r>
              <a:rPr lang="de-DE" sz="1400" b="0" i="1" strike="noStrike" spc="-1" baseline="0" dirty="0" err="1">
                <a:solidFill>
                  <a:srgbClr val="002060"/>
                </a:solidFill>
                <a:uFill>
                  <a:solidFill>
                    <a:srgbClr val="FFFFFF"/>
                  </a:solidFill>
                </a:uFill>
                <a:latin typeface="+mn-lt"/>
                <a:sym typeface="Wingdings" panose="05000000000000000000" pitchFamily="2" charset="2"/>
              </a:rPr>
              <a:t>Tables</a:t>
            </a:r>
            <a:r>
              <a:rPr lang="de-DE" sz="1400" b="0" i="1" strike="noStrike" spc="-1" baseline="0" dirty="0">
                <a:solidFill>
                  <a:srgbClr val="002060"/>
                </a:solidFill>
                <a:uFill>
                  <a:solidFill>
                    <a:srgbClr val="FFFFFF"/>
                  </a:solidFill>
                </a:uFill>
                <a:latin typeface="+mn-lt"/>
                <a:sym typeface="Wingdings" panose="05000000000000000000" pitchFamily="2" charset="2"/>
              </a:rPr>
              <a:t>: http://www.tn.gov.in/deptst/stat.htm  11. Industries: </a:t>
            </a:r>
            <a:endParaRPr lang="de-DE" sz="1300" i="1" strike="noStrike" spc="-1" dirty="0">
              <a:solidFill>
                <a:srgbClr val="000000"/>
              </a:solidFill>
              <a:uFill>
                <a:solidFill>
                  <a:srgbClr val="FFFFFF"/>
                </a:solidFill>
              </a:uFill>
              <a:latin typeface="+mn-lt"/>
            </a:endParaRPr>
          </a:p>
          <a:p>
            <a:pPr marL="216000" indent="-216000">
              <a:lnSpc>
                <a:spcPct val="100000"/>
              </a:lnSpc>
            </a:pPr>
            <a:endParaRPr lang="de-DE" sz="1300" strike="noStrike" spc="-1" dirty="0">
              <a:solidFill>
                <a:srgbClr val="000000"/>
              </a:solidFill>
              <a:uFill>
                <a:solidFill>
                  <a:srgbClr val="FFFFFF"/>
                </a:solidFill>
              </a:uFill>
              <a:latin typeface="+mn-lt"/>
            </a:endParaRPr>
          </a:p>
          <a:p>
            <a:pPr marL="216000" indent="-216000">
              <a:lnSpc>
                <a:spcPct val="100000"/>
              </a:lnSpc>
            </a:pPr>
            <a:endParaRPr lang="de-DE" sz="1300" strike="noStrike" spc="-1" dirty="0">
              <a:solidFill>
                <a:srgbClr val="000000"/>
              </a:solidFill>
              <a:uFill>
                <a:solidFill>
                  <a:srgbClr val="FFFFFF"/>
                </a:solidFill>
              </a:uFill>
              <a:latin typeface="+mn-lt"/>
            </a:endParaRPr>
          </a:p>
          <a:p>
            <a:pPr marL="216000" indent="-216000">
              <a:lnSpc>
                <a:spcPct val="100000"/>
              </a:lnSpc>
            </a:pPr>
            <a:endParaRPr lang="de-DE" sz="2000" strike="noStrike" spc="-1" dirty="0">
              <a:solidFill>
                <a:srgbClr val="000000"/>
              </a:solidFill>
              <a:uFill>
                <a:solidFill>
                  <a:srgbClr val="FFFFFF"/>
                </a:solidFill>
              </a:uFill>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16</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pPr marL="343080" indent="-342720">
              <a:lnSpc>
                <a:spcPct val="100000"/>
              </a:lnSpc>
              <a:buClr>
                <a:srgbClr val="003366"/>
              </a:buClr>
              <a:buFont typeface="Arial"/>
              <a:buChar char="•"/>
            </a:pPr>
            <a:r>
              <a:rPr lang="de-DE" sz="2000"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über 50% von Indiens Spinnereikapazitäten im formellen Sektor befinden sich in Tamil Nadu</a:t>
            </a:r>
            <a:endParaRPr lang="de-DE" sz="20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c</a:t>
            </a:r>
            <a:r>
              <a:rPr lang="de-DE" sz="2000"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a. 77% aller indischen Spinnereien im informellen Sektor sind in Tamil Nadu</a:t>
            </a:r>
            <a:endParaRPr lang="de-DE" sz="20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6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de-DE" sz="2000" i="1" strike="noStrike" spc="-1" dirty="0">
                <a:solidFill>
                  <a:srgbClr val="000000"/>
                </a:solidFill>
                <a:uFill>
                  <a:solidFill>
                    <a:srgbClr val="FFFFFF"/>
                  </a:solidFill>
                </a:uFill>
                <a:latin typeface="+mn-lt"/>
              </a:rPr>
              <a:t>Quelle: http://www.tn.gov.in/deptst/industries.pdf, S. 247, Zugriff 19.07.2019</a:t>
            </a:r>
          </a:p>
          <a:p>
            <a:pPr marL="343080" marR="0" indent="-342720" algn="l" defTabSz="914400" rtl="0" eaLnBrk="1" fontAlgn="auto" latinLnBrk="0" hangingPunct="1">
              <a:lnSpc>
                <a:spcPct val="100000"/>
              </a:lnSpc>
              <a:spcBef>
                <a:spcPts val="0"/>
              </a:spcBef>
              <a:spcAft>
                <a:spcPts val="0"/>
              </a:spcAft>
              <a:buClr>
                <a:srgbClr val="000000"/>
              </a:buClr>
              <a:buSzTx/>
              <a:buFont typeface="Arial"/>
              <a:buChar char="•"/>
              <a:tabLst/>
              <a:defRPr/>
            </a:pPr>
            <a:endParaRPr lang="de-DE" sz="2000" b="1" strike="noStrike" spc="-1" dirty="0">
              <a:solidFill>
                <a:srgbClr val="000000"/>
              </a:solidFill>
              <a:uFill>
                <a:solidFill>
                  <a:srgbClr val="FFFFFF"/>
                </a:solidFill>
              </a:uFill>
              <a:latin typeface="+mn-lt"/>
            </a:endParaRPr>
          </a:p>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Spinnkosten für 1 kg Garn liegt im Durchschnitt bei 2,50 USD</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60" indent="0">
              <a:lnSpc>
                <a:spcPct val="100000"/>
              </a:lnSpc>
              <a:buClr>
                <a:srgbClr val="002060"/>
              </a:buClr>
              <a:buFont typeface="Arial" panose="020B0604020202020204" pitchFamily="34" charset="0"/>
              <a:buNone/>
            </a:pPr>
            <a:r>
              <a:rPr lang="de-DE" sz="2000" i="1" strike="noStrike" spc="-1" dirty="0">
                <a:solidFill>
                  <a:srgbClr val="000000"/>
                </a:solidFill>
                <a:uFill>
                  <a:solidFill>
                    <a:srgbClr val="FFFFFF"/>
                  </a:solidFill>
                </a:uFill>
                <a:latin typeface="+mn-lt"/>
              </a:rPr>
              <a:t>Quelle: Video von FEMNET „Die Moderne Form der Sklaverei in südindischen Spinnereien“,</a:t>
            </a:r>
          </a:p>
          <a:p>
            <a:pPr marL="360" indent="0">
              <a:lnSpc>
                <a:spcPct val="100000"/>
              </a:lnSpc>
              <a:buClr>
                <a:srgbClr val="002060"/>
              </a:buClr>
              <a:buFont typeface="Arial" panose="020B0604020202020204" pitchFamily="34" charset="0"/>
              <a:buNone/>
            </a:pPr>
            <a:r>
              <a:rPr lang="de-DE" sz="2000" i="1" strike="noStrike" spc="-1" dirty="0">
                <a:solidFill>
                  <a:srgbClr val="000000"/>
                </a:solidFill>
                <a:uFill>
                  <a:solidFill>
                    <a:srgbClr val="FFFFFF"/>
                  </a:solidFill>
                </a:uFill>
                <a:latin typeface="+mn-lt"/>
              </a:rPr>
              <a:t>https://www.youtube.com/watch?time_continue=27&amp;v=YuwhxQA1hJ0, veröffentlicht 17.05.2016,</a:t>
            </a:r>
          </a:p>
          <a:p>
            <a:pPr marL="360" indent="0">
              <a:lnSpc>
                <a:spcPct val="100000"/>
              </a:lnSpc>
              <a:buClr>
                <a:srgbClr val="002060"/>
              </a:buClr>
              <a:buFont typeface="Arial" panose="020B0604020202020204" pitchFamily="34" charset="0"/>
              <a:buNone/>
            </a:pPr>
            <a:r>
              <a:rPr lang="de-DE" sz="2000" i="1" strike="noStrike" spc="-1" dirty="0">
                <a:solidFill>
                  <a:srgbClr val="000000"/>
                </a:solidFill>
                <a:uFill>
                  <a:solidFill>
                    <a:srgbClr val="FFFFFF"/>
                  </a:solidFill>
                </a:uFill>
                <a:latin typeface="+mn-lt"/>
              </a:rPr>
              <a:t>Zugriff 24.07.2019</a:t>
            </a:r>
            <a:endParaRPr lang="de-DE" sz="2000" i="1"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686970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17</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274.000 Beschäftigte </a:t>
            </a:r>
            <a:r>
              <a:rPr lang="de-DE" sz="2000" i="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(Quelle: Regierung TN)</a:t>
            </a:r>
            <a:endParaRPr lang="de-DE" sz="2000" b="0" i="1" strike="noStrike" spc="-1" dirty="0">
              <a:solidFill>
                <a:srgbClr val="000000"/>
              </a:solidFill>
              <a:uFill>
                <a:solidFill>
                  <a:srgbClr val="FFFFFF"/>
                </a:solidFill>
              </a:uFill>
              <a:latin typeface="Calibri" panose="020F0502020204030204" pitchFamily="34" charset="0"/>
              <a:ea typeface="MS PGothic"/>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000" b="0" strike="noStrike" spc="-1" dirty="0">
                <a:solidFill>
                  <a:srgbClr val="000000"/>
                </a:solidFill>
                <a:uFill>
                  <a:solidFill>
                    <a:srgbClr val="FFFFFF"/>
                  </a:solidFill>
                </a:uFill>
                <a:latin typeface="Calibri" panose="020F0502020204030204" pitchFamily="34" charset="0"/>
                <a:ea typeface="MS PGothic"/>
                <a:cs typeface="Calibri" panose="020F0502020204030204" pitchFamily="34" charset="0"/>
              </a:rPr>
              <a:t>hoh</a:t>
            </a:r>
            <a:r>
              <a:rPr lang="de-DE" sz="2000" b="0" strike="noStrike" spc="-1" dirty="0">
                <a:solidFill>
                  <a:srgbClr val="000000"/>
                </a:solidFill>
                <a:uFill>
                  <a:solidFill>
                    <a:srgbClr val="FFFFFF"/>
                  </a:solidFill>
                </a:uFill>
                <a:latin typeface="+mn-lt"/>
              </a:rPr>
              <a:t>er Beschäftigungsanteil von Frauen bzw. Mädchen (60%)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60% der Beschäftigten sind Mädchen und Frauen (</a:t>
            </a:r>
            <a:r>
              <a:rPr lang="de-DE" sz="2000" i="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Quelle: SOMO/ICN 2014)</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rund 30% der Beschäftigten (bis zu 120.000 Frauen) sind Camp-Arbeiterinnen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2000" i="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Quelle: FEMNET,</a:t>
            </a:r>
            <a:r>
              <a:rPr lang="de-DE" sz="3600" i="1" strike="noStrike" spc="-1" dirty="0">
                <a:solidFill>
                  <a:srgbClr val="000000"/>
                </a:solidFill>
                <a:uFill>
                  <a:solidFill>
                    <a:srgbClr val="FFFFFF"/>
                  </a:solidFill>
                </a:uFill>
                <a:latin typeface="+mn-lt"/>
              </a:rPr>
              <a:t> </a:t>
            </a:r>
            <a:r>
              <a:rPr lang="de-DE" sz="2000" i="1" kern="1200" dirty="0">
                <a:solidFill>
                  <a:schemeClr val="tx1"/>
                </a:solidFill>
                <a:effectLst/>
                <a:latin typeface="+mn-lt"/>
                <a:ea typeface="+mn-ea"/>
                <a:cs typeface="+mn-cs"/>
              </a:rPr>
              <a:t>Die moderne Form der Sklaverei in indischen Spinnereien</a:t>
            </a:r>
            <a:r>
              <a:rPr lang="de-DE" sz="3600" i="1" kern="1200" dirty="0">
                <a:solidFill>
                  <a:schemeClr val="tx1"/>
                </a:solidFill>
                <a:effectLst/>
                <a:latin typeface="+mn-lt"/>
                <a:ea typeface="+mn-ea"/>
                <a:cs typeface="+mn-cs"/>
              </a:rPr>
              <a:t>,</a:t>
            </a:r>
            <a:r>
              <a:rPr lang="de-DE" sz="3600" i="1" kern="1200" baseline="0" dirty="0">
                <a:solidFill>
                  <a:schemeClr val="tx1"/>
                </a:solidFill>
                <a:effectLst/>
                <a:latin typeface="+mn-lt"/>
                <a:ea typeface="+mn-ea"/>
                <a:cs typeface="+mn-cs"/>
              </a:rPr>
              <a:t> </a:t>
            </a:r>
            <a:r>
              <a:rPr lang="de-DE" sz="3600" i="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2016, </a:t>
            </a:r>
            <a:r>
              <a:rPr lang="de-DE" sz="3600" i="1" kern="1200" baseline="0" dirty="0">
                <a:solidFill>
                  <a:schemeClr val="tx1"/>
                </a:solidFill>
                <a:effectLst/>
                <a:latin typeface="+mn-lt"/>
                <a:ea typeface="+mn-ea"/>
                <a:cs typeface="+mn-cs"/>
              </a:rPr>
              <a:t>Seite 7</a:t>
            </a:r>
            <a:endParaRPr lang="de-DE" sz="2000" i="1" spc="-1" dirty="0">
              <a:solidFill>
                <a:srgbClr val="000000"/>
              </a:solidFill>
              <a:uFill>
                <a:solidFill>
                  <a:srgbClr val="FFFFFF"/>
                </a:solidFill>
              </a:u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2000" b="0" strike="noStrike" spc="-1" dirty="0">
              <a:solidFill>
                <a:srgbClr val="000000"/>
              </a:solidFill>
              <a:uFill>
                <a:solidFill>
                  <a:srgbClr val="FFFFFF"/>
                </a:solidFill>
              </a:uFill>
              <a:latin typeface="+mn-lt"/>
            </a:endParaRPr>
          </a:p>
          <a:p>
            <a:r>
              <a:rPr lang="de-DE" sz="2000" strike="noStrike" spc="-1" dirty="0">
                <a:solidFill>
                  <a:srgbClr val="000000"/>
                </a:solidFill>
                <a:uFill>
                  <a:solidFill>
                    <a:srgbClr val="FFFFFF"/>
                  </a:solidFill>
                </a:uFill>
                <a:latin typeface="+mn-lt"/>
              </a:rPr>
              <a:t>Mit Anwachsen der Textilwirtschaft (einschließlich der Spinnereien) in Südindien wurde</a:t>
            </a:r>
          </a:p>
          <a:p>
            <a:pPr marL="342900" indent="-342900">
              <a:buFont typeface="Arial" panose="020B0604020202020204" pitchFamily="34" charset="0"/>
              <a:buChar char="•"/>
            </a:pPr>
            <a:r>
              <a:rPr lang="de-DE" sz="2000" strike="noStrike" spc="-1" dirty="0">
                <a:solidFill>
                  <a:srgbClr val="000000"/>
                </a:solidFill>
                <a:uFill>
                  <a:solidFill>
                    <a:srgbClr val="FFFFFF"/>
                  </a:solidFill>
                </a:uFill>
                <a:latin typeface="+mn-lt"/>
              </a:rPr>
              <a:t>seit den 1970er Jahren die männliche, fest angestellte Arbeiterschaft durch</a:t>
            </a:r>
          </a:p>
          <a:p>
            <a:pPr marL="0" indent="0">
              <a:buFont typeface="Arial" panose="020B0604020202020204" pitchFamily="34" charset="0"/>
              <a:buNone/>
            </a:pPr>
            <a:r>
              <a:rPr lang="de-DE" sz="2000" strike="noStrike" spc="-1" dirty="0">
                <a:solidFill>
                  <a:srgbClr val="000000"/>
                </a:solidFill>
                <a:uFill>
                  <a:solidFill>
                    <a:srgbClr val="FFFFFF"/>
                  </a:solidFill>
                </a:uFill>
                <a:latin typeface="+mn-lt"/>
              </a:rPr>
              <a:t>Frauen in prekären Arbeitsbedingungen ersetzt </a:t>
            </a:r>
          </a:p>
          <a:p>
            <a:pPr marL="342900" indent="-342900">
              <a:buFont typeface="Arial" panose="020B0604020202020204" pitchFamily="34" charset="0"/>
              <a:buChar char="•"/>
            </a:pPr>
            <a:r>
              <a:rPr lang="de-DE" sz="2000" strike="noStrike" spc="-1" dirty="0">
                <a:solidFill>
                  <a:srgbClr val="000000"/>
                </a:solidFill>
                <a:uFill>
                  <a:solidFill>
                    <a:srgbClr val="FFFFFF"/>
                  </a:solidFill>
                </a:uFill>
                <a:latin typeface="+mn-lt"/>
              </a:rPr>
              <a:t>seit 2005 zudem das </a:t>
            </a:r>
            <a:r>
              <a:rPr lang="de-DE" sz="2000" strike="noStrike" spc="-1" dirty="0" err="1">
                <a:solidFill>
                  <a:srgbClr val="000000"/>
                </a:solidFill>
                <a:uFill>
                  <a:solidFill>
                    <a:srgbClr val="FFFFFF"/>
                  </a:solidFill>
                </a:uFill>
                <a:latin typeface="+mn-lt"/>
              </a:rPr>
              <a:t>Sumangali</a:t>
            </a:r>
            <a:r>
              <a:rPr lang="de-DE" sz="2000" strike="noStrike" spc="-1" dirty="0">
                <a:solidFill>
                  <a:srgbClr val="000000"/>
                </a:solidFill>
                <a:uFill>
                  <a:solidFill>
                    <a:srgbClr val="FFFFFF"/>
                  </a:solidFill>
                </a:uFill>
                <a:latin typeface="+mn-lt"/>
              </a:rPr>
              <a:t>-System eingeführt, d. h. die gezielte Rekrutierung</a:t>
            </a:r>
          </a:p>
          <a:p>
            <a:pPr marL="0" indent="0">
              <a:buFont typeface="Arial" panose="020B0604020202020204" pitchFamily="34" charset="0"/>
              <a:buNone/>
            </a:pPr>
            <a:r>
              <a:rPr lang="de-DE" sz="2000" strike="noStrike" spc="-1" dirty="0">
                <a:solidFill>
                  <a:srgbClr val="000000"/>
                </a:solidFill>
                <a:uFill>
                  <a:solidFill>
                    <a:srgbClr val="FFFFFF"/>
                  </a:solidFill>
                </a:uFill>
                <a:latin typeface="+mn-lt"/>
              </a:rPr>
              <a:t>von Mädchen, um die Kosten zu senken</a:t>
            </a:r>
          </a:p>
        </p:txBody>
      </p:sp>
    </p:spTree>
    <p:extLst>
      <p:ext uri="{BB962C8B-B14F-4D97-AF65-F5344CB8AC3E}">
        <p14:creationId xmlns:p14="http://schemas.microsoft.com/office/powerpoint/2010/main" val="13205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18</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2000" b="1" strike="noStrike" spc="-1" dirty="0">
              <a:solidFill>
                <a:srgbClr val="000000"/>
              </a:solidFill>
              <a:uFill>
                <a:solidFill>
                  <a:srgbClr val="FFFFFF"/>
                </a:solidFill>
              </a:uFill>
              <a:latin typeface="+mn-lt"/>
            </a:endParaRPr>
          </a:p>
        </p:txBody>
      </p:sp>
    </p:spTree>
    <p:extLst>
      <p:ext uri="{BB962C8B-B14F-4D97-AF65-F5344CB8AC3E}">
        <p14:creationId xmlns:p14="http://schemas.microsoft.com/office/powerpoint/2010/main" val="2651245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19</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pPr marL="343260" indent="-342900">
              <a:lnSpc>
                <a:spcPct val="100000"/>
              </a:lnSpc>
              <a:buClr>
                <a:srgbClr val="000000"/>
              </a:buClr>
              <a:buFont typeface="Arial" panose="020B0604020202020204" pitchFamily="34" charset="0"/>
              <a:buChar char="•"/>
            </a:pPr>
            <a:r>
              <a:rPr lang="de-DE" sz="2000" strike="noStrike" spc="-1" dirty="0">
                <a:solidFill>
                  <a:srgbClr val="000000"/>
                </a:solidFill>
                <a:uFill>
                  <a:solidFill>
                    <a:srgbClr val="FFFFFF"/>
                  </a:solidFill>
                </a:uFill>
                <a:latin typeface="+mn-lt"/>
              </a:rPr>
              <a:t>Gezielte Anwerbung von Mädchen und jungen Frauen</a:t>
            </a:r>
          </a:p>
          <a:p>
            <a:pPr marL="343260" indent="-342900">
              <a:lnSpc>
                <a:spcPct val="100000"/>
              </a:lnSpc>
              <a:buClr>
                <a:srgbClr val="000000"/>
              </a:buClr>
              <a:buFont typeface="Arial" panose="020B0604020202020204" pitchFamily="34" charset="0"/>
              <a:buChar char="•"/>
            </a:pPr>
            <a:r>
              <a:rPr lang="de-DE" sz="2000" strike="noStrike" spc="-1" dirty="0">
                <a:solidFill>
                  <a:srgbClr val="000000"/>
                </a:solidFill>
                <a:uFill>
                  <a:solidFill>
                    <a:srgbClr val="FFFFFF"/>
                  </a:solidFill>
                </a:uFill>
                <a:latin typeface="+mn-lt"/>
              </a:rPr>
              <a:t>zumeist im Alter 14-18, mitunter jünger</a:t>
            </a:r>
          </a:p>
          <a:p>
            <a:pPr marL="343260" indent="-342900">
              <a:lnSpc>
                <a:spcPct val="100000"/>
              </a:lnSpc>
              <a:buClr>
                <a:srgbClr val="000000"/>
              </a:buClr>
              <a:buFont typeface="Arial" panose="020B0604020202020204" pitchFamily="34" charset="0"/>
              <a:buChar char="•"/>
            </a:pPr>
            <a:r>
              <a:rPr lang="de-DE" sz="2000" strike="noStrike" spc="-1" dirty="0">
                <a:solidFill>
                  <a:srgbClr val="000000"/>
                </a:solidFill>
                <a:uFill>
                  <a:solidFill>
                    <a:srgbClr val="FFFFFF"/>
                  </a:solidFill>
                </a:uFill>
                <a:latin typeface="+mn-lt"/>
              </a:rPr>
              <a:t>aus extrem armen Gegenden</a:t>
            </a:r>
          </a:p>
          <a:p>
            <a:pPr marL="342900" indent="-342900">
              <a:lnSpc>
                <a:spcPct val="100000"/>
              </a:lnSpc>
              <a:buFont typeface="Arial" panose="020B0604020202020204" pitchFamily="34" charset="0"/>
              <a:buChar char="•"/>
            </a:pPr>
            <a:r>
              <a:rPr lang="de-DE" sz="2000" strike="noStrike" spc="-1" dirty="0">
                <a:solidFill>
                  <a:srgbClr val="000000"/>
                </a:solidFill>
                <a:uFill>
                  <a:solidFill>
                    <a:srgbClr val="FFFFFF"/>
                  </a:solidFill>
                </a:uFill>
                <a:latin typeface="+mn-lt"/>
              </a:rPr>
              <a:t>überdurchschnittlich aus </a:t>
            </a:r>
            <a:r>
              <a:rPr lang="de-DE" sz="2000" strike="noStrike" spc="-1" dirty="0" err="1">
                <a:solidFill>
                  <a:srgbClr val="000000"/>
                </a:solidFill>
                <a:uFill>
                  <a:solidFill>
                    <a:srgbClr val="FFFFFF"/>
                  </a:solidFill>
                </a:uFill>
                <a:latin typeface="+mn-lt"/>
              </a:rPr>
              <a:t>Dalit</a:t>
            </a:r>
            <a:r>
              <a:rPr lang="de-DE" sz="2000" strike="noStrike" spc="-1" dirty="0">
                <a:solidFill>
                  <a:srgbClr val="000000"/>
                </a:solidFill>
                <a:uFill>
                  <a:solidFill>
                    <a:srgbClr val="FFFFFF"/>
                  </a:solidFill>
                </a:uFill>
                <a:latin typeface="+mn-lt"/>
              </a:rPr>
              <a:t>-Familien </a:t>
            </a:r>
            <a:r>
              <a:rPr lang="de-DE" sz="2000" b="0" strike="noStrike" spc="-1" dirty="0">
                <a:solidFill>
                  <a:srgbClr val="000000"/>
                </a:solidFill>
                <a:uFill>
                  <a:solidFill>
                    <a:srgbClr val="FFFFFF"/>
                  </a:solidFill>
                </a:uFill>
                <a:latin typeface="+mn-lt"/>
              </a:rPr>
              <a:t>(„</a:t>
            </a:r>
            <a:r>
              <a:rPr lang="de-DE" sz="2000" b="0" strike="noStrike" spc="-1" dirty="0" err="1">
                <a:solidFill>
                  <a:srgbClr val="000000"/>
                </a:solidFill>
                <a:uFill>
                  <a:solidFill>
                    <a:srgbClr val="FFFFFF"/>
                  </a:solidFill>
                </a:uFill>
                <a:latin typeface="+mn-lt"/>
              </a:rPr>
              <a:t>Dalit</a:t>
            </a:r>
            <a:r>
              <a:rPr lang="de-DE" sz="2000" b="0" strike="noStrike" spc="-1" dirty="0">
                <a:solidFill>
                  <a:srgbClr val="000000"/>
                </a:solidFill>
                <a:uFill>
                  <a:solidFill>
                    <a:srgbClr val="FFFFFF"/>
                  </a:solidFill>
                </a:uFill>
                <a:latin typeface="+mn-lt"/>
              </a:rPr>
              <a:t>“ </a:t>
            </a:r>
            <a:r>
              <a:rPr lang="de-DE" sz="2000" strike="noStrike" spc="-1" dirty="0">
                <a:solidFill>
                  <a:srgbClr val="000000"/>
                </a:solidFill>
                <a:uFill>
                  <a:solidFill>
                    <a:srgbClr val="FFFFFF"/>
                  </a:solidFill>
                </a:uFill>
                <a:latin typeface="+mn-lt"/>
              </a:rPr>
              <a:t>ist eine politische Bezeichnung</a:t>
            </a:r>
          </a:p>
          <a:p>
            <a:pPr marL="0" indent="0">
              <a:lnSpc>
                <a:spcPct val="100000"/>
              </a:lnSpc>
              <a:buFont typeface="Arial" panose="020B0604020202020204" pitchFamily="34" charset="0"/>
              <a:buNone/>
            </a:pPr>
            <a:r>
              <a:rPr lang="de-DE" sz="2000" strike="noStrike" spc="-1" dirty="0">
                <a:solidFill>
                  <a:srgbClr val="000000"/>
                </a:solidFill>
                <a:uFill>
                  <a:solidFill>
                    <a:srgbClr val="FFFFFF"/>
                  </a:solidFill>
                </a:uFill>
                <a:latin typeface="+mn-lt"/>
              </a:rPr>
              <a:t>für die Angehörigen der „Registrierten Kasten“ Indiens, d. h. den am stärksten</a:t>
            </a:r>
          </a:p>
          <a:p>
            <a:pPr marL="0" indent="0">
              <a:lnSpc>
                <a:spcPct val="100000"/>
              </a:lnSpc>
              <a:buFont typeface="Arial" panose="020B0604020202020204" pitchFamily="34" charset="0"/>
              <a:buNone/>
            </a:pPr>
            <a:r>
              <a:rPr lang="de-DE" sz="2000" strike="noStrike" spc="-1" dirty="0">
                <a:solidFill>
                  <a:srgbClr val="000000"/>
                </a:solidFill>
                <a:uFill>
                  <a:solidFill>
                    <a:srgbClr val="FFFFFF"/>
                  </a:solidFill>
                </a:uFill>
                <a:latin typeface="+mn-lt"/>
              </a:rPr>
              <a:t>diskriminierten, auch heute noch vor allem in ländlichen Gebieten als „unberührbar“</a:t>
            </a:r>
          </a:p>
          <a:p>
            <a:pPr marL="0" indent="0">
              <a:lnSpc>
                <a:spcPct val="100000"/>
              </a:lnSpc>
              <a:buFont typeface="Arial" panose="020B0604020202020204" pitchFamily="34" charset="0"/>
              <a:buNone/>
            </a:pPr>
            <a:r>
              <a:rPr lang="de-DE" sz="2000" strike="noStrike" spc="-1" dirty="0">
                <a:solidFill>
                  <a:srgbClr val="000000"/>
                </a:solidFill>
                <a:uFill>
                  <a:solidFill>
                    <a:srgbClr val="FFFFFF"/>
                  </a:solidFill>
                </a:uFill>
                <a:latin typeface="+mn-lt"/>
              </a:rPr>
              <a:t>betrachtete Unterkasten)</a:t>
            </a:r>
          </a:p>
          <a:p>
            <a:pPr marL="342900" indent="-342900">
              <a:lnSpc>
                <a:spcPct val="100000"/>
              </a:lnSpc>
              <a:buFont typeface="Arial" panose="020B0604020202020204" pitchFamily="34" charset="0"/>
              <a:buChar char="•"/>
            </a:pPr>
            <a:r>
              <a:rPr lang="de-DE" sz="2000" strike="noStrike" spc="-1" dirty="0">
                <a:solidFill>
                  <a:srgbClr val="000000"/>
                </a:solidFill>
                <a:uFill>
                  <a:solidFill>
                    <a:srgbClr val="FFFFFF"/>
                  </a:solidFill>
                </a:uFill>
                <a:latin typeface="+mn-lt"/>
              </a:rPr>
              <a:t>Unterbringung in </a:t>
            </a:r>
            <a:r>
              <a:rPr lang="de-DE" sz="2000" strike="noStrike" spc="-1" dirty="0" err="1">
                <a:solidFill>
                  <a:srgbClr val="000000"/>
                </a:solidFill>
                <a:uFill>
                  <a:solidFill>
                    <a:srgbClr val="FFFFFF"/>
                  </a:solidFill>
                </a:uFill>
                <a:latin typeface="+mn-lt"/>
              </a:rPr>
              <a:t>Hostels</a:t>
            </a:r>
            <a:r>
              <a:rPr lang="de-DE" sz="2000" strike="noStrike" spc="-1" dirty="0">
                <a:solidFill>
                  <a:srgbClr val="000000"/>
                </a:solidFill>
                <a:uFill>
                  <a:solidFill>
                    <a:srgbClr val="FFFFFF"/>
                  </a:solidFill>
                </a:uFill>
                <a:latin typeface="+mn-lt"/>
              </a:rPr>
              <a:t> (Zustände wie in Gefangenschaft)</a:t>
            </a:r>
          </a:p>
          <a:p>
            <a:pPr marL="342900" indent="-342900">
              <a:lnSpc>
                <a:spcPct val="100000"/>
              </a:lnSpc>
              <a:buFont typeface="Arial" panose="020B0604020202020204" pitchFamily="34" charset="0"/>
              <a:buChar char="•"/>
            </a:pPr>
            <a:endParaRPr lang="de-DE" sz="2000" strike="noStrike" spc="-1" dirty="0">
              <a:solidFill>
                <a:srgbClr val="000000"/>
              </a:solidFill>
              <a:uFill>
                <a:solidFill>
                  <a:srgbClr val="FFFFFF"/>
                </a:solidFill>
              </a:uFill>
              <a:latin typeface="+mn-lt"/>
            </a:endParaRPr>
          </a:p>
          <a:p>
            <a:r>
              <a:rPr lang="de-DE" sz="1200" kern="1200" dirty="0">
                <a:solidFill>
                  <a:schemeClr val="tx1"/>
                </a:solidFill>
                <a:effectLst/>
                <a:latin typeface="+mn-lt"/>
                <a:ea typeface="+mn-ea"/>
                <a:cs typeface="+mn-cs"/>
              </a:rPr>
              <a:t>Früher sprach man von </a:t>
            </a:r>
            <a:r>
              <a:rPr lang="de-DE" sz="1200" kern="1200" dirty="0" err="1">
                <a:solidFill>
                  <a:schemeClr val="tx1"/>
                </a:solidFill>
                <a:effectLst/>
                <a:latin typeface="+mn-lt"/>
                <a:ea typeface="+mn-ea"/>
                <a:cs typeface="+mn-cs"/>
              </a:rPr>
              <a:t>Sumangali</a:t>
            </a:r>
            <a:r>
              <a:rPr lang="de-DE" sz="1200" kern="1200" dirty="0">
                <a:solidFill>
                  <a:schemeClr val="tx1"/>
                </a:solidFill>
                <a:effectLst/>
                <a:latin typeface="+mn-lt"/>
                <a:ea typeface="+mn-ea"/>
                <a:cs typeface="+mn-cs"/>
              </a:rPr>
              <a:t>, heute eher vom Camp-Labour-System. Begründung:</a:t>
            </a:r>
          </a:p>
          <a:p>
            <a:r>
              <a:rPr lang="de-DE" sz="1200" kern="1200" dirty="0">
                <a:solidFill>
                  <a:schemeClr val="tx1"/>
                </a:solidFill>
                <a:effectLst/>
                <a:latin typeface="+mn-lt"/>
                <a:ea typeface="+mn-ea"/>
                <a:cs typeface="+mn-cs"/>
              </a:rPr>
              <a:t>Das </a:t>
            </a:r>
            <a:r>
              <a:rPr lang="de-DE" sz="1200" kern="1200" dirty="0" err="1">
                <a:solidFill>
                  <a:schemeClr val="tx1"/>
                </a:solidFill>
                <a:effectLst/>
                <a:latin typeface="+mn-lt"/>
                <a:ea typeface="+mn-ea"/>
                <a:cs typeface="+mn-cs"/>
              </a:rPr>
              <a:t>Sumangali</a:t>
            </a:r>
            <a:r>
              <a:rPr lang="de-DE" sz="1200" kern="1200" dirty="0">
                <a:solidFill>
                  <a:schemeClr val="tx1"/>
                </a:solidFill>
                <a:effectLst/>
                <a:latin typeface="+mn-lt"/>
                <a:ea typeface="+mn-ea"/>
                <a:cs typeface="+mn-cs"/>
              </a:rPr>
              <a:t>-System wurde von Fabriken seit 2005 unter eben diesem Namen benutzt,</a:t>
            </a:r>
          </a:p>
          <a:p>
            <a:r>
              <a:rPr lang="de-DE" sz="1200" kern="1200" dirty="0">
                <a:solidFill>
                  <a:schemeClr val="tx1"/>
                </a:solidFill>
                <a:effectLst/>
                <a:latin typeface="+mn-lt"/>
                <a:ea typeface="+mn-ea"/>
                <a:cs typeface="+mn-cs"/>
              </a:rPr>
              <a:t>um junge Mädchen zu rekrutieren. Inzwischen ist die Kritik daran zu laut geworden,</a:t>
            </a:r>
          </a:p>
          <a:p>
            <a:r>
              <a:rPr lang="de-DE" sz="1200" kern="1200" dirty="0">
                <a:solidFill>
                  <a:schemeClr val="tx1"/>
                </a:solidFill>
                <a:effectLst/>
                <a:latin typeface="+mn-lt"/>
                <a:ea typeface="+mn-ea"/>
                <a:cs typeface="+mn-cs"/>
              </a:rPr>
              <a:t>so dass damit nicht mehr geworben wird. Faktisch bleibt die gleiche Ausbeutung zu einem</a:t>
            </a:r>
          </a:p>
          <a:p>
            <a:r>
              <a:rPr lang="de-DE" sz="1200" kern="1200" dirty="0">
                <a:solidFill>
                  <a:schemeClr val="tx1"/>
                </a:solidFill>
                <a:effectLst/>
                <a:latin typeface="+mn-lt"/>
                <a:ea typeface="+mn-ea"/>
                <a:cs typeface="+mn-cs"/>
              </a:rPr>
              <a:t>viel zu niedrigem Lohn jedoch bestehen. Die NGOs sprechen deshalb von Camp-Labour. </a:t>
            </a:r>
            <a:endParaRPr lang="de-DE" sz="2000" strike="noStrike" spc="-1" dirty="0">
              <a:solidFill>
                <a:srgbClr val="000000"/>
              </a:solidFill>
              <a:uFill>
                <a:solidFill>
                  <a:srgbClr val="FFFFFF"/>
                </a:solidFill>
              </a:uFill>
              <a:latin typeface="+mn-lt"/>
            </a:endParaRPr>
          </a:p>
          <a:p>
            <a:pPr>
              <a:lnSpc>
                <a:spcPct val="100000"/>
              </a:lnSpc>
            </a:pPr>
            <a:endParaRPr lang="de-DE" sz="2000" strike="noStrike" spc="-1" dirty="0">
              <a:solidFill>
                <a:srgbClr val="000000"/>
              </a:solidFill>
              <a:uFill>
                <a:solidFill>
                  <a:srgbClr val="FFFFFF"/>
                </a:solidFill>
              </a:uFill>
              <a:latin typeface="+mn-lt"/>
            </a:endParaRPr>
          </a:p>
          <a:p>
            <a:pPr>
              <a:lnSpc>
                <a:spcPct val="100000"/>
              </a:lnSpc>
            </a:pPr>
            <a:r>
              <a:rPr lang="de-DE" sz="2000" i="1" strike="noStrike" spc="-1" dirty="0">
                <a:solidFill>
                  <a:srgbClr val="000000"/>
                </a:solidFill>
                <a:uFill>
                  <a:solidFill>
                    <a:srgbClr val="FFFFFF"/>
                  </a:solidFill>
                </a:uFill>
                <a:latin typeface="+mn-lt"/>
              </a:rPr>
              <a:t>Das </a:t>
            </a:r>
            <a:r>
              <a:rPr lang="de-DE" sz="2000" i="1" strike="noStrike" spc="-1" dirty="0" err="1">
                <a:solidFill>
                  <a:srgbClr val="000000"/>
                </a:solidFill>
                <a:uFill>
                  <a:solidFill>
                    <a:srgbClr val="FFFFFF"/>
                  </a:solidFill>
                </a:uFill>
                <a:latin typeface="+mn-lt"/>
              </a:rPr>
              <a:t>Sumangali</a:t>
            </a:r>
            <a:r>
              <a:rPr lang="de-DE" sz="2000" i="1" strike="noStrike" spc="-1" dirty="0">
                <a:solidFill>
                  <a:srgbClr val="000000"/>
                </a:solidFill>
                <a:uFill>
                  <a:solidFill>
                    <a:srgbClr val="FFFFFF"/>
                  </a:solidFill>
                </a:uFill>
                <a:latin typeface="+mn-lt"/>
              </a:rPr>
              <a:t>-System wird erst seit 2005 angewendet.</a:t>
            </a:r>
            <a:r>
              <a:rPr lang="de-DE" sz="1300" i="1" strike="noStrike" spc="-1" dirty="0">
                <a:solidFill>
                  <a:srgbClr val="000000"/>
                </a:solidFill>
                <a:uFill>
                  <a:solidFill>
                    <a:srgbClr val="FFFFFF"/>
                  </a:solidFill>
                </a:uFill>
                <a:latin typeface="+mn-lt"/>
              </a:rPr>
              <a:t>  Die ILO-Konvention 182 zur Beseitigung</a:t>
            </a:r>
          </a:p>
          <a:p>
            <a:pPr>
              <a:lnSpc>
                <a:spcPct val="100000"/>
              </a:lnSpc>
            </a:pPr>
            <a:r>
              <a:rPr lang="de-DE" sz="1300" i="1" strike="noStrike" spc="-1" dirty="0">
                <a:solidFill>
                  <a:srgbClr val="000000"/>
                </a:solidFill>
                <a:uFill>
                  <a:solidFill>
                    <a:srgbClr val="FFFFFF"/>
                  </a:solidFill>
                </a:uFill>
                <a:latin typeface="+mn-lt"/>
              </a:rPr>
              <a:t>der schlimmsten Formen der Kinderarbeit von 1999 besagt, dass Zwangsarbeit von Personen</a:t>
            </a:r>
          </a:p>
          <a:p>
            <a:pPr>
              <a:lnSpc>
                <a:spcPct val="100000"/>
              </a:lnSpc>
            </a:pPr>
            <a:r>
              <a:rPr lang="de-DE" sz="1300" i="1" strike="noStrike" spc="-1" dirty="0">
                <a:solidFill>
                  <a:srgbClr val="000000"/>
                </a:solidFill>
                <a:uFill>
                  <a:solidFill>
                    <a:srgbClr val="FFFFFF"/>
                  </a:solidFill>
                </a:uFill>
                <a:latin typeface="+mn-lt"/>
              </a:rPr>
              <a:t>unter 18 Jahren zu den schlimmsten Formen der Kinderarbeit gehört. Dennoch ist diese Art</a:t>
            </a:r>
          </a:p>
          <a:p>
            <a:pPr>
              <a:lnSpc>
                <a:spcPct val="100000"/>
              </a:lnSpc>
            </a:pPr>
            <a:r>
              <a:rPr lang="de-DE" sz="1300" i="1" strike="noStrike" spc="-1" dirty="0">
                <a:solidFill>
                  <a:srgbClr val="000000"/>
                </a:solidFill>
                <a:uFill>
                  <a:solidFill>
                    <a:srgbClr val="FFFFFF"/>
                  </a:solidFill>
                </a:uFill>
                <a:latin typeface="+mn-lt"/>
              </a:rPr>
              <a:t>von verbotener Arbeit die Stütze der Textil- und Bekleidungsindustrie in Tamil Nadu.</a:t>
            </a:r>
          </a:p>
          <a:p>
            <a:pPr>
              <a:lnSpc>
                <a:spcPct val="100000"/>
              </a:lnSpc>
            </a:pPr>
            <a:endParaRPr lang="de-DE" sz="1300" strike="noStrike" spc="-1" dirty="0">
              <a:solidFill>
                <a:srgbClr val="000000"/>
              </a:solidFill>
              <a:uFill>
                <a:solidFill>
                  <a:srgbClr val="FFFFFF"/>
                </a:solidFill>
              </a:u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strike="noStrike" spc="-1" dirty="0">
                <a:solidFill>
                  <a:srgbClr val="000000"/>
                </a:solidFill>
                <a:uFill>
                  <a:solidFill>
                    <a:srgbClr val="FFFFFF"/>
                  </a:solidFill>
                </a:uFill>
                <a:latin typeface="+mn-lt"/>
              </a:rPr>
              <a:t>Quelle: FEMNET, Factsheet „Die moderne Form der Sklaverei“, 2016</a:t>
            </a:r>
            <a:endParaRPr lang="de-DE" sz="2000" strike="noStrike" spc="-1" dirty="0">
              <a:solidFill>
                <a:srgbClr val="000000"/>
              </a:solidFill>
              <a:uFill>
                <a:solidFill>
                  <a:srgbClr val="FFFFFF"/>
                </a:solidFill>
              </a:uFill>
              <a:latin typeface="+mn-lt"/>
            </a:endParaRPr>
          </a:p>
        </p:txBody>
      </p:sp>
    </p:spTree>
    <p:extLst>
      <p:ext uri="{BB962C8B-B14F-4D97-AF65-F5344CB8AC3E}">
        <p14:creationId xmlns:p14="http://schemas.microsoft.com/office/powerpoint/2010/main" val="714544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1">
            <a:extLst>
              <a:ext uri="{FF2B5EF4-FFF2-40B4-BE49-F238E27FC236}">
                <a16:creationId xmlns:a16="http://schemas.microsoft.com/office/drawing/2014/main" id="{2C266426-34C6-4F04-AD78-136C63C535A4}"/>
              </a:ext>
            </a:extLst>
          </p:cNvPr>
          <p:cNvSpPr>
            <a:spLocks noGrp="1" noChangeArrowheads="1"/>
          </p:cNvSpPr>
          <p:nvPr>
            <p:ph type="sldNum" sz="quarter"/>
          </p:nvPr>
        </p:nvSpPr>
        <p:spPr>
          <a:noFill/>
        </p:spPr>
        <p:txBody>
          <a:bodyPr/>
          <a:lstStyle>
            <a:lvl1pPr marL="215900" indent="-21590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1pPr>
            <a:lvl2pPr marL="685800" indent="-263525"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2pPr>
            <a:lvl3pPr marL="1054100"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3pPr>
            <a:lvl4pPr marL="1476375"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4pPr>
            <a:lvl5pPr marL="1898650" indent="-209550" defTabSz="412750">
              <a:spcBef>
                <a:spcPct val="30000"/>
              </a:spcBef>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5pPr>
            <a:lvl6pPr marL="23558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6pPr>
            <a:lvl7pPr marL="28130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7pPr>
            <a:lvl8pPr marL="32702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8pPr>
            <a:lvl9pPr marL="3727450" indent="-209550" defTabSz="412750" eaLnBrk="0" fontAlgn="base" hangingPunct="0">
              <a:spcBef>
                <a:spcPct val="30000"/>
              </a:spcBef>
              <a:spcAft>
                <a:spcPct val="0"/>
              </a:spcAft>
              <a:buClr>
                <a:srgbClr val="000000"/>
              </a:buClr>
              <a:buSzPct val="100000"/>
              <a:buFont typeface="Times New Roman" panose="02020603050405020304" pitchFamily="18" charset="0"/>
              <a:tabLst>
                <a:tab pos="0" algn="l"/>
                <a:tab pos="390525" algn="l"/>
                <a:tab pos="784225" algn="l"/>
                <a:tab pos="1179513" algn="l"/>
                <a:tab pos="1573213" algn="l"/>
                <a:tab pos="1965325" algn="l"/>
                <a:tab pos="2360613" algn="l"/>
                <a:tab pos="2754313" algn="l"/>
                <a:tab pos="3148013" algn="l"/>
                <a:tab pos="3541713" algn="l"/>
                <a:tab pos="3935413" algn="l"/>
                <a:tab pos="4329113" algn="l"/>
                <a:tab pos="4724400" algn="l"/>
                <a:tab pos="5116513" algn="l"/>
                <a:tab pos="5510213" algn="l"/>
                <a:tab pos="5905500" algn="l"/>
                <a:tab pos="6299200" algn="l"/>
                <a:tab pos="6692900" algn="l"/>
                <a:tab pos="7086600" algn="l"/>
                <a:tab pos="7480300" algn="l"/>
                <a:tab pos="78740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ClrTx/>
              <a:buSzTx/>
              <a:buFontTx/>
              <a:buNone/>
            </a:pPr>
            <a:fld id="{92147E3E-AF6D-4058-BEA9-CC271CDB0B5E}" type="slidenum">
              <a:rPr lang="de-DE" altLang="de-DE" smtClean="0">
                <a:ea typeface="Microsoft YaHei" panose="020B0503020204020204" pitchFamily="34" charset="-122"/>
              </a:rPr>
              <a:pPr>
                <a:spcBef>
                  <a:spcPct val="0"/>
                </a:spcBef>
                <a:buClrTx/>
                <a:buSzTx/>
                <a:buFontTx/>
                <a:buNone/>
              </a:pPr>
              <a:t>2</a:t>
            </a:fld>
            <a:endParaRPr lang="de-DE" altLang="de-DE">
              <a:ea typeface="Microsoft YaHei" panose="020B0503020204020204" pitchFamily="34" charset="-122"/>
            </a:endParaRPr>
          </a:p>
        </p:txBody>
      </p:sp>
      <p:sp>
        <p:nvSpPr>
          <p:cNvPr id="28675" name="Rectangle 1">
            <a:extLst>
              <a:ext uri="{FF2B5EF4-FFF2-40B4-BE49-F238E27FC236}">
                <a16:creationId xmlns:a16="http://schemas.microsoft.com/office/drawing/2014/main" id="{23E99CD2-7B90-40F1-B817-774BCF76204F}"/>
              </a:ext>
            </a:extLst>
          </p:cNvPr>
          <p:cNvSpPr>
            <a:spLocks noGrp="1" noRot="1" noChangeAspect="1" noChangeArrowheads="1" noTextEdit="1"/>
          </p:cNvSpPr>
          <p:nvPr>
            <p:ph type="sldImg"/>
          </p:nvPr>
        </p:nvSpPr>
        <p:spPr>
          <a:xfrm>
            <a:off x="1144588" y="695325"/>
            <a:ext cx="4568825" cy="3427413"/>
          </a:xfrm>
          <a:solidFill>
            <a:srgbClr val="FFFFFF"/>
          </a:solidFill>
          <a:ln/>
        </p:spPr>
      </p:sp>
      <p:sp>
        <p:nvSpPr>
          <p:cNvPr id="17412" name="Rectangle 2">
            <a:extLst>
              <a:ext uri="{FF2B5EF4-FFF2-40B4-BE49-F238E27FC236}">
                <a16:creationId xmlns:a16="http://schemas.microsoft.com/office/drawing/2014/main" id="{D5133509-33CA-42FA-91B6-00812F7D9B10}"/>
              </a:ext>
            </a:extLst>
          </p:cNvPr>
          <p:cNvSpPr>
            <a:spLocks noGrp="1" noChangeArrowheads="1"/>
          </p:cNvSpPr>
          <p:nvPr>
            <p:ph type="body" idx="1"/>
          </p:nvPr>
        </p:nvSpPr>
        <p:spPr>
          <a:xfrm>
            <a:off x="685800" y="4343400"/>
            <a:ext cx="5486400" cy="4114800"/>
          </a:xfrm>
          <a:extLst>
            <a:ext uri="{909E8E84-426E-40dd-AFC4-6F175D3DCCD1}"/>
            <a:ext uri="{91240B29-F687-4f45-9708-019B960494DF}"/>
          </a:extLst>
        </p:spPr>
        <p:txBody>
          <a:bodyPr wrap="none" lIns="80163" tIns="40081" rIns="80163" bIns="40081" anchor="ctr"/>
          <a:lstStyle/>
          <a:p>
            <a:pPr defTabSz="914400">
              <a:buClrTx/>
              <a:buSzTx/>
              <a:buFontTx/>
              <a:buNone/>
              <a:defRPr/>
            </a:pPr>
            <a:r>
              <a:rPr lang="de-DE" dirty="0">
                <a:cs typeface="+mn-cs"/>
              </a:rPr>
              <a:t>Unsere </a:t>
            </a:r>
            <a:r>
              <a:rPr lang="de-DE" dirty="0" err="1">
                <a:cs typeface="+mn-cs"/>
              </a:rPr>
              <a:t>Partner_innen</a:t>
            </a:r>
            <a:r>
              <a:rPr lang="de-DE" dirty="0">
                <a:cs typeface="+mn-cs"/>
              </a:rPr>
              <a:t> sind </a:t>
            </a:r>
            <a:r>
              <a:rPr lang="de-DE" dirty="0" err="1">
                <a:cs typeface="+mn-cs"/>
              </a:rPr>
              <a:t>basisnah</a:t>
            </a:r>
            <a:r>
              <a:rPr lang="de-DE" dirty="0">
                <a:cs typeface="+mn-cs"/>
              </a:rPr>
              <a:t>, sprich vor Ort und setzen sich größtenteils</a:t>
            </a:r>
          </a:p>
          <a:p>
            <a:pPr defTabSz="914400">
              <a:buClrTx/>
              <a:buSzTx/>
              <a:buFontTx/>
              <a:buNone/>
              <a:defRPr/>
            </a:pPr>
            <a:r>
              <a:rPr lang="de-DE" dirty="0">
                <a:cs typeface="+mn-cs"/>
              </a:rPr>
              <a:t>aus ehemaligen </a:t>
            </a:r>
            <a:r>
              <a:rPr lang="de-DE" dirty="0" err="1">
                <a:cs typeface="+mn-cs"/>
              </a:rPr>
              <a:t>Arbeiter_innen</a:t>
            </a:r>
            <a:r>
              <a:rPr lang="de-DE" dirty="0">
                <a:cs typeface="+mn-cs"/>
              </a:rPr>
              <a:t> zusammen.</a:t>
            </a:r>
          </a:p>
          <a:p>
            <a:pPr defTabSz="914400">
              <a:buClrTx/>
              <a:buSzTx/>
              <a:buFontTx/>
              <a:buNone/>
              <a:defRPr/>
            </a:pPr>
            <a:r>
              <a:rPr lang="de-DE" dirty="0">
                <a:cs typeface="+mn-cs"/>
              </a:rPr>
              <a:t>Dadurch sind sie mit den Problemen und Bedürfnissen der </a:t>
            </a:r>
            <a:r>
              <a:rPr lang="de-DE" dirty="0" err="1">
                <a:cs typeface="+mn-cs"/>
              </a:rPr>
              <a:t>Arbeiter_innen</a:t>
            </a:r>
            <a:r>
              <a:rPr lang="de-DE" dirty="0">
                <a:cs typeface="+mn-cs"/>
              </a:rPr>
              <a:t> besonders </a:t>
            </a:r>
            <a:r>
              <a:rPr lang="de-DE" dirty="0"/>
              <a:t>vertraut.</a:t>
            </a:r>
          </a:p>
          <a:p>
            <a:pPr defTabSz="914400">
              <a:buClrTx/>
              <a:buSzTx/>
              <a:buFontTx/>
              <a:buNone/>
              <a:defRPr/>
            </a:pPr>
            <a:r>
              <a:rPr lang="de-DE" dirty="0"/>
              <a:t>Sie </a:t>
            </a:r>
            <a:r>
              <a:rPr lang="de-DE" dirty="0">
                <a:cs typeface="+mn-cs"/>
              </a:rPr>
              <a:t>entwickeln ihre Projektideen selbstständig, arbeiten transparent, rechnen nachvollziehbar ab</a:t>
            </a:r>
          </a:p>
          <a:p>
            <a:pPr defTabSz="914400">
              <a:buClrTx/>
              <a:buSzTx/>
              <a:buFontTx/>
              <a:buNone/>
              <a:defRPr/>
            </a:pPr>
            <a:r>
              <a:rPr lang="de-DE" dirty="0">
                <a:cs typeface="+mn-cs"/>
              </a:rPr>
              <a:t>und statten Produktionsstätten regelmäßige Besuche ab.</a:t>
            </a:r>
          </a:p>
          <a:p>
            <a:pPr>
              <a:defRPr/>
            </a:pPr>
            <a:endParaRPr lang="de-DE" alt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20</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pPr marL="343260" indent="-342900">
              <a:lnSpc>
                <a:spcPct val="100000"/>
              </a:lnSpc>
              <a:buClr>
                <a:srgbClr val="000000"/>
              </a:buClr>
              <a:buFont typeface="Arial" panose="020B0604020202020204" pitchFamily="34" charset="0"/>
              <a:buChar char="•"/>
            </a:pPr>
            <a:r>
              <a:rPr lang="de-DE" sz="2000" strike="noStrike" spc="-1" dirty="0" err="1">
                <a:solidFill>
                  <a:srgbClr val="000000"/>
                </a:solidFill>
                <a:uFill>
                  <a:solidFill>
                    <a:srgbClr val="FFFFFF"/>
                  </a:solidFill>
                </a:uFill>
                <a:latin typeface="+mn-lt"/>
              </a:rPr>
              <a:t>Sumangali</a:t>
            </a:r>
            <a:r>
              <a:rPr lang="de-DE" sz="2000" strike="noStrike" spc="-1" dirty="0">
                <a:solidFill>
                  <a:srgbClr val="000000"/>
                </a:solidFill>
                <a:uFill>
                  <a:solidFill>
                    <a:srgbClr val="FFFFFF"/>
                  </a:solidFill>
                </a:uFill>
                <a:latin typeface="+mn-lt"/>
              </a:rPr>
              <a:t> = glückliche Braut (Tamil)</a:t>
            </a:r>
          </a:p>
          <a:p>
            <a:pPr marL="343260" indent="-342900">
              <a:lnSpc>
                <a:spcPct val="100000"/>
              </a:lnSpc>
              <a:buClr>
                <a:srgbClr val="000000"/>
              </a:buClr>
              <a:buFont typeface="Arial" panose="020B0604020202020204" pitchFamily="34" charset="0"/>
              <a:buChar char="•"/>
            </a:pPr>
            <a:r>
              <a:rPr lang="de-DE" sz="2000" strike="noStrike" spc="-1" dirty="0">
                <a:solidFill>
                  <a:srgbClr val="000000"/>
                </a:solidFill>
                <a:uFill>
                  <a:solidFill>
                    <a:srgbClr val="FFFFFF"/>
                  </a:solidFill>
                </a:uFill>
                <a:latin typeface="+mn-lt"/>
              </a:rPr>
              <a:t>Auszahlung des Lohns nach Ende des Beschäftigungsverhältnis als Mitgift für die Hochzeit</a:t>
            </a:r>
          </a:p>
          <a:p>
            <a:pPr>
              <a:lnSpc>
                <a:spcPct val="100000"/>
              </a:lnSpc>
            </a:pPr>
            <a:endParaRPr lang="de-DE" sz="2000" strike="noStrike" spc="-1" dirty="0">
              <a:solidFill>
                <a:srgbClr val="000000"/>
              </a:solidFill>
              <a:uFill>
                <a:solidFill>
                  <a:srgbClr val="FFFFFF"/>
                </a:solidFill>
              </a:uFill>
              <a:latin typeface="+mn-lt"/>
            </a:endParaRPr>
          </a:p>
          <a:p>
            <a:r>
              <a:rPr lang="de-DE" sz="2000" b="1" strike="noStrike" spc="-1" dirty="0">
                <a:solidFill>
                  <a:srgbClr val="000000"/>
                </a:solidFill>
                <a:uFill>
                  <a:solidFill>
                    <a:srgbClr val="FFFFFF"/>
                  </a:solidFill>
                </a:uFill>
                <a:latin typeface="+mn-lt"/>
              </a:rPr>
              <a:t>Mitgift</a:t>
            </a:r>
            <a:endParaRPr lang="de-DE" sz="2000" strike="noStrike" spc="-1" dirty="0">
              <a:solidFill>
                <a:srgbClr val="000000"/>
              </a:solidFill>
              <a:uFill>
                <a:solidFill>
                  <a:srgbClr val="FFFFFF"/>
                </a:solidFill>
              </a:uFill>
              <a:latin typeface="+mn-lt"/>
            </a:endParaRPr>
          </a:p>
          <a:p>
            <a:r>
              <a:rPr lang="de-DE" sz="2000" strike="noStrike" spc="-1" dirty="0">
                <a:solidFill>
                  <a:srgbClr val="000000"/>
                </a:solidFill>
                <a:uFill>
                  <a:solidFill>
                    <a:srgbClr val="FFFFFF"/>
                  </a:solidFill>
                </a:uFill>
                <a:latin typeface="+mn-lt"/>
              </a:rPr>
              <a:t>In Indien ist die Mitgift-Zahlung – trotz Verbots seit 1961 – weiterhin stark verbreitet,</a:t>
            </a:r>
          </a:p>
          <a:p>
            <a:r>
              <a:rPr lang="de-DE" sz="2000" strike="noStrike" spc="-1" dirty="0">
                <a:solidFill>
                  <a:srgbClr val="000000"/>
                </a:solidFill>
                <a:uFill>
                  <a:solidFill>
                    <a:srgbClr val="FFFFFF"/>
                  </a:solidFill>
                </a:uFill>
                <a:latin typeface="+mn-lt"/>
              </a:rPr>
              <a:t>d. h. die Familie der Braut ist verpflichtet, der Familie des Bräutigams eine vorher</a:t>
            </a:r>
          </a:p>
          <a:p>
            <a:r>
              <a:rPr lang="de-DE" sz="2000" strike="noStrike" spc="-1" dirty="0">
                <a:solidFill>
                  <a:srgbClr val="000000"/>
                </a:solidFill>
                <a:uFill>
                  <a:solidFill>
                    <a:srgbClr val="FFFFFF"/>
                  </a:solidFill>
                </a:uFill>
                <a:latin typeface="+mn-lt"/>
              </a:rPr>
              <a:t>festgelegte Mitgift zu zahlen. Dies kann – je nach Vereinbarung – in Form von Geld,</a:t>
            </a:r>
          </a:p>
          <a:p>
            <a:r>
              <a:rPr lang="de-DE" sz="2000" strike="noStrike" spc="-1" dirty="0">
                <a:solidFill>
                  <a:srgbClr val="000000"/>
                </a:solidFill>
                <a:uFill>
                  <a:solidFill>
                    <a:srgbClr val="FFFFFF"/>
                  </a:solidFill>
                </a:uFill>
                <a:latin typeface="+mn-lt"/>
              </a:rPr>
              <a:t>Gold, einem Motorrad, Elektronikartikeln o. a. geschehen.</a:t>
            </a:r>
          </a:p>
          <a:p>
            <a:r>
              <a:rPr lang="de-DE" sz="2000" strike="noStrike" spc="-1" dirty="0">
                <a:solidFill>
                  <a:srgbClr val="000000"/>
                </a:solidFill>
                <a:uFill>
                  <a:solidFill>
                    <a:srgbClr val="FFFFFF"/>
                  </a:solidFill>
                </a:uFill>
                <a:latin typeface="+mn-lt"/>
              </a:rPr>
              <a:t>Da die Familien der rekrutierten Mädchen und Frauen in aller Regel, nicht zuletzt</a:t>
            </a:r>
          </a:p>
          <a:p>
            <a:r>
              <a:rPr lang="de-DE" sz="2000" strike="noStrike" spc="-1" dirty="0">
                <a:solidFill>
                  <a:srgbClr val="000000"/>
                </a:solidFill>
                <a:uFill>
                  <a:solidFill>
                    <a:srgbClr val="FFFFFF"/>
                  </a:solidFill>
                </a:uFill>
                <a:latin typeface="+mn-lt"/>
              </a:rPr>
              <a:t>aufgrund ihrer </a:t>
            </a:r>
            <a:r>
              <a:rPr lang="de-DE" sz="2000" strike="noStrike" spc="-1" dirty="0" err="1">
                <a:solidFill>
                  <a:srgbClr val="000000"/>
                </a:solidFill>
                <a:uFill>
                  <a:solidFill>
                    <a:srgbClr val="FFFFFF"/>
                  </a:solidFill>
                </a:uFill>
                <a:latin typeface="+mn-lt"/>
              </a:rPr>
              <a:t>Dalit</a:t>
            </a:r>
            <a:r>
              <a:rPr lang="de-DE" sz="2000" strike="noStrike" spc="-1" dirty="0">
                <a:solidFill>
                  <a:srgbClr val="000000"/>
                </a:solidFill>
                <a:uFill>
                  <a:solidFill>
                    <a:srgbClr val="FFFFFF"/>
                  </a:solidFill>
                </a:uFill>
                <a:latin typeface="+mn-lt"/>
              </a:rPr>
              <a:t>-Zugehörigkeit, in Armut leben, wird die versprochene Auszahlungssumme</a:t>
            </a:r>
          </a:p>
          <a:p>
            <a:r>
              <a:rPr lang="de-DE" sz="2000" strike="noStrike" spc="-1" dirty="0">
                <a:solidFill>
                  <a:srgbClr val="000000"/>
                </a:solidFill>
                <a:uFill>
                  <a:solidFill>
                    <a:srgbClr val="FFFFFF"/>
                  </a:solidFill>
                </a:uFill>
                <a:latin typeface="+mn-lt"/>
              </a:rPr>
              <a:t>aus dem Arbeitsverhältnis als eine willkommene Möglichkeit gesehen, die Töchter verheiraten</a:t>
            </a:r>
          </a:p>
          <a:p>
            <a:r>
              <a:rPr lang="de-DE" sz="2000" strike="noStrike" spc="-1" dirty="0">
                <a:solidFill>
                  <a:srgbClr val="000000"/>
                </a:solidFill>
                <a:uFill>
                  <a:solidFill>
                    <a:srgbClr val="FFFFFF"/>
                  </a:solidFill>
                </a:uFill>
                <a:latin typeface="+mn-lt"/>
              </a:rPr>
              <a:t>zu können ohne Schulden aufnehmen zu müssen. Die Tradition der Mitgift – vor dem Hintergrund,</a:t>
            </a:r>
          </a:p>
          <a:p>
            <a:r>
              <a:rPr lang="de-DE" sz="2000" strike="noStrike" spc="-1" dirty="0">
                <a:solidFill>
                  <a:srgbClr val="000000"/>
                </a:solidFill>
                <a:uFill>
                  <a:solidFill>
                    <a:srgbClr val="FFFFFF"/>
                  </a:solidFill>
                </a:uFill>
                <a:latin typeface="+mn-lt"/>
              </a:rPr>
              <a:t>dass unverheiratete erwachsene Töchter allgemein als Schande erachtet werden – bedeutet für</a:t>
            </a:r>
          </a:p>
          <a:p>
            <a:r>
              <a:rPr lang="de-DE" sz="2000" strike="noStrike" spc="-1" dirty="0">
                <a:solidFill>
                  <a:srgbClr val="000000"/>
                </a:solidFill>
                <a:uFill>
                  <a:solidFill>
                    <a:srgbClr val="FFFFFF"/>
                  </a:solidFill>
                </a:uFill>
                <a:latin typeface="+mn-lt"/>
              </a:rPr>
              <a:t>die meisten Familien eine große Belastung. Je höher die Mitgift, desto höher ist die Chance,</a:t>
            </a:r>
          </a:p>
          <a:p>
            <a:r>
              <a:rPr lang="de-DE" sz="2000" strike="noStrike" spc="-1" dirty="0">
                <a:solidFill>
                  <a:srgbClr val="000000"/>
                </a:solidFill>
                <a:uFill>
                  <a:solidFill>
                    <a:srgbClr val="FFFFFF"/>
                  </a:solidFill>
                </a:uFill>
                <a:latin typeface="+mn-lt"/>
              </a:rPr>
              <a:t>die Töchter „gut“ (im Sinne von finanzieller Lage, Kastenzugehörigkeit, sozialem Status der</a:t>
            </a:r>
          </a:p>
          <a:p>
            <a:r>
              <a:rPr lang="de-DE" sz="2000" strike="noStrike" spc="-1" dirty="0">
                <a:solidFill>
                  <a:srgbClr val="000000"/>
                </a:solidFill>
                <a:uFill>
                  <a:solidFill>
                    <a:srgbClr val="FFFFFF"/>
                  </a:solidFill>
                </a:uFill>
                <a:latin typeface="+mn-lt"/>
              </a:rPr>
              <a:t>Schwiegerfamilie bzw. Ausbildung/Beruf des Bräutigams) verheiraten zu können.</a:t>
            </a:r>
          </a:p>
          <a:p>
            <a:r>
              <a:rPr lang="de-DE" sz="2000" strike="noStrike" spc="-1" dirty="0">
                <a:solidFill>
                  <a:srgbClr val="000000"/>
                </a:solidFill>
                <a:uFill>
                  <a:solidFill>
                    <a:srgbClr val="FFFFFF"/>
                  </a:solidFill>
                </a:uFill>
                <a:latin typeface="+mn-lt"/>
              </a:rPr>
              <a:t>Auf Werbeplakaten etlicher Spinnereien sowie in den Anwerbegesprächen ihrer </a:t>
            </a:r>
            <a:r>
              <a:rPr lang="de-DE" sz="2000" strike="noStrike" spc="-1" dirty="0" err="1">
                <a:solidFill>
                  <a:srgbClr val="000000"/>
                </a:solidFill>
                <a:uFill>
                  <a:solidFill>
                    <a:srgbClr val="FFFFFF"/>
                  </a:solidFill>
                </a:uFill>
                <a:latin typeface="+mn-lt"/>
              </a:rPr>
              <a:t>Agent_innen</a:t>
            </a:r>
            <a:endParaRPr lang="de-DE" sz="2000" strike="noStrike" spc="-1" dirty="0">
              <a:solidFill>
                <a:srgbClr val="000000"/>
              </a:solidFill>
              <a:uFill>
                <a:solidFill>
                  <a:srgbClr val="FFFFFF"/>
                </a:solidFill>
              </a:uFill>
              <a:latin typeface="+mn-lt"/>
            </a:endParaRPr>
          </a:p>
          <a:p>
            <a:r>
              <a:rPr lang="de-DE" sz="2000" strike="noStrike" spc="-1" dirty="0">
                <a:solidFill>
                  <a:srgbClr val="000000"/>
                </a:solidFill>
                <a:uFill>
                  <a:solidFill>
                    <a:srgbClr val="FFFFFF"/>
                  </a:solidFill>
                </a:uFill>
                <a:latin typeface="+mn-lt"/>
              </a:rPr>
              <a:t>wird die Auszahlungssumme gezielt als Mitgift beworben.</a:t>
            </a:r>
          </a:p>
          <a:p>
            <a:endParaRPr lang="de-DE" sz="2000" strike="noStrike" spc="-1" dirty="0">
              <a:solidFill>
                <a:srgbClr val="000000"/>
              </a:solidFill>
              <a:uFill>
                <a:solidFill>
                  <a:srgbClr val="FFFFFF"/>
                </a:solidFill>
              </a:uFill>
              <a:latin typeface="+mn-lt"/>
            </a:endParaRPr>
          </a:p>
          <a:p>
            <a:r>
              <a:rPr lang="de-DE" sz="2000" b="1" strike="noStrike" spc="-1" dirty="0">
                <a:solidFill>
                  <a:srgbClr val="000000"/>
                </a:solidFill>
                <a:uFill>
                  <a:solidFill>
                    <a:srgbClr val="FFFFFF"/>
                  </a:solidFill>
                </a:uFill>
                <a:latin typeface="+mn-lt"/>
              </a:rPr>
              <a:t>zur Ausbildung bzw. Bezahlung</a:t>
            </a:r>
            <a:endParaRPr lang="de-DE" sz="2000" strike="noStrike" spc="-1" dirty="0">
              <a:solidFill>
                <a:srgbClr val="000000"/>
              </a:solidFill>
              <a:uFill>
                <a:solidFill>
                  <a:srgbClr val="FFFFFF"/>
                </a:solidFill>
              </a:uFill>
              <a:latin typeface="+mn-lt"/>
            </a:endParaRPr>
          </a:p>
          <a:p>
            <a:r>
              <a:rPr lang="de-DE" sz="2000" strike="noStrike" spc="-1" dirty="0">
                <a:solidFill>
                  <a:srgbClr val="000000"/>
                </a:solidFill>
                <a:uFill>
                  <a:solidFill>
                    <a:srgbClr val="FFFFFF"/>
                  </a:solidFill>
                </a:uFill>
                <a:latin typeface="+mn-lt"/>
              </a:rPr>
              <a:t>Die Mädchen haben zumeist nur einen niedrigen Schulabschluss. Mit diesem haben sie,</a:t>
            </a:r>
          </a:p>
          <a:p>
            <a:r>
              <a:rPr lang="de-DE" sz="2000" strike="noStrike" spc="-1" dirty="0">
                <a:solidFill>
                  <a:srgbClr val="000000"/>
                </a:solidFill>
                <a:uFill>
                  <a:solidFill>
                    <a:srgbClr val="FFFFFF"/>
                  </a:solidFill>
                </a:uFill>
                <a:latin typeface="+mn-lt"/>
              </a:rPr>
              <a:t>insbesondere in ihrem ländlichen Arbeitsumfeld, im Normalfall keine Möglichkeit, eine solche –</a:t>
            </a:r>
          </a:p>
          <a:p>
            <a:r>
              <a:rPr lang="de-DE" sz="2000" strike="noStrike" spc="-1" dirty="0">
                <a:solidFill>
                  <a:srgbClr val="000000"/>
                </a:solidFill>
                <a:uFill>
                  <a:solidFill>
                    <a:srgbClr val="FFFFFF"/>
                  </a:solidFill>
                </a:uFill>
                <a:latin typeface="+mn-lt"/>
              </a:rPr>
              <a:t>für ihre Verhältnisse vergleichsweise hohe Geldsumme – zu verdienen.</a:t>
            </a:r>
          </a:p>
          <a:p>
            <a:endParaRPr lang="de-DE" sz="2000" strike="noStrike" spc="-1" dirty="0">
              <a:solidFill>
                <a:srgbClr val="000000"/>
              </a:solidFill>
              <a:uFill>
                <a:solidFill>
                  <a:srgbClr val="FFFFFF"/>
                </a:solidFill>
              </a:uFill>
              <a:latin typeface="+mn-lt"/>
            </a:endParaRPr>
          </a:p>
          <a:p>
            <a:r>
              <a:rPr lang="de-DE" sz="2000" b="1" strike="noStrike" spc="-1" dirty="0">
                <a:solidFill>
                  <a:srgbClr val="000000"/>
                </a:solidFill>
                <a:uFill>
                  <a:solidFill>
                    <a:srgbClr val="FFFFFF"/>
                  </a:solidFill>
                </a:uFill>
                <a:latin typeface="+mn-lt"/>
              </a:rPr>
              <a:t>Foto</a:t>
            </a:r>
            <a:endParaRPr lang="de-DE" sz="2000" strike="noStrike" spc="-1" dirty="0">
              <a:solidFill>
                <a:srgbClr val="000000"/>
              </a:solidFill>
              <a:uFill>
                <a:solidFill>
                  <a:srgbClr val="FFFFFF"/>
                </a:solidFill>
              </a:uFill>
              <a:latin typeface="+mn-lt"/>
            </a:endParaRPr>
          </a:p>
          <a:p>
            <a:r>
              <a:rPr lang="de-DE" sz="2000" strike="noStrike" spc="-1" dirty="0">
                <a:solidFill>
                  <a:srgbClr val="000000"/>
                </a:solidFill>
                <a:uFill>
                  <a:solidFill>
                    <a:srgbClr val="FFFFFF"/>
                  </a:solidFill>
                </a:uFill>
                <a:latin typeface="+mn-lt"/>
              </a:rPr>
              <a:t>Das Foto zeigt ein Mädchen mit einem </a:t>
            </a:r>
            <a:r>
              <a:rPr lang="de-DE" sz="2000" strike="noStrike" spc="-1" dirty="0" err="1">
                <a:solidFill>
                  <a:srgbClr val="000000"/>
                </a:solidFill>
                <a:uFill>
                  <a:solidFill>
                    <a:srgbClr val="FFFFFF"/>
                  </a:solidFill>
                </a:uFill>
                <a:latin typeface="+mn-lt"/>
              </a:rPr>
              <a:t>Thali</a:t>
            </a:r>
            <a:r>
              <a:rPr lang="de-DE" sz="2000" strike="noStrike" spc="-1" dirty="0">
                <a:solidFill>
                  <a:srgbClr val="000000"/>
                </a:solidFill>
                <a:uFill>
                  <a:solidFill>
                    <a:srgbClr val="FFFFFF"/>
                  </a:solidFill>
                </a:uFill>
                <a:latin typeface="+mn-lt"/>
              </a:rPr>
              <a:t>. Dabei handelt es sich um die Goldkette, die</a:t>
            </a:r>
          </a:p>
          <a:p>
            <a:r>
              <a:rPr lang="de-DE" sz="2000" strike="noStrike" spc="-1" dirty="0">
                <a:solidFill>
                  <a:srgbClr val="000000"/>
                </a:solidFill>
                <a:uFill>
                  <a:solidFill>
                    <a:srgbClr val="FFFFFF"/>
                  </a:solidFill>
                </a:uFill>
                <a:latin typeface="+mn-lt"/>
              </a:rPr>
              <a:t>der Bräutigam der Braut um den Hals legt und von dieser – als Symbol ihres Schutzes und</a:t>
            </a:r>
          </a:p>
          <a:p>
            <a:r>
              <a:rPr lang="de-DE" sz="2000" strike="noStrike" spc="-1" dirty="0">
                <a:solidFill>
                  <a:srgbClr val="000000"/>
                </a:solidFill>
                <a:uFill>
                  <a:solidFill>
                    <a:srgbClr val="FFFFFF"/>
                  </a:solidFill>
                </a:uFill>
                <a:latin typeface="+mn-lt"/>
              </a:rPr>
              <a:t>des Respekts ihres Ehemannes – künftig immer getragen wird. Das </a:t>
            </a:r>
            <a:r>
              <a:rPr lang="de-DE" sz="2000" strike="noStrike" spc="-1" dirty="0" err="1">
                <a:solidFill>
                  <a:srgbClr val="000000"/>
                </a:solidFill>
                <a:uFill>
                  <a:solidFill>
                    <a:srgbClr val="FFFFFF"/>
                  </a:solidFill>
                </a:uFill>
                <a:latin typeface="+mn-lt"/>
              </a:rPr>
              <a:t>Thali</a:t>
            </a:r>
            <a:r>
              <a:rPr lang="de-DE" sz="2000" strike="noStrike" spc="-1" dirty="0">
                <a:solidFill>
                  <a:srgbClr val="000000"/>
                </a:solidFill>
                <a:uFill>
                  <a:solidFill>
                    <a:srgbClr val="FFFFFF"/>
                  </a:solidFill>
                </a:uFill>
                <a:latin typeface="+mn-lt"/>
              </a:rPr>
              <a:t> gilt für eine Ehefrau</a:t>
            </a:r>
          </a:p>
          <a:p>
            <a:r>
              <a:rPr lang="de-DE" sz="2000" strike="noStrike" spc="-1" dirty="0">
                <a:solidFill>
                  <a:srgbClr val="000000"/>
                </a:solidFill>
                <a:uFill>
                  <a:solidFill>
                    <a:srgbClr val="FFFFFF"/>
                  </a:solidFill>
                </a:uFill>
                <a:latin typeface="+mn-lt"/>
              </a:rPr>
              <a:t>als </a:t>
            </a:r>
            <a:r>
              <a:rPr lang="de-DE" sz="2000" i="1" strike="noStrike" spc="-1" dirty="0">
                <a:solidFill>
                  <a:srgbClr val="000000"/>
                </a:solidFill>
                <a:uFill>
                  <a:solidFill>
                    <a:srgbClr val="FFFFFF"/>
                  </a:solidFill>
                </a:uFill>
                <a:latin typeface="+mn-lt"/>
              </a:rPr>
              <a:t>das</a:t>
            </a:r>
            <a:r>
              <a:rPr lang="de-DE" sz="2000" strike="noStrike" spc="-1" dirty="0">
                <a:solidFill>
                  <a:srgbClr val="000000"/>
                </a:solidFill>
                <a:uFill>
                  <a:solidFill>
                    <a:srgbClr val="FFFFFF"/>
                  </a:solidFill>
                </a:uFill>
                <a:latin typeface="+mn-lt"/>
              </a:rPr>
              <a:t> bedeutsamste Symbol ihrer Ehe. </a:t>
            </a:r>
          </a:p>
          <a:p>
            <a:endParaRPr lang="de-DE" sz="2000" strike="noStrike" spc="-1" dirty="0">
              <a:solidFill>
                <a:srgbClr val="000000"/>
              </a:solidFill>
              <a:uFill>
                <a:solidFill>
                  <a:srgbClr val="FFFFFF"/>
                </a:solidFill>
              </a:u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strike="noStrike" spc="-1" dirty="0">
                <a:solidFill>
                  <a:srgbClr val="000000"/>
                </a:solidFill>
                <a:uFill>
                  <a:solidFill>
                    <a:srgbClr val="FFFFFF"/>
                  </a:solidFill>
                </a:uFill>
                <a:latin typeface="+mn-lt"/>
              </a:rPr>
              <a:t>Quelle: FEMNET, Die moderne Form der Sklaverei in indischen Spinnereien, 2016</a:t>
            </a:r>
            <a:endParaRPr lang="de-DE" sz="2000" strike="noStrike" spc="-1" dirty="0">
              <a:solidFill>
                <a:srgbClr val="000000"/>
              </a:solidFill>
              <a:uFill>
                <a:solidFill>
                  <a:srgbClr val="FFFFFF"/>
                </a:solidFill>
              </a:uFill>
              <a:latin typeface="+mn-lt"/>
            </a:endParaRPr>
          </a:p>
        </p:txBody>
      </p:sp>
    </p:spTree>
    <p:extLst>
      <p:ext uri="{BB962C8B-B14F-4D97-AF65-F5344CB8AC3E}">
        <p14:creationId xmlns:p14="http://schemas.microsoft.com/office/powerpoint/2010/main" val="2846172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21</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Möglichkeit, den Begrenzungen/der Tristesse ländlichen Lebens 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den Haushaltspflichten zu entgehen</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Quelle: FLA 2012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Anmerkung: </a:t>
            </a:r>
            <a:r>
              <a:rPr lang="de-DE" sz="2000" i="1" strike="noStrike" spc="-1" dirty="0">
                <a:solidFill>
                  <a:srgbClr val="000000"/>
                </a:solidFill>
                <a:uFill>
                  <a:solidFill>
                    <a:srgbClr val="FFFFFF"/>
                  </a:solidFill>
                </a:uFill>
                <a:latin typeface="+mn-lt"/>
              </a:rPr>
              <a:t>Dieser Faktor wird in einer Studie von FLA </a:t>
            </a:r>
            <a:r>
              <a:rPr lang="de-DE" sz="2000" i="1" strike="noStrike" spc="-1" dirty="0" err="1">
                <a:solidFill>
                  <a:srgbClr val="000000"/>
                </a:solidFill>
                <a:uFill>
                  <a:solidFill>
                    <a:srgbClr val="FFFFFF"/>
                  </a:solidFill>
                </a:uFill>
                <a:latin typeface="+mn-lt"/>
              </a:rPr>
              <a:t>Solidaridad</a:t>
            </a:r>
            <a:r>
              <a:rPr lang="de-DE" sz="2000" i="1" strike="noStrike" spc="-1" dirty="0">
                <a:solidFill>
                  <a:srgbClr val="000000"/>
                </a:solidFill>
                <a:uFill>
                  <a:solidFill>
                    <a:srgbClr val="FFFFFF"/>
                  </a:solidFill>
                </a:uFill>
                <a:latin typeface="+mn-lt"/>
              </a:rPr>
              <a:t> (2012) genannt.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strike="noStrike" spc="-1" dirty="0">
                <a:solidFill>
                  <a:srgbClr val="000000"/>
                </a:solidFill>
                <a:uFill>
                  <a:solidFill>
                    <a:srgbClr val="FFFFFF"/>
                  </a:solidFill>
                </a:uFill>
                <a:latin typeface="+mn-lt"/>
              </a:rPr>
              <a:t>Inwieweit er repräsentativ ist, lässt sich aber schwer sagen. </a:t>
            </a:r>
            <a:endParaRPr lang="de-DE" sz="2000" i="1" spc="-1" dirty="0">
              <a:solidFill>
                <a:srgbClr val="000000"/>
              </a:solidFill>
              <a:uFill>
                <a:solidFill>
                  <a:srgbClr val="FFFFFF"/>
                </a:solidFill>
              </a:uFill>
              <a:latin typeface="Calibri" panose="020F0502020204030204" pitchFamily="34" charset="0"/>
              <a:cs typeface="Calibri" panose="020F0502020204030204" pitchFamily="34" charset="0"/>
            </a:endParaRPr>
          </a:p>
          <a:p>
            <a:pPr>
              <a:lnSpc>
                <a:spcPct val="100000"/>
              </a:lnSpc>
            </a:pPr>
            <a:endParaRPr lang="de-DE" sz="2000" strike="noStrike" spc="-1" dirty="0">
              <a:solidFill>
                <a:srgbClr val="000000"/>
              </a:solidFill>
              <a:uFill>
                <a:solidFill>
                  <a:srgbClr val="FFFFFF"/>
                </a:solidFill>
              </a:uFill>
              <a:latin typeface="+mn-lt"/>
            </a:endParaRPr>
          </a:p>
        </p:txBody>
      </p:sp>
    </p:spTree>
    <p:extLst>
      <p:ext uri="{BB962C8B-B14F-4D97-AF65-F5344CB8AC3E}">
        <p14:creationId xmlns:p14="http://schemas.microsoft.com/office/powerpoint/2010/main" val="4286724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22</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r>
              <a:rPr lang="de-DE" sz="2000" strike="noStrike" spc="-1" dirty="0">
                <a:solidFill>
                  <a:srgbClr val="000000"/>
                </a:solidFill>
                <a:uFill>
                  <a:solidFill>
                    <a:srgbClr val="FFFFFF"/>
                  </a:solidFill>
                </a:uFill>
                <a:latin typeface="+mn-lt"/>
              </a:rPr>
              <a:t>Titelbild von </a:t>
            </a:r>
            <a:r>
              <a:rPr lang="de-DE" sz="2000" strike="noStrike" spc="-1" dirty="0" err="1">
                <a:solidFill>
                  <a:srgbClr val="000000"/>
                </a:solidFill>
                <a:uFill>
                  <a:solidFill>
                    <a:srgbClr val="FFFFFF"/>
                  </a:solidFill>
                </a:uFill>
                <a:latin typeface="+mn-lt"/>
              </a:rPr>
              <a:t>Somo</a:t>
            </a:r>
            <a:r>
              <a:rPr lang="de-DE" sz="2000" strike="noStrike" spc="-1" dirty="0">
                <a:solidFill>
                  <a:srgbClr val="000000"/>
                </a:solidFill>
                <a:uFill>
                  <a:solidFill>
                    <a:srgbClr val="FFFFFF"/>
                  </a:solidFill>
                </a:uFill>
                <a:latin typeface="+mn-lt"/>
              </a:rPr>
              <a:t>/ICN: </a:t>
            </a:r>
            <a:r>
              <a:rPr lang="de-DE" sz="2000" strike="noStrike" spc="-1" dirty="0" err="1">
                <a:solidFill>
                  <a:srgbClr val="000000"/>
                </a:solidFill>
                <a:uFill>
                  <a:solidFill>
                    <a:srgbClr val="FFFFFF"/>
                  </a:solidFill>
                </a:uFill>
                <a:latin typeface="+mn-lt"/>
              </a:rPr>
              <a:t>Flawed</a:t>
            </a:r>
            <a:r>
              <a:rPr lang="de-DE" sz="2000" strike="noStrike" spc="-1" dirty="0">
                <a:solidFill>
                  <a:srgbClr val="000000"/>
                </a:solidFill>
                <a:uFill>
                  <a:solidFill>
                    <a:srgbClr val="FFFFFF"/>
                  </a:solidFill>
                </a:uFill>
                <a:latin typeface="+mn-lt"/>
              </a:rPr>
              <a:t> </a:t>
            </a:r>
            <a:r>
              <a:rPr lang="de-DE" sz="2000" strike="noStrike" spc="-1" dirty="0" err="1">
                <a:solidFill>
                  <a:srgbClr val="000000"/>
                </a:solidFill>
                <a:uFill>
                  <a:solidFill>
                    <a:srgbClr val="FFFFFF"/>
                  </a:solidFill>
                </a:uFill>
                <a:latin typeface="+mn-lt"/>
              </a:rPr>
              <a:t>Fabrics</a:t>
            </a:r>
            <a:r>
              <a:rPr lang="de-DE" sz="2000" strike="noStrike" spc="-1" dirty="0">
                <a:solidFill>
                  <a:srgbClr val="000000"/>
                </a:solidFill>
                <a:uFill>
                  <a:solidFill>
                    <a:srgbClr val="FFFFFF"/>
                  </a:solidFill>
                </a:uFill>
                <a:latin typeface="+mn-lt"/>
              </a:rPr>
              <a:t> = löchrige Kleidung,</a:t>
            </a:r>
          </a:p>
          <a:p>
            <a:r>
              <a:rPr lang="de-DE" sz="2000" strike="noStrike" spc="-1" dirty="0">
                <a:solidFill>
                  <a:srgbClr val="000000"/>
                </a:solidFill>
                <a:uFill>
                  <a:solidFill>
                    <a:srgbClr val="FFFFFF"/>
                  </a:solidFill>
                </a:uFill>
                <a:latin typeface="+mn-lt"/>
              </a:rPr>
              <a:t>übersetzt von FEMNET, erschienen Januar 2015 </a:t>
            </a:r>
          </a:p>
          <a:p>
            <a:r>
              <a:rPr lang="de-DE" sz="2000" i="1" strike="noStrike" spc="-1" dirty="0">
                <a:solidFill>
                  <a:srgbClr val="000000"/>
                </a:solidFill>
                <a:uFill>
                  <a:solidFill>
                    <a:srgbClr val="FFFFFF"/>
                  </a:solidFill>
                </a:uFill>
                <a:latin typeface="+mn-lt"/>
              </a:rPr>
              <a:t>Quelle: https://femnet.de/images/downloads/publikationen/Loechrige-Kleider.pdf, Zugriff 22.07.2019</a:t>
            </a:r>
          </a:p>
          <a:p>
            <a:endParaRPr lang="de-DE" sz="2000" strike="noStrike" spc="-1" dirty="0">
              <a:solidFill>
                <a:srgbClr val="000000"/>
              </a:solidFill>
              <a:uFill>
                <a:solidFill>
                  <a:srgbClr val="FFFFFF"/>
                </a:solidFill>
              </a:uFill>
              <a:latin typeface="+mn-lt"/>
            </a:endParaRPr>
          </a:p>
          <a:p>
            <a:pPr marL="216000" indent="-216000">
              <a:lnSpc>
                <a:spcPct val="100000"/>
              </a:lnSpc>
            </a:pPr>
            <a:endParaRPr lang="de-DE" sz="2000" strike="noStrike" spc="-1" dirty="0">
              <a:solidFill>
                <a:srgbClr val="000000"/>
              </a:solidFill>
              <a:uFill>
                <a:solidFill>
                  <a:srgbClr val="FFFFFF"/>
                </a:solidFill>
              </a:uFill>
              <a:latin typeface="+mn-lt"/>
            </a:endParaRPr>
          </a:p>
          <a:p>
            <a:pPr>
              <a:lnSpc>
                <a:spcPct val="100000"/>
              </a:lnSpc>
            </a:pPr>
            <a:endParaRPr lang="de-DE" sz="2000" strike="noStrike" spc="-1" dirty="0">
              <a:solidFill>
                <a:srgbClr val="000000"/>
              </a:solidFill>
              <a:uFill>
                <a:solidFill>
                  <a:srgbClr val="FFFFFF"/>
                </a:solidFill>
              </a:uFill>
              <a:latin typeface="+mn-lt"/>
            </a:endParaRPr>
          </a:p>
        </p:txBody>
      </p:sp>
    </p:spTree>
    <p:extLst>
      <p:ext uri="{BB962C8B-B14F-4D97-AF65-F5344CB8AC3E}">
        <p14:creationId xmlns:p14="http://schemas.microsoft.com/office/powerpoint/2010/main" val="4077445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23</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pPr marL="343080" indent="-342720">
              <a:lnSpc>
                <a:spcPct val="100000"/>
              </a:lnSpc>
              <a:buClr>
                <a:srgbClr val="000000"/>
              </a:buClr>
              <a:buFont typeface="Arial"/>
              <a:buChar char="•"/>
            </a:pPr>
            <a:r>
              <a:rPr lang="de-DE" sz="3200" strike="noStrike" spc="-1" dirty="0">
                <a:solidFill>
                  <a:srgbClr val="000000"/>
                </a:solidFill>
                <a:uFill>
                  <a:solidFill>
                    <a:srgbClr val="FFFFFF"/>
                  </a:solidFill>
                </a:uFill>
                <a:latin typeface="+mn-lt"/>
              </a:rPr>
              <a:t>Einsatz als Arbeitskräfte, aber Vergütung als Lehrling</a:t>
            </a:r>
          </a:p>
          <a:p>
            <a:pPr marL="343080" indent="-342720">
              <a:lnSpc>
                <a:spcPct val="100000"/>
              </a:lnSpc>
              <a:buClr>
                <a:srgbClr val="000000"/>
              </a:buClr>
              <a:buFont typeface="Arial"/>
              <a:buChar char="•"/>
            </a:pPr>
            <a:r>
              <a:rPr lang="de-DE" sz="3200" strike="noStrike" spc="-1" dirty="0">
                <a:solidFill>
                  <a:srgbClr val="000000"/>
                </a:solidFill>
                <a:uFill>
                  <a:solidFill>
                    <a:srgbClr val="FFFFFF"/>
                  </a:solidFill>
                </a:uFill>
                <a:latin typeface="+mn-lt"/>
              </a:rPr>
              <a:t>Bezahlung unterhalb des Mindestlohns für Auszubildende im Textilsektor</a:t>
            </a:r>
          </a:p>
          <a:p>
            <a:pPr marL="360" indent="0">
              <a:lnSpc>
                <a:spcPct val="100000"/>
              </a:lnSpc>
              <a:buClr>
                <a:srgbClr val="000000"/>
              </a:buClr>
              <a:buFont typeface="Arial"/>
              <a:buNone/>
            </a:pPr>
            <a:r>
              <a:rPr lang="de-DE" sz="3200" b="1" strike="noStrike" spc="-1" dirty="0">
                <a:solidFill>
                  <a:srgbClr val="000000"/>
                </a:solidFill>
                <a:uFill>
                  <a:solidFill>
                    <a:srgbClr val="FFFFFF"/>
                  </a:solidFill>
                </a:uFill>
                <a:latin typeface="+mn-lt"/>
              </a:rPr>
              <a:t>(18,- EUR statt 113,- EUR, nur 16% des Lohns für Auszubildende)</a:t>
            </a:r>
          </a:p>
          <a:p>
            <a:pPr marL="360" indent="0">
              <a:lnSpc>
                <a:spcPct val="100000"/>
              </a:lnSpc>
              <a:buClr>
                <a:srgbClr val="000000"/>
              </a:buClr>
              <a:buFont typeface="Arial"/>
              <a:buNone/>
            </a:pPr>
            <a:r>
              <a:rPr lang="de-DE" sz="1400" b="1" strike="noStrike" spc="-1" dirty="0">
                <a:solidFill>
                  <a:srgbClr val="000000"/>
                </a:solidFill>
                <a:uFill>
                  <a:solidFill>
                    <a:srgbClr val="FFFFFF"/>
                  </a:solidFill>
                </a:uFill>
                <a:latin typeface="+mn-lt"/>
              </a:rPr>
              <a:t>(SAVE-Studie, 2014, Befragung von 1.990 Beschäftigten aus 373 Spinnereien)</a:t>
            </a:r>
            <a:endParaRPr lang="de-DE" sz="3200" strike="noStrike" spc="-1" dirty="0">
              <a:solidFill>
                <a:srgbClr val="000000"/>
              </a:solidFill>
              <a:uFill>
                <a:solidFill>
                  <a:srgbClr val="FFFFFF"/>
                </a:solidFill>
              </a:uFill>
              <a:latin typeface="+mn-lt"/>
            </a:endParaRPr>
          </a:p>
          <a:p>
            <a:pPr marL="343080" indent="-342720">
              <a:lnSpc>
                <a:spcPct val="100000"/>
              </a:lnSpc>
              <a:buClr>
                <a:srgbClr val="000000"/>
              </a:buClr>
              <a:buFont typeface="Arial"/>
              <a:buChar char="•"/>
            </a:pPr>
            <a:r>
              <a:rPr lang="de-DE" sz="3200" strike="noStrike" spc="-1" dirty="0">
                <a:solidFill>
                  <a:srgbClr val="000000"/>
                </a:solidFill>
                <a:uFill>
                  <a:solidFill>
                    <a:srgbClr val="FFFFFF"/>
                  </a:solidFill>
                </a:uFill>
                <a:latin typeface="+mn-lt"/>
              </a:rPr>
              <a:t>nur Auszahlung eines monatlichen Taschengelds</a:t>
            </a:r>
          </a:p>
          <a:p>
            <a:pPr marL="343080" indent="-342720">
              <a:lnSpc>
                <a:spcPct val="100000"/>
              </a:lnSpc>
              <a:buClr>
                <a:srgbClr val="000000"/>
              </a:buClr>
              <a:buFont typeface="Arial"/>
              <a:buChar char="•"/>
            </a:pPr>
            <a:r>
              <a:rPr lang="de-DE" sz="3200" strike="noStrike" spc="-1" dirty="0">
                <a:solidFill>
                  <a:srgbClr val="000000"/>
                </a:solidFill>
                <a:uFill>
                  <a:solidFill>
                    <a:srgbClr val="FFFFFF"/>
                  </a:solidFill>
                </a:uFill>
                <a:latin typeface="+mn-lt"/>
              </a:rPr>
              <a:t>keine Sozialversicherungsabgaben durch Arbeitgeber</a:t>
            </a:r>
          </a:p>
          <a:p>
            <a:pPr marL="343080" indent="-342720">
              <a:lnSpc>
                <a:spcPct val="100000"/>
              </a:lnSpc>
              <a:buClr>
                <a:srgbClr val="000000"/>
              </a:buClr>
              <a:buFont typeface="Arial"/>
              <a:buChar char="•"/>
            </a:pPr>
            <a:r>
              <a:rPr lang="de-DE" sz="3200" b="1" strike="noStrike" spc="-1" dirty="0">
                <a:solidFill>
                  <a:srgbClr val="000000"/>
                </a:solidFill>
                <a:uFill>
                  <a:solidFill>
                    <a:srgbClr val="FFFFFF"/>
                  </a:solidFill>
                </a:uFill>
                <a:latin typeface="+mn-lt"/>
              </a:rPr>
              <a:t>Arbeitsdauer wird unverhältnismäßig um Krankheitstage verlängert </a:t>
            </a:r>
            <a:endParaRPr lang="de-DE" sz="3200" strike="noStrike" spc="-1" dirty="0">
              <a:solidFill>
                <a:srgbClr val="000000"/>
              </a:solidFill>
              <a:uFill>
                <a:solidFill>
                  <a:srgbClr val="FFFFFF"/>
                </a:solidFill>
              </a:uFill>
              <a:latin typeface="+mn-lt"/>
            </a:endParaRPr>
          </a:p>
          <a:p>
            <a:pPr marL="343080" indent="-342720">
              <a:lnSpc>
                <a:spcPct val="100000"/>
              </a:lnSpc>
              <a:buClr>
                <a:srgbClr val="000000"/>
              </a:buClr>
              <a:buFont typeface="Arial"/>
              <a:buChar char="•"/>
            </a:pPr>
            <a:r>
              <a:rPr lang="de-DE" sz="3200" strike="noStrike" spc="-1" dirty="0">
                <a:solidFill>
                  <a:srgbClr val="000000"/>
                </a:solidFill>
                <a:uFill>
                  <a:solidFill>
                    <a:srgbClr val="FFFFFF"/>
                  </a:solidFill>
                </a:uFill>
                <a:latin typeface="+mn-lt"/>
              </a:rPr>
              <a:t>wer Arbeitsverhältnis vor dem regulären Ablauf verlässt, bekommt i.d.R.</a:t>
            </a:r>
          </a:p>
          <a:p>
            <a:pPr marL="360" indent="0">
              <a:lnSpc>
                <a:spcPct val="100000"/>
              </a:lnSpc>
              <a:buClr>
                <a:srgbClr val="000000"/>
              </a:buClr>
              <a:buFont typeface="Arial"/>
              <a:buNone/>
            </a:pPr>
            <a:r>
              <a:rPr lang="de-DE" sz="3200" strike="noStrike" spc="-1" dirty="0">
                <a:solidFill>
                  <a:srgbClr val="000000"/>
                </a:solidFill>
                <a:uFill>
                  <a:solidFill>
                    <a:srgbClr val="FFFFFF"/>
                  </a:solidFill>
                </a:uFill>
                <a:latin typeface="+mn-lt"/>
              </a:rPr>
              <a:t>gar keine oder zu geringe Endauszahlung</a:t>
            </a:r>
          </a:p>
          <a:p>
            <a:pPr>
              <a:lnSpc>
                <a:spcPct val="100000"/>
              </a:lnSpc>
            </a:pPr>
            <a:endParaRPr lang="de-DE" sz="3200" strike="noStrike" spc="-1" dirty="0">
              <a:solidFill>
                <a:srgbClr val="000000"/>
              </a:solidFill>
              <a:uFill>
                <a:solidFill>
                  <a:srgbClr val="FFFFFF"/>
                </a:solidFill>
              </a:uFill>
              <a:latin typeface="+mn-lt"/>
            </a:endParaRPr>
          </a:p>
          <a:p>
            <a:pPr>
              <a:lnSpc>
                <a:spcPct val="100000"/>
              </a:lnSpc>
            </a:pPr>
            <a:r>
              <a:rPr lang="de-DE" sz="3200" b="1" strike="noStrike" spc="-1" dirty="0">
                <a:solidFill>
                  <a:srgbClr val="000000"/>
                </a:solidFill>
                <a:uFill>
                  <a:solidFill>
                    <a:srgbClr val="FFFFFF"/>
                  </a:solidFill>
                </a:uFill>
                <a:latin typeface="+mn-lt"/>
              </a:rPr>
              <a:t>Ausbildungsvergütung ohne Ausbildung</a:t>
            </a:r>
            <a:endParaRPr lang="de-DE" sz="3200" strike="noStrike" spc="-1" dirty="0">
              <a:solidFill>
                <a:srgbClr val="000000"/>
              </a:solidFill>
              <a:uFill>
                <a:solidFill>
                  <a:srgbClr val="FFFFFF"/>
                </a:solidFill>
              </a:uFill>
              <a:latin typeface="+mn-lt"/>
            </a:endParaRPr>
          </a:p>
          <a:p>
            <a:pPr>
              <a:lnSpc>
                <a:spcPct val="100000"/>
              </a:lnSpc>
            </a:pPr>
            <a:r>
              <a:rPr lang="de-DE" sz="2000" strike="noStrike" spc="-1" dirty="0">
                <a:solidFill>
                  <a:srgbClr val="000000"/>
                </a:solidFill>
                <a:uFill>
                  <a:solidFill>
                    <a:srgbClr val="FFFFFF"/>
                  </a:solidFill>
                </a:uFill>
                <a:latin typeface="+mn-lt"/>
              </a:rPr>
              <a:t>Einstellung als Auszubildende („</a:t>
            </a:r>
            <a:r>
              <a:rPr lang="de-DE" sz="2000" strike="noStrike" spc="-1" dirty="0" err="1">
                <a:solidFill>
                  <a:srgbClr val="000000"/>
                </a:solidFill>
                <a:uFill>
                  <a:solidFill>
                    <a:srgbClr val="FFFFFF"/>
                  </a:solidFill>
                </a:uFill>
                <a:latin typeface="+mn-lt"/>
              </a:rPr>
              <a:t>apprentices</a:t>
            </a:r>
            <a:r>
              <a:rPr lang="de-DE" sz="2000" strike="noStrike" spc="-1" dirty="0">
                <a:solidFill>
                  <a:srgbClr val="000000"/>
                </a:solidFill>
                <a:uFill>
                  <a:solidFill>
                    <a:srgbClr val="FFFFFF"/>
                  </a:solidFill>
                </a:uFill>
                <a:latin typeface="+mn-lt"/>
              </a:rPr>
              <a:t>“) mit Ausbildungsvergütung,</a:t>
            </a:r>
          </a:p>
          <a:p>
            <a:pPr>
              <a:lnSpc>
                <a:spcPct val="100000"/>
              </a:lnSpc>
            </a:pPr>
            <a:r>
              <a:rPr lang="de-DE" sz="2000" strike="noStrike" spc="-1" dirty="0">
                <a:solidFill>
                  <a:srgbClr val="000000"/>
                </a:solidFill>
                <a:uFill>
                  <a:solidFill>
                    <a:srgbClr val="FFFFFF"/>
                  </a:solidFill>
                </a:uFill>
                <a:latin typeface="+mn-lt"/>
              </a:rPr>
              <a:t>obwohl Anlernzeit nur bis zu 3 Monate. Danach werden die Mädchen/jungen Frauen</a:t>
            </a:r>
          </a:p>
          <a:p>
            <a:pPr>
              <a:lnSpc>
                <a:spcPct val="100000"/>
              </a:lnSpc>
            </a:pPr>
            <a:r>
              <a:rPr lang="de-DE" sz="2000" strike="noStrike" spc="-1" dirty="0">
                <a:solidFill>
                  <a:srgbClr val="000000"/>
                </a:solidFill>
                <a:uFill>
                  <a:solidFill>
                    <a:srgbClr val="FFFFFF"/>
                  </a:solidFill>
                </a:uFill>
                <a:latin typeface="+mn-lt"/>
              </a:rPr>
              <a:t>als volle Arbeitskräfte eingesetzt. In vielen Spinnereien besteht die Belegschaft fast</a:t>
            </a:r>
          </a:p>
          <a:p>
            <a:pPr>
              <a:lnSpc>
                <a:spcPct val="100000"/>
              </a:lnSpc>
            </a:pPr>
            <a:r>
              <a:rPr lang="de-DE" sz="2000" strike="noStrike" spc="-1" dirty="0">
                <a:solidFill>
                  <a:srgbClr val="000000"/>
                </a:solidFill>
                <a:uFill>
                  <a:solidFill>
                    <a:srgbClr val="FFFFFF"/>
                  </a:solidFill>
                </a:uFill>
                <a:latin typeface="+mn-lt"/>
              </a:rPr>
              <a:t>ausschließlich aus „Auszubildenden“, die den gesamten Produktionsprozess aufrechterhalten.</a:t>
            </a:r>
            <a:endParaRPr lang="de-DE" sz="3200" strike="noStrike" spc="-1" dirty="0">
              <a:solidFill>
                <a:srgbClr val="000000"/>
              </a:solidFill>
              <a:uFill>
                <a:solidFill>
                  <a:srgbClr val="FFFFFF"/>
                </a:solidFill>
              </a:uFill>
              <a:latin typeface="+mn-lt"/>
            </a:endParaRPr>
          </a:p>
          <a:p>
            <a:pPr>
              <a:lnSpc>
                <a:spcPct val="100000"/>
              </a:lnSpc>
            </a:pPr>
            <a:endParaRPr lang="de-DE" sz="3200" strike="noStrike" spc="-1" dirty="0">
              <a:solidFill>
                <a:srgbClr val="000000"/>
              </a:solidFill>
              <a:uFill>
                <a:solidFill>
                  <a:srgbClr val="FFFFFF"/>
                </a:solidFill>
              </a:uFill>
              <a:latin typeface="+mn-lt"/>
            </a:endParaRPr>
          </a:p>
          <a:p>
            <a:pPr>
              <a:lnSpc>
                <a:spcPct val="100000"/>
              </a:lnSpc>
            </a:pPr>
            <a:r>
              <a:rPr lang="de-DE" sz="2000" b="1" strike="noStrike" spc="-1" dirty="0">
                <a:solidFill>
                  <a:srgbClr val="000000"/>
                </a:solidFill>
                <a:uFill>
                  <a:solidFill>
                    <a:srgbClr val="FFFFFF"/>
                  </a:solidFill>
                </a:uFill>
                <a:latin typeface="+mn-lt"/>
              </a:rPr>
              <a:t>Mindestlohn/Existenzlohn</a:t>
            </a:r>
            <a:endParaRPr lang="de-DE" sz="3200" strike="noStrike" spc="-1" dirty="0">
              <a:solidFill>
                <a:srgbClr val="000000"/>
              </a:solidFill>
              <a:uFill>
                <a:solidFill>
                  <a:srgbClr val="FFFFFF"/>
                </a:solidFill>
              </a:uFill>
              <a:latin typeface="+mn-lt"/>
            </a:endParaRPr>
          </a:p>
          <a:p>
            <a:pPr>
              <a:lnSpc>
                <a:spcPct val="100000"/>
              </a:lnSpc>
            </a:pPr>
            <a:r>
              <a:rPr lang="de-DE" sz="2000" strike="noStrike" spc="-1" dirty="0">
                <a:solidFill>
                  <a:srgbClr val="000000"/>
                </a:solidFill>
                <a:uFill>
                  <a:solidFill>
                    <a:srgbClr val="FFFFFF"/>
                  </a:solidFill>
                </a:uFill>
                <a:latin typeface="+mn-lt"/>
              </a:rPr>
              <a:t>Selbst wenn der Mindestlohn ausgezahlt würde, so würde selbst dieser</a:t>
            </a:r>
          </a:p>
          <a:p>
            <a:pPr>
              <a:lnSpc>
                <a:spcPct val="100000"/>
              </a:lnSpc>
            </a:pPr>
            <a:r>
              <a:rPr lang="de-DE" sz="2000" strike="noStrike" spc="-1" dirty="0">
                <a:solidFill>
                  <a:srgbClr val="000000"/>
                </a:solidFill>
                <a:uFill>
                  <a:solidFill>
                    <a:srgbClr val="FFFFFF"/>
                  </a:solidFill>
                </a:uFill>
                <a:latin typeface="+mn-lt"/>
              </a:rPr>
              <a:t>nur knapp 1/3 des für Indien errechneten Existenzlohns betragen.</a:t>
            </a:r>
          </a:p>
          <a:p>
            <a:pPr>
              <a:lnSpc>
                <a:spcPct val="100000"/>
              </a:lnSpc>
            </a:pPr>
            <a:r>
              <a:rPr lang="de-DE" sz="2000" i="1" strike="noStrike" spc="-1" dirty="0">
                <a:solidFill>
                  <a:srgbClr val="000000"/>
                </a:solidFill>
                <a:uFill>
                  <a:solidFill>
                    <a:srgbClr val="FFFFFF"/>
                  </a:solidFill>
                </a:uFill>
                <a:latin typeface="+mn-lt"/>
              </a:rPr>
              <a:t>Quelle: https://saubere-kleidung.de/lohn-zum-leben/, Zugriff 12.4.2019</a:t>
            </a:r>
            <a:endParaRPr lang="de-DE" sz="3200" i="1" strike="noStrike" spc="-1" dirty="0">
              <a:solidFill>
                <a:srgbClr val="000000"/>
              </a:solidFill>
              <a:uFill>
                <a:solidFill>
                  <a:srgbClr val="FFFFFF"/>
                </a:solidFill>
              </a:uFill>
              <a:latin typeface="+mn-lt"/>
            </a:endParaRPr>
          </a:p>
          <a:p>
            <a:pPr>
              <a:lnSpc>
                <a:spcPct val="100000"/>
              </a:lnSpc>
            </a:pPr>
            <a:endParaRPr lang="de-DE" sz="3200" strike="noStrike" spc="-1" dirty="0">
              <a:solidFill>
                <a:srgbClr val="000000"/>
              </a:solidFill>
              <a:uFill>
                <a:solidFill>
                  <a:srgbClr val="FFFFFF"/>
                </a:solidFill>
              </a:uFill>
              <a:latin typeface="+mn-lt"/>
            </a:endParaRPr>
          </a:p>
          <a:p>
            <a:pPr>
              <a:lnSpc>
                <a:spcPct val="100000"/>
              </a:lnSpc>
            </a:pPr>
            <a:r>
              <a:rPr lang="de-DE" sz="2000" b="1" strike="noStrike" spc="-1" dirty="0">
                <a:solidFill>
                  <a:srgbClr val="000000"/>
                </a:solidFill>
                <a:uFill>
                  <a:solidFill>
                    <a:srgbClr val="FFFFFF"/>
                  </a:solidFill>
                </a:uFill>
                <a:latin typeface="+mn-lt"/>
              </a:rPr>
              <a:t>Verlängerung der Vertragszeit aufgrund Fehlzeiten</a:t>
            </a:r>
            <a:endParaRPr lang="de-DE" sz="3200" strike="noStrike" spc="-1" dirty="0">
              <a:solidFill>
                <a:srgbClr val="000000"/>
              </a:solidFill>
              <a:uFill>
                <a:solidFill>
                  <a:srgbClr val="FFFFFF"/>
                </a:solidFill>
              </a:uFill>
              <a:latin typeface="+mn-lt"/>
            </a:endParaRPr>
          </a:p>
          <a:p>
            <a:pPr>
              <a:lnSpc>
                <a:spcPct val="100000"/>
              </a:lnSpc>
            </a:pPr>
            <a:r>
              <a:rPr lang="de-DE" sz="2000" strike="noStrike" spc="-1" dirty="0">
                <a:solidFill>
                  <a:srgbClr val="000000"/>
                </a:solidFill>
                <a:uFill>
                  <a:solidFill>
                    <a:srgbClr val="FFFFFF"/>
                  </a:solidFill>
                </a:uFill>
                <a:latin typeface="+mn-lt"/>
              </a:rPr>
              <a:t>Häufig werden Fehlzeiten aufgrund von Krankheit o. ä. unverhältnismäßig</a:t>
            </a:r>
          </a:p>
          <a:p>
            <a:pPr>
              <a:lnSpc>
                <a:spcPct val="100000"/>
              </a:lnSpc>
            </a:pPr>
            <a:r>
              <a:rPr lang="de-DE" sz="2000" strike="noStrike" spc="-1" dirty="0">
                <a:solidFill>
                  <a:srgbClr val="000000"/>
                </a:solidFill>
                <a:uFill>
                  <a:solidFill>
                    <a:srgbClr val="FFFFFF"/>
                  </a:solidFill>
                </a:uFill>
                <a:latin typeface="+mn-lt"/>
              </a:rPr>
              <a:t>an die vereinbarte Vertragsdauer „angehängt“ z.B. ein Monat Verlängerung pro Krankheitstag.</a:t>
            </a:r>
          </a:p>
          <a:p>
            <a:pPr>
              <a:lnSpc>
                <a:spcPct val="100000"/>
              </a:lnSpc>
            </a:pPr>
            <a:endParaRPr lang="de-DE" sz="2000" strike="noStrike" spc="-1" dirty="0">
              <a:solidFill>
                <a:srgbClr val="000000"/>
              </a:solidFill>
              <a:uFill>
                <a:solidFill>
                  <a:srgbClr val="FFFFFF"/>
                </a:solidFill>
              </a:uFill>
              <a:latin typeface="+mn-lt"/>
            </a:endParaRPr>
          </a:p>
          <a:p>
            <a:pPr>
              <a:lnSpc>
                <a:spcPct val="100000"/>
              </a:lnSpc>
            </a:pPr>
            <a:r>
              <a:rPr lang="de-DE" sz="2000" i="1" strike="noStrike" spc="-1" dirty="0">
                <a:solidFill>
                  <a:srgbClr val="000000"/>
                </a:solidFill>
                <a:uFill>
                  <a:solidFill>
                    <a:srgbClr val="FFFFFF"/>
                  </a:solidFill>
                </a:uFill>
                <a:latin typeface="+mn-lt"/>
              </a:rPr>
              <a:t>Quelle: FEMNET, Die moderne Form der Sklaverei in indischen </a:t>
            </a:r>
            <a:r>
              <a:rPr lang="de-DE" sz="2000" i="1" strike="noStrike" spc="-1" dirty="0" err="1">
                <a:solidFill>
                  <a:srgbClr val="000000"/>
                </a:solidFill>
                <a:uFill>
                  <a:solidFill>
                    <a:srgbClr val="FFFFFF"/>
                  </a:solidFill>
                </a:uFill>
                <a:latin typeface="+mn-lt"/>
              </a:rPr>
              <a:t>Spinnerein</a:t>
            </a:r>
            <a:r>
              <a:rPr lang="de-DE" sz="2000" i="1" strike="noStrike" spc="-1" dirty="0">
                <a:solidFill>
                  <a:srgbClr val="000000"/>
                </a:solidFill>
                <a:uFill>
                  <a:solidFill>
                    <a:srgbClr val="FFFFFF"/>
                  </a:solidFill>
                </a:uFill>
                <a:latin typeface="+mn-lt"/>
              </a:rPr>
              <a:t>, 2016</a:t>
            </a:r>
            <a:endParaRPr lang="de-DE" sz="3200" i="1" strike="noStrike" spc="-1" dirty="0">
              <a:solidFill>
                <a:srgbClr val="000000"/>
              </a:solidFill>
              <a:uFill>
                <a:solidFill>
                  <a:srgbClr val="FFFFFF"/>
                </a:solidFill>
              </a:uFill>
              <a:latin typeface="+mn-lt"/>
            </a:endParaRPr>
          </a:p>
          <a:p>
            <a:pPr>
              <a:lnSpc>
                <a:spcPct val="100000"/>
              </a:lnSpc>
            </a:pPr>
            <a:endParaRPr lang="de-DE" sz="3200" strike="noStrike" spc="-1" dirty="0">
              <a:solidFill>
                <a:srgbClr val="000000"/>
              </a:solidFill>
              <a:uFill>
                <a:solidFill>
                  <a:srgbClr val="FFFFFF"/>
                </a:solidFill>
              </a:uFill>
              <a:latin typeface="+mn-lt"/>
            </a:endParaRPr>
          </a:p>
        </p:txBody>
      </p:sp>
    </p:spTree>
    <p:extLst>
      <p:ext uri="{BB962C8B-B14F-4D97-AF65-F5344CB8AC3E}">
        <p14:creationId xmlns:p14="http://schemas.microsoft.com/office/powerpoint/2010/main" val="38552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24</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pPr marL="343080" indent="-342720">
              <a:lnSpc>
                <a:spcPct val="100000"/>
              </a:lnSpc>
              <a:buClr>
                <a:srgbClr val="000000"/>
              </a:buClr>
              <a:buFont typeface="Arial"/>
              <a:buChar char="•"/>
            </a:pPr>
            <a:r>
              <a:rPr lang="de-DE" sz="3200" b="0" strike="noStrike" spc="-1" dirty="0">
                <a:solidFill>
                  <a:srgbClr val="000000"/>
                </a:solidFill>
                <a:uFill>
                  <a:solidFill>
                    <a:srgbClr val="FFFFFF"/>
                  </a:solidFill>
                </a:uFill>
                <a:latin typeface="+mn-lt"/>
              </a:rPr>
              <a:t>in etlichen Fällen werden die Arbeiterinnen kurz vor Vertragsablauf entlassen</a:t>
            </a:r>
          </a:p>
          <a:p>
            <a:pPr marL="360" indent="0">
              <a:lnSpc>
                <a:spcPct val="100000"/>
              </a:lnSpc>
              <a:buClr>
                <a:srgbClr val="000000"/>
              </a:buClr>
              <a:buFont typeface="Arial"/>
              <a:buNone/>
            </a:pPr>
            <a:r>
              <a:rPr lang="de-DE" sz="3200" b="0" strike="noStrike" spc="-1" dirty="0">
                <a:solidFill>
                  <a:srgbClr val="000000"/>
                </a:solidFill>
                <a:uFill>
                  <a:solidFill>
                    <a:srgbClr val="FFFFFF"/>
                  </a:solidFill>
                </a:uFill>
                <a:latin typeface="+mn-lt"/>
              </a:rPr>
              <a:t>(ebenfalls keine oder nur teilweise Auszahlung)</a:t>
            </a:r>
          </a:p>
          <a:p>
            <a:pPr marL="343080" indent="-342720">
              <a:lnSpc>
                <a:spcPct val="100000"/>
              </a:lnSpc>
              <a:buClr>
                <a:srgbClr val="000000"/>
              </a:buClr>
              <a:buFont typeface="Arial"/>
              <a:buChar char="•"/>
            </a:pPr>
            <a:r>
              <a:rPr lang="de-DE" sz="3200" strike="noStrike" spc="-1" dirty="0">
                <a:solidFill>
                  <a:srgbClr val="000000"/>
                </a:solidFill>
                <a:uFill>
                  <a:solidFill>
                    <a:srgbClr val="FFFFFF"/>
                  </a:solidFill>
                </a:uFill>
                <a:latin typeface="+mn-lt"/>
              </a:rPr>
              <a:t>Unterbringung in Kasernen auf dem Fabrikgelände </a:t>
            </a:r>
            <a:r>
              <a:rPr lang="de-DE" sz="3200" b="0" strike="noStrike" spc="-1" dirty="0">
                <a:solidFill>
                  <a:srgbClr val="000000"/>
                </a:solidFill>
                <a:uFill>
                  <a:solidFill>
                    <a:srgbClr val="FFFFFF"/>
                  </a:solidFill>
                </a:uFill>
                <a:latin typeface="+mn-lt"/>
              </a:rPr>
              <a:t>(„Ausgang“ nur einmal</a:t>
            </a:r>
          </a:p>
          <a:p>
            <a:pPr marL="360" indent="0">
              <a:lnSpc>
                <a:spcPct val="100000"/>
              </a:lnSpc>
              <a:buClr>
                <a:srgbClr val="000000"/>
              </a:buClr>
              <a:buFont typeface="Arial"/>
              <a:buNone/>
            </a:pPr>
            <a:r>
              <a:rPr lang="de-DE" sz="3200" b="0" strike="noStrike" spc="-1" dirty="0">
                <a:solidFill>
                  <a:srgbClr val="000000"/>
                </a:solidFill>
                <a:uFill>
                  <a:solidFill>
                    <a:srgbClr val="FFFFFF"/>
                  </a:solidFill>
                </a:uFill>
                <a:latin typeface="+mn-lt"/>
              </a:rPr>
              <a:t>in der Woche oder Monat, nur unter Bewachung) = </a:t>
            </a:r>
            <a:r>
              <a:rPr lang="de-DE" sz="3200" b="0" strike="noStrike" spc="-1" dirty="0" err="1">
                <a:solidFill>
                  <a:srgbClr val="000000"/>
                </a:solidFill>
                <a:uFill>
                  <a:solidFill>
                    <a:srgbClr val="FFFFFF"/>
                  </a:solidFill>
                </a:uFill>
                <a:latin typeface="+mn-lt"/>
              </a:rPr>
              <a:t>bonded</a:t>
            </a:r>
            <a:r>
              <a:rPr lang="de-DE" sz="3200" b="0" strike="noStrike" spc="-1" dirty="0">
                <a:solidFill>
                  <a:srgbClr val="000000"/>
                </a:solidFill>
                <a:uFill>
                  <a:solidFill>
                    <a:srgbClr val="FFFFFF"/>
                  </a:solidFill>
                </a:uFill>
                <a:latin typeface="+mn-lt"/>
              </a:rPr>
              <a:t> </a:t>
            </a:r>
            <a:r>
              <a:rPr lang="de-DE" sz="3200" b="0" strike="noStrike" spc="-1" dirty="0" err="1">
                <a:solidFill>
                  <a:srgbClr val="000000"/>
                </a:solidFill>
                <a:uFill>
                  <a:solidFill>
                    <a:srgbClr val="FFFFFF"/>
                  </a:solidFill>
                </a:uFill>
                <a:latin typeface="+mn-lt"/>
              </a:rPr>
              <a:t>labour</a:t>
            </a:r>
            <a:r>
              <a:rPr lang="de-DE" sz="3200" b="0" strike="noStrike" spc="-1" dirty="0">
                <a:solidFill>
                  <a:srgbClr val="000000"/>
                </a:solidFill>
                <a:uFill>
                  <a:solidFill>
                    <a:srgbClr val="FFFFFF"/>
                  </a:solidFill>
                </a:uFill>
                <a:latin typeface="+mn-lt"/>
              </a:rPr>
              <a:t> (Zwangsarbeit)</a:t>
            </a:r>
          </a:p>
          <a:p>
            <a:pPr marL="343080" indent="-342720">
              <a:lnSpc>
                <a:spcPct val="100000"/>
              </a:lnSpc>
              <a:buClr>
                <a:srgbClr val="000000"/>
              </a:buClr>
              <a:buFont typeface="Arial"/>
              <a:buChar char="•"/>
            </a:pPr>
            <a:r>
              <a:rPr lang="de-DE" sz="3200" strike="noStrike" spc="-1" dirty="0">
                <a:solidFill>
                  <a:srgbClr val="000000"/>
                </a:solidFill>
                <a:uFill>
                  <a:solidFill>
                    <a:srgbClr val="FFFFFF"/>
                  </a:solidFill>
                </a:uFill>
                <a:latin typeface="+mn-lt"/>
              </a:rPr>
              <a:t>Besuche von Familienangehörigen oft nur einmal im Monat erlaubt</a:t>
            </a:r>
          </a:p>
          <a:p>
            <a:pPr marL="36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de-DE" sz="3200" i="1" strike="noStrike" spc="-1" dirty="0">
              <a:solidFill>
                <a:srgbClr val="000000"/>
              </a:solidFill>
              <a:uFill>
                <a:solidFill>
                  <a:srgbClr val="FFFFFF"/>
                </a:solidFill>
              </a:uFill>
              <a:latin typeface="+mn-lt"/>
            </a:endParaRPr>
          </a:p>
          <a:p>
            <a:pPr marL="36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de-DE" sz="3200" i="1" strike="noStrike" spc="-1" dirty="0">
                <a:solidFill>
                  <a:srgbClr val="000000"/>
                </a:solidFill>
                <a:uFill>
                  <a:solidFill>
                    <a:srgbClr val="FFFFFF"/>
                  </a:solidFill>
                </a:uFill>
                <a:latin typeface="+mn-lt"/>
              </a:rPr>
              <a:t>Quelle: FEMNET, Die moderne Form der Sklaverei in indischen Spinnereien, 2016</a:t>
            </a:r>
            <a:endParaRPr lang="de-DE" sz="4400" i="1" strike="noStrike" spc="-1" dirty="0">
              <a:solidFill>
                <a:srgbClr val="000000"/>
              </a:solidFill>
              <a:uFill>
                <a:solidFill>
                  <a:srgbClr val="FFFFFF"/>
                </a:solidFill>
              </a:uFill>
              <a:latin typeface="+mn-lt"/>
            </a:endParaRPr>
          </a:p>
          <a:p>
            <a:pPr marL="360" indent="0">
              <a:lnSpc>
                <a:spcPct val="100000"/>
              </a:lnSpc>
              <a:buClr>
                <a:srgbClr val="000000"/>
              </a:buClr>
              <a:buFont typeface="Arial"/>
              <a:buNone/>
            </a:pPr>
            <a:endParaRPr lang="de-DE" sz="3200" strike="noStrike" spc="-1" dirty="0">
              <a:solidFill>
                <a:srgbClr val="000000"/>
              </a:solidFill>
              <a:uFill>
                <a:solidFill>
                  <a:srgbClr val="FFFFFF"/>
                </a:solidFill>
              </a:uFill>
              <a:latin typeface="+mn-lt"/>
            </a:endParaRPr>
          </a:p>
          <a:p>
            <a:pPr>
              <a:lnSpc>
                <a:spcPct val="100000"/>
              </a:lnSpc>
            </a:pPr>
            <a:endParaRPr lang="de-DE" sz="3200" strike="noStrike" spc="-1" dirty="0">
              <a:solidFill>
                <a:srgbClr val="000000"/>
              </a:solidFill>
              <a:uFill>
                <a:solidFill>
                  <a:srgbClr val="FFFFFF"/>
                </a:solidFill>
              </a:uFill>
              <a:latin typeface="+mn-lt"/>
            </a:endParaRPr>
          </a:p>
          <a:p>
            <a:pPr>
              <a:lnSpc>
                <a:spcPct val="100000"/>
              </a:lnSpc>
            </a:pPr>
            <a:endParaRPr lang="de-DE" sz="3200" strike="noStrike" spc="-1" dirty="0">
              <a:solidFill>
                <a:srgbClr val="000000"/>
              </a:solidFill>
              <a:uFill>
                <a:solidFill>
                  <a:srgbClr val="FFFFFF"/>
                </a:solidFill>
              </a:uFill>
              <a:latin typeface="+mn-lt"/>
            </a:endParaRPr>
          </a:p>
        </p:txBody>
      </p:sp>
    </p:spTree>
    <p:extLst>
      <p:ext uri="{BB962C8B-B14F-4D97-AF65-F5344CB8AC3E}">
        <p14:creationId xmlns:p14="http://schemas.microsoft.com/office/powerpoint/2010/main" val="113752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25</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pPr marL="343080" indent="-342720">
              <a:lnSpc>
                <a:spcPct val="100000"/>
              </a:lnSpc>
              <a:buClr>
                <a:srgbClr val="000000"/>
              </a:buClr>
              <a:buFont typeface="Arial"/>
              <a:buChar char="•"/>
            </a:pPr>
            <a:r>
              <a:rPr lang="de-DE" sz="3200" b="0" strike="noStrike" spc="-1" dirty="0">
                <a:solidFill>
                  <a:srgbClr val="000000"/>
                </a:solidFill>
                <a:uFill>
                  <a:solidFill>
                    <a:srgbClr val="FFFFFF"/>
                  </a:solidFill>
                </a:uFill>
                <a:latin typeface="+mn-lt"/>
              </a:rPr>
              <a:t>Viele Zwangsüberstunden (häufig nicht oder nur teilweise vergütet),</a:t>
            </a:r>
          </a:p>
          <a:p>
            <a:pPr marL="360" indent="0">
              <a:lnSpc>
                <a:spcPct val="100000"/>
              </a:lnSpc>
              <a:buClr>
                <a:srgbClr val="000000"/>
              </a:buClr>
              <a:buFont typeface="Arial"/>
              <a:buNone/>
            </a:pPr>
            <a:r>
              <a:rPr lang="de-DE" sz="3200" b="0" strike="noStrike" spc="-1" dirty="0">
                <a:solidFill>
                  <a:srgbClr val="000000"/>
                </a:solidFill>
                <a:uFill>
                  <a:solidFill>
                    <a:srgbClr val="FFFFFF"/>
                  </a:solidFill>
                </a:uFill>
                <a:latin typeface="+mn-lt"/>
              </a:rPr>
              <a:t>immer wieder Doppelschichten/Nachtschichten</a:t>
            </a:r>
          </a:p>
          <a:p>
            <a:pPr marL="343080" indent="-342720">
              <a:lnSpc>
                <a:spcPct val="100000"/>
              </a:lnSpc>
              <a:buClr>
                <a:srgbClr val="000000"/>
              </a:buClr>
              <a:buFont typeface="Arial"/>
              <a:buChar char="•"/>
            </a:pPr>
            <a:r>
              <a:rPr lang="de-DE" sz="3200" b="0" strike="noStrike" spc="-1" dirty="0">
                <a:solidFill>
                  <a:srgbClr val="000000"/>
                </a:solidFill>
                <a:uFill>
                  <a:solidFill>
                    <a:srgbClr val="FFFFFF"/>
                  </a:solidFill>
                </a:uFill>
                <a:latin typeface="+mn-lt"/>
              </a:rPr>
              <a:t>Beengte Schlafsäle (meist ohne Betten)</a:t>
            </a:r>
          </a:p>
          <a:p>
            <a:pPr>
              <a:lnSpc>
                <a:spcPct val="100000"/>
              </a:lnSpc>
            </a:pPr>
            <a:endParaRPr lang="de-DE" sz="3200" b="0" strike="noStrike" spc="-1" dirty="0">
              <a:solidFill>
                <a:srgbClr val="000000"/>
              </a:solidFill>
              <a:uFill>
                <a:solidFill>
                  <a:srgbClr val="FFFFFF"/>
                </a:solidFill>
              </a:uFill>
              <a:latin typeface="+mn-lt"/>
            </a:endParaRPr>
          </a:p>
          <a:p>
            <a:pPr>
              <a:lnSpc>
                <a:spcPct val="100000"/>
              </a:lnSpc>
            </a:pPr>
            <a:r>
              <a:rPr lang="de-DE" sz="3200" b="1" strike="noStrike" spc="-1" dirty="0">
                <a:solidFill>
                  <a:srgbClr val="000000"/>
                </a:solidFill>
                <a:uFill>
                  <a:solidFill>
                    <a:srgbClr val="FFFFFF"/>
                  </a:solidFill>
                </a:uFill>
                <a:latin typeface="+mn-lt"/>
              </a:rPr>
              <a:t>Schlafräume</a:t>
            </a:r>
          </a:p>
          <a:p>
            <a:pPr marL="360" indent="0">
              <a:lnSpc>
                <a:spcPct val="100000"/>
              </a:lnSpc>
              <a:buClr>
                <a:srgbClr val="000000"/>
              </a:buClr>
              <a:buFont typeface="Arial"/>
              <a:buNone/>
            </a:pPr>
            <a:r>
              <a:rPr lang="de-DE" sz="3200" b="0" strike="noStrike" spc="-1" dirty="0">
                <a:solidFill>
                  <a:srgbClr val="000000"/>
                </a:solidFill>
                <a:uFill>
                  <a:solidFill>
                    <a:srgbClr val="FFFFFF"/>
                  </a:solidFill>
                </a:uFill>
                <a:latin typeface="+mn-lt"/>
              </a:rPr>
              <a:t>In der SOMO/ICN-Studie „</a:t>
            </a:r>
            <a:r>
              <a:rPr lang="de-DE" sz="3200" b="0" strike="noStrike" spc="-1" dirty="0" err="1">
                <a:solidFill>
                  <a:srgbClr val="000000"/>
                </a:solidFill>
                <a:uFill>
                  <a:solidFill>
                    <a:srgbClr val="FFFFFF"/>
                  </a:solidFill>
                </a:uFill>
                <a:latin typeface="+mn-lt"/>
              </a:rPr>
              <a:t>Flawed</a:t>
            </a:r>
            <a:r>
              <a:rPr lang="de-DE" sz="3200" b="0" strike="noStrike" spc="-1" dirty="0">
                <a:solidFill>
                  <a:srgbClr val="000000"/>
                </a:solidFill>
                <a:uFill>
                  <a:solidFill>
                    <a:srgbClr val="FFFFFF"/>
                  </a:solidFill>
                </a:uFill>
                <a:latin typeface="+mn-lt"/>
              </a:rPr>
              <a:t> </a:t>
            </a:r>
            <a:r>
              <a:rPr lang="de-DE" sz="3200" b="0" strike="noStrike" spc="-1" dirty="0" err="1">
                <a:solidFill>
                  <a:srgbClr val="000000"/>
                </a:solidFill>
                <a:uFill>
                  <a:solidFill>
                    <a:srgbClr val="FFFFFF"/>
                  </a:solidFill>
                </a:uFill>
                <a:latin typeface="+mn-lt"/>
              </a:rPr>
              <a:t>Fabrics</a:t>
            </a:r>
            <a:r>
              <a:rPr lang="de-DE" sz="3200" b="0" strike="noStrike" spc="-1" dirty="0">
                <a:solidFill>
                  <a:srgbClr val="000000"/>
                </a:solidFill>
                <a:uFill>
                  <a:solidFill>
                    <a:srgbClr val="FFFFFF"/>
                  </a:solidFill>
                </a:uFill>
                <a:latin typeface="+mn-lt"/>
              </a:rPr>
              <a:t>“ aus dem Jahr 2014 lag die Belegung</a:t>
            </a:r>
          </a:p>
          <a:p>
            <a:pPr marL="360" indent="0">
              <a:lnSpc>
                <a:spcPct val="100000"/>
              </a:lnSpc>
              <a:buClr>
                <a:srgbClr val="000000"/>
              </a:buClr>
              <a:buFont typeface="Arial"/>
              <a:buNone/>
            </a:pPr>
            <a:r>
              <a:rPr lang="de-DE" sz="3200" b="0" strike="noStrike" spc="-1" dirty="0">
                <a:solidFill>
                  <a:srgbClr val="000000"/>
                </a:solidFill>
                <a:uFill>
                  <a:solidFill>
                    <a:srgbClr val="FFFFFF"/>
                  </a:solidFill>
                </a:uFill>
                <a:latin typeface="+mn-lt"/>
              </a:rPr>
              <a:t>der Schlafräume in 5 untersuchten Spinnereien bei 6-35 Arbeiterinnen/Raum (Seite 56),</a:t>
            </a:r>
          </a:p>
          <a:p>
            <a:pPr marL="360" indent="0">
              <a:lnSpc>
                <a:spcPct val="100000"/>
              </a:lnSpc>
              <a:buClr>
                <a:srgbClr val="000000"/>
              </a:buClr>
              <a:buFont typeface="Arial"/>
              <a:buNone/>
            </a:pPr>
            <a:r>
              <a:rPr lang="de-DE" sz="3200" b="0" strike="noStrike" spc="-1" dirty="0">
                <a:solidFill>
                  <a:srgbClr val="000000"/>
                </a:solidFill>
                <a:uFill>
                  <a:solidFill>
                    <a:srgbClr val="FFFFFF"/>
                  </a:solidFill>
                </a:uFill>
                <a:latin typeface="+mn-lt"/>
              </a:rPr>
              <a:t>siehe Übersetzung von FEMNET mit Titel Löchrige Kleider.</a:t>
            </a:r>
          </a:p>
          <a:p>
            <a:pPr>
              <a:lnSpc>
                <a:spcPct val="100000"/>
              </a:lnSpc>
            </a:pPr>
            <a:endParaRPr lang="de-DE" sz="3200" b="0" strike="noStrike" spc="-1" dirty="0">
              <a:solidFill>
                <a:srgbClr val="000000"/>
              </a:solidFill>
              <a:uFill>
                <a:solidFill>
                  <a:srgbClr val="FFFFFF"/>
                </a:solidFill>
              </a:uFill>
              <a:latin typeface="+mn-lt"/>
            </a:endParaRPr>
          </a:p>
          <a:p>
            <a:pPr>
              <a:lnSpc>
                <a:spcPct val="100000"/>
              </a:lnSpc>
            </a:pPr>
            <a:endParaRPr lang="de-DE" sz="3200" b="0" strike="noStrike" spc="-1" dirty="0">
              <a:solidFill>
                <a:srgbClr val="000000"/>
              </a:solidFill>
              <a:uFill>
                <a:solidFill>
                  <a:srgbClr val="FFFFFF"/>
                </a:solidFill>
              </a:uFill>
              <a:latin typeface="+mn-lt"/>
            </a:endParaRPr>
          </a:p>
        </p:txBody>
      </p:sp>
    </p:spTree>
    <p:extLst>
      <p:ext uri="{BB962C8B-B14F-4D97-AF65-F5344CB8AC3E}">
        <p14:creationId xmlns:p14="http://schemas.microsoft.com/office/powerpoint/2010/main" val="1863249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26</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pPr marL="343080" indent="-342720">
              <a:lnSpc>
                <a:spcPct val="100000"/>
              </a:lnSpc>
              <a:buClr>
                <a:srgbClr val="000000"/>
              </a:buClr>
              <a:buFont typeface="Arial"/>
              <a:buChar char="•"/>
            </a:pPr>
            <a:r>
              <a:rPr lang="de-DE" sz="3200" strike="noStrike" spc="-1" dirty="0">
                <a:solidFill>
                  <a:srgbClr val="000000"/>
                </a:solidFill>
                <a:uFill>
                  <a:solidFill>
                    <a:srgbClr val="FFFFFF"/>
                  </a:solidFill>
                </a:uFill>
                <a:latin typeface="+mn-lt"/>
              </a:rPr>
              <a:t>Nachtschichten von teilweise 12 Stunden</a:t>
            </a:r>
            <a:endParaRPr lang="de-DE" sz="4400" strike="noStrike" spc="-1" dirty="0">
              <a:solidFill>
                <a:srgbClr val="000000"/>
              </a:solidFill>
              <a:uFill>
                <a:solidFill>
                  <a:srgbClr val="FFFFFF"/>
                </a:solidFill>
              </a:uFill>
              <a:latin typeface="+mn-lt"/>
            </a:endParaRPr>
          </a:p>
          <a:p>
            <a:pPr marL="343080" indent="-342720">
              <a:lnSpc>
                <a:spcPct val="100000"/>
              </a:lnSpc>
              <a:buClr>
                <a:srgbClr val="000000"/>
              </a:buClr>
              <a:buFont typeface="Arial"/>
              <a:buChar char="•"/>
            </a:pPr>
            <a:r>
              <a:rPr lang="de-DE" sz="3200" b="1" strike="noStrike" spc="-1" dirty="0">
                <a:solidFill>
                  <a:srgbClr val="000000"/>
                </a:solidFill>
                <a:uFill>
                  <a:solidFill>
                    <a:srgbClr val="FFFFFF"/>
                  </a:solidFill>
                </a:uFill>
                <a:latin typeface="+mn-lt"/>
              </a:rPr>
              <a:t>Nachtarbeit ist laut indischem Gesetz für Mädchen und junge Frauen verboten</a:t>
            </a:r>
          </a:p>
          <a:p>
            <a:pPr marL="360" indent="0">
              <a:lnSpc>
                <a:spcPct val="100000"/>
              </a:lnSpc>
              <a:buClr>
                <a:srgbClr val="000000"/>
              </a:buClr>
              <a:buFont typeface="Arial"/>
              <a:buNone/>
            </a:pPr>
            <a:r>
              <a:rPr lang="de-DE" sz="3200" b="0" i="1" strike="noStrike" spc="-1" dirty="0">
                <a:solidFill>
                  <a:srgbClr val="000000"/>
                </a:solidFill>
                <a:uFill>
                  <a:solidFill>
                    <a:srgbClr val="FFFFFF"/>
                  </a:solidFill>
                </a:uFill>
                <a:latin typeface="+mn-lt"/>
              </a:rPr>
              <a:t>Quelle: https://www.ilo.org/dyn/natlex/docs/WEBTEXT/32063/64873/E87IND01.htm, </a:t>
            </a:r>
            <a:r>
              <a:rPr lang="de-DE" sz="3200" b="0" i="1" strike="noStrike" spc="-1" dirty="0" err="1">
                <a:solidFill>
                  <a:srgbClr val="000000"/>
                </a:solidFill>
                <a:uFill>
                  <a:solidFill>
                    <a:srgbClr val="FFFFFF"/>
                  </a:solidFill>
                </a:uFill>
                <a:latin typeface="+mn-lt"/>
              </a:rPr>
              <a:t>Section</a:t>
            </a:r>
            <a:r>
              <a:rPr lang="de-DE" sz="3200" b="0" i="1" strike="noStrike" spc="-1" dirty="0">
                <a:solidFill>
                  <a:srgbClr val="000000"/>
                </a:solidFill>
                <a:uFill>
                  <a:solidFill>
                    <a:srgbClr val="FFFFFF"/>
                  </a:solidFill>
                </a:uFill>
                <a:latin typeface="+mn-lt"/>
              </a:rPr>
              <a:t> 66, Zugriff 12.04.2019</a:t>
            </a:r>
            <a:endParaRPr lang="de-DE" sz="4400" strike="noStrike" spc="-1" dirty="0">
              <a:solidFill>
                <a:srgbClr val="000000"/>
              </a:solidFill>
              <a:uFill>
                <a:solidFill>
                  <a:srgbClr val="FFFFFF"/>
                </a:solidFill>
              </a:uFill>
              <a:latin typeface="+mn-lt"/>
            </a:endParaRPr>
          </a:p>
          <a:p>
            <a:pPr marL="343080" indent="-342720">
              <a:lnSpc>
                <a:spcPct val="100000"/>
              </a:lnSpc>
              <a:buClr>
                <a:srgbClr val="000000"/>
              </a:buClr>
              <a:buFont typeface="Arial"/>
              <a:buChar char="•"/>
            </a:pPr>
            <a:r>
              <a:rPr lang="de-DE" sz="3200" strike="noStrike" spc="-1" dirty="0">
                <a:solidFill>
                  <a:srgbClr val="000000"/>
                </a:solidFill>
                <a:uFill>
                  <a:solidFill>
                    <a:srgbClr val="FFFFFF"/>
                  </a:solidFill>
                </a:uFill>
                <a:latin typeface="+mn-lt"/>
              </a:rPr>
              <a:t>ungesunde Arbeits- und Lebensbedingungen </a:t>
            </a:r>
            <a:r>
              <a:rPr lang="de-DE" sz="3200" b="1" strike="noStrike" spc="-1" dirty="0">
                <a:solidFill>
                  <a:srgbClr val="000000"/>
                </a:solidFill>
                <a:uFill>
                  <a:solidFill>
                    <a:srgbClr val="FFFFFF"/>
                  </a:solidFill>
                </a:uFill>
                <a:latin typeface="+mn-lt"/>
              </a:rPr>
              <a:t>(extreme Hitze, Maschinenlärm,</a:t>
            </a:r>
          </a:p>
          <a:p>
            <a:pPr marL="360" indent="0">
              <a:lnSpc>
                <a:spcPct val="100000"/>
              </a:lnSpc>
              <a:buClr>
                <a:srgbClr val="000000"/>
              </a:buClr>
              <a:buFont typeface="Arial"/>
              <a:buNone/>
            </a:pPr>
            <a:r>
              <a:rPr lang="de-DE" sz="3200" b="1" strike="noStrike" spc="-1" dirty="0">
                <a:solidFill>
                  <a:srgbClr val="000000"/>
                </a:solidFill>
                <a:uFill>
                  <a:solidFill>
                    <a:srgbClr val="FFFFFF"/>
                  </a:solidFill>
                </a:uFill>
                <a:latin typeface="+mn-lt"/>
              </a:rPr>
              <a:t>Baumwollpartikel in Luft, Restriktionen des Toilettengangs, unhygienische Zustände</a:t>
            </a:r>
          </a:p>
          <a:p>
            <a:pPr marL="360" indent="0">
              <a:lnSpc>
                <a:spcPct val="100000"/>
              </a:lnSpc>
              <a:buClr>
                <a:srgbClr val="000000"/>
              </a:buClr>
              <a:buFont typeface="Arial"/>
              <a:buNone/>
            </a:pPr>
            <a:r>
              <a:rPr lang="de-DE" sz="3200" b="1" strike="noStrike" spc="-1" dirty="0">
                <a:solidFill>
                  <a:srgbClr val="000000"/>
                </a:solidFill>
                <a:uFill>
                  <a:solidFill>
                    <a:srgbClr val="FFFFFF"/>
                  </a:solidFill>
                </a:uFill>
                <a:latin typeface="+mn-lt"/>
              </a:rPr>
              <a:t>auf den Toiletten, schlechtes Essen, zumeist keine adäquate ärztliche Versorgung,</a:t>
            </a:r>
          </a:p>
          <a:p>
            <a:pPr marL="360" indent="0">
              <a:lnSpc>
                <a:spcPct val="100000"/>
              </a:lnSpc>
              <a:buClr>
                <a:srgbClr val="000000"/>
              </a:buClr>
              <a:buFont typeface="Arial"/>
              <a:buNone/>
            </a:pPr>
            <a:r>
              <a:rPr lang="de-DE" sz="3200" b="1" strike="noStrike" spc="-1" dirty="0">
                <a:solidFill>
                  <a:srgbClr val="000000"/>
                </a:solidFill>
                <a:uFill>
                  <a:solidFill>
                    <a:srgbClr val="FFFFFF"/>
                  </a:solidFill>
                </a:uFill>
                <a:latin typeface="+mn-lt"/>
              </a:rPr>
              <a:t>zahlreiche Unfälle (siehe Foto)</a:t>
            </a:r>
            <a:endParaRPr lang="de-DE" sz="4400" strike="noStrike" spc="-1" dirty="0">
              <a:solidFill>
                <a:srgbClr val="000000"/>
              </a:solidFill>
              <a:uFill>
                <a:solidFill>
                  <a:srgbClr val="FFFFFF"/>
                </a:solidFill>
              </a:uFill>
              <a:latin typeface="+mn-lt"/>
            </a:endParaRPr>
          </a:p>
          <a:p>
            <a:pPr marL="343080" indent="-342720">
              <a:lnSpc>
                <a:spcPct val="100000"/>
              </a:lnSpc>
              <a:buClr>
                <a:srgbClr val="000000"/>
              </a:buClr>
              <a:buFont typeface="Arial"/>
              <a:buChar char="•"/>
            </a:pPr>
            <a:r>
              <a:rPr lang="de-DE" sz="3200" strike="noStrike" spc="-1" dirty="0">
                <a:solidFill>
                  <a:srgbClr val="000000"/>
                </a:solidFill>
                <a:uFill>
                  <a:solidFill>
                    <a:srgbClr val="FFFFFF"/>
                  </a:solidFill>
                </a:uFill>
                <a:latin typeface="+mn-lt"/>
              </a:rPr>
              <a:t>Gewerkschaften kümmern sich nicht um Lehrlinge und sind kaum in Fabriken vertreten</a:t>
            </a:r>
            <a:endParaRPr lang="de-DE" sz="4400" strike="noStrike" spc="-1" dirty="0">
              <a:solidFill>
                <a:srgbClr val="000000"/>
              </a:solidFill>
              <a:uFill>
                <a:solidFill>
                  <a:srgbClr val="FFFFFF"/>
                </a:solidFill>
              </a:uFill>
              <a:latin typeface="+mn-lt"/>
            </a:endParaRPr>
          </a:p>
          <a:p>
            <a:pPr>
              <a:lnSpc>
                <a:spcPct val="100000"/>
              </a:lnSpc>
            </a:pPr>
            <a:endParaRPr lang="de-DE" sz="4400" strike="noStrike" spc="-1" dirty="0">
              <a:solidFill>
                <a:srgbClr val="000000"/>
              </a:solidFill>
              <a:uFill>
                <a:solidFill>
                  <a:srgbClr val="FFFFFF"/>
                </a:solidFill>
              </a:uFill>
              <a:latin typeface="+mn-lt"/>
            </a:endParaRPr>
          </a:p>
          <a:p>
            <a:pPr>
              <a:lnSpc>
                <a:spcPct val="100000"/>
              </a:lnSpc>
            </a:pPr>
            <a:r>
              <a:rPr lang="de-DE" sz="3200" b="1" strike="noStrike" spc="-1" dirty="0">
                <a:solidFill>
                  <a:srgbClr val="000000"/>
                </a:solidFill>
                <a:uFill>
                  <a:solidFill>
                    <a:srgbClr val="FFFFFF"/>
                  </a:solidFill>
                </a:uFill>
                <a:latin typeface="+mn-lt"/>
              </a:rPr>
              <a:t>Nachtschichten</a:t>
            </a:r>
            <a:endParaRPr lang="de-DE" sz="4400" strike="noStrike" spc="-1" dirty="0">
              <a:solidFill>
                <a:srgbClr val="000000"/>
              </a:solidFill>
              <a:uFill>
                <a:solidFill>
                  <a:srgbClr val="FFFFFF"/>
                </a:solidFill>
              </a:uFill>
              <a:latin typeface="+mn-lt"/>
            </a:endParaRPr>
          </a:p>
          <a:p>
            <a:pPr>
              <a:lnSpc>
                <a:spcPct val="100000"/>
              </a:lnSpc>
            </a:pPr>
            <a:r>
              <a:rPr lang="de-DE" sz="3200" strike="noStrike" spc="-1" dirty="0">
                <a:solidFill>
                  <a:srgbClr val="000000"/>
                </a:solidFill>
                <a:uFill>
                  <a:solidFill>
                    <a:srgbClr val="FFFFFF"/>
                  </a:solidFill>
                </a:uFill>
                <a:latin typeface="+mn-lt"/>
              </a:rPr>
              <a:t>Die Maschinen in den Spinnereien laufen durchgehend, d.h. sieben Tage à 24 Stunden.</a:t>
            </a:r>
          </a:p>
          <a:p>
            <a:pPr>
              <a:lnSpc>
                <a:spcPct val="100000"/>
              </a:lnSpc>
            </a:pPr>
            <a:r>
              <a:rPr lang="de-DE" sz="3200" strike="noStrike" spc="-1" dirty="0">
                <a:solidFill>
                  <a:srgbClr val="000000"/>
                </a:solidFill>
                <a:uFill>
                  <a:solidFill>
                    <a:srgbClr val="FFFFFF"/>
                  </a:solidFill>
                </a:uFill>
                <a:latin typeface="+mn-lt"/>
              </a:rPr>
              <a:t>Entsprechend wird in den Spinnereien drei Arbeitsschichten à acht Stunden gearbeitet.</a:t>
            </a:r>
          </a:p>
          <a:p>
            <a:pPr>
              <a:lnSpc>
                <a:spcPct val="100000"/>
              </a:lnSpc>
            </a:pPr>
            <a:r>
              <a:rPr lang="de-DE" sz="3200" strike="noStrike" spc="-1" dirty="0">
                <a:solidFill>
                  <a:srgbClr val="000000"/>
                </a:solidFill>
                <a:uFill>
                  <a:solidFill>
                    <a:srgbClr val="FFFFFF"/>
                  </a:solidFill>
                </a:uFill>
                <a:latin typeface="+mn-lt"/>
              </a:rPr>
              <a:t>In einigen Spinnereien werden aber auch nur 2 Schichten à 12 Stunden gearbeitet.</a:t>
            </a:r>
            <a:endParaRPr lang="de-DE" sz="4400" strike="noStrike" spc="-1" dirty="0">
              <a:solidFill>
                <a:srgbClr val="000000"/>
              </a:solidFill>
              <a:uFill>
                <a:solidFill>
                  <a:srgbClr val="FFFFFF"/>
                </a:solidFill>
              </a:uFill>
              <a:latin typeface="+mn-lt"/>
            </a:endParaRPr>
          </a:p>
          <a:p>
            <a:pPr>
              <a:lnSpc>
                <a:spcPct val="100000"/>
              </a:lnSpc>
            </a:pPr>
            <a:endParaRPr lang="de-DE" sz="4400" strike="noStrike" spc="-1" dirty="0">
              <a:solidFill>
                <a:srgbClr val="000000"/>
              </a:solidFill>
              <a:uFill>
                <a:solidFill>
                  <a:srgbClr val="FFFFFF"/>
                </a:solidFill>
              </a:uFill>
              <a:latin typeface="+mn-lt"/>
            </a:endParaRPr>
          </a:p>
          <a:p>
            <a:pPr>
              <a:lnSpc>
                <a:spcPct val="100000"/>
              </a:lnSpc>
            </a:pPr>
            <a:r>
              <a:rPr lang="de-DE" sz="4400" b="1" strike="noStrike" spc="-1" dirty="0">
                <a:solidFill>
                  <a:srgbClr val="000000"/>
                </a:solidFill>
                <a:uFill>
                  <a:solidFill>
                    <a:srgbClr val="FFFFFF"/>
                  </a:solidFill>
                </a:uFill>
                <a:latin typeface="+mn-lt"/>
              </a:rPr>
              <a:t>Sanitäre Einrichtungen</a:t>
            </a:r>
            <a:endParaRPr lang="de-DE" sz="4400" strike="noStrike" spc="-1" dirty="0">
              <a:solidFill>
                <a:srgbClr val="000000"/>
              </a:solidFill>
              <a:uFill>
                <a:solidFill>
                  <a:srgbClr val="FFFFFF"/>
                </a:solidFill>
              </a:uFill>
              <a:latin typeface="+mn-lt"/>
            </a:endParaRPr>
          </a:p>
          <a:p>
            <a:pPr>
              <a:lnSpc>
                <a:spcPct val="100000"/>
              </a:lnSpc>
            </a:pPr>
            <a:r>
              <a:rPr lang="de-DE" sz="4400" strike="noStrike" spc="-1" dirty="0">
                <a:solidFill>
                  <a:srgbClr val="000000"/>
                </a:solidFill>
                <a:uFill>
                  <a:solidFill>
                    <a:srgbClr val="FFFFFF"/>
                  </a:solidFill>
                </a:uFill>
                <a:latin typeface="+mn-lt"/>
              </a:rPr>
              <a:t>In 5, im Rahmen der SOMO/ICN-Studie „</a:t>
            </a:r>
            <a:r>
              <a:rPr lang="de-DE" sz="4400" strike="noStrike" spc="-1" dirty="0" err="1">
                <a:solidFill>
                  <a:srgbClr val="000000"/>
                </a:solidFill>
                <a:uFill>
                  <a:solidFill>
                    <a:srgbClr val="FFFFFF"/>
                  </a:solidFill>
                </a:uFill>
                <a:latin typeface="+mn-lt"/>
              </a:rPr>
              <a:t>Flawed</a:t>
            </a:r>
            <a:r>
              <a:rPr lang="de-DE" sz="4400" strike="noStrike" spc="-1" dirty="0">
                <a:solidFill>
                  <a:srgbClr val="000000"/>
                </a:solidFill>
                <a:uFill>
                  <a:solidFill>
                    <a:srgbClr val="FFFFFF"/>
                  </a:solidFill>
                </a:uFill>
                <a:latin typeface="+mn-lt"/>
              </a:rPr>
              <a:t> </a:t>
            </a:r>
            <a:r>
              <a:rPr lang="de-DE" sz="4400" strike="noStrike" spc="-1" dirty="0" err="1">
                <a:solidFill>
                  <a:srgbClr val="000000"/>
                </a:solidFill>
                <a:uFill>
                  <a:solidFill>
                    <a:srgbClr val="FFFFFF"/>
                  </a:solidFill>
                </a:uFill>
                <a:latin typeface="+mn-lt"/>
              </a:rPr>
              <a:t>Fabrics</a:t>
            </a:r>
            <a:r>
              <a:rPr lang="de-DE" sz="4400" strike="noStrike" spc="-1" dirty="0">
                <a:solidFill>
                  <a:srgbClr val="000000"/>
                </a:solidFill>
                <a:uFill>
                  <a:solidFill>
                    <a:srgbClr val="FFFFFF"/>
                  </a:solidFill>
                </a:uFill>
                <a:latin typeface="+mn-lt"/>
              </a:rPr>
              <a:t>“ aus dem Jahr 2014, untersuchten </a:t>
            </a:r>
            <a:r>
              <a:rPr lang="de-DE" sz="4400" strike="noStrike" spc="-1" dirty="0" err="1">
                <a:solidFill>
                  <a:srgbClr val="000000"/>
                </a:solidFill>
                <a:uFill>
                  <a:solidFill>
                    <a:srgbClr val="FFFFFF"/>
                  </a:solidFill>
                </a:uFill>
                <a:latin typeface="+mn-lt"/>
              </a:rPr>
              <a:t>Hostels</a:t>
            </a:r>
            <a:endParaRPr lang="de-DE" sz="4400" strike="noStrike" spc="-1" dirty="0">
              <a:solidFill>
                <a:srgbClr val="000000"/>
              </a:solidFill>
              <a:uFill>
                <a:solidFill>
                  <a:srgbClr val="FFFFFF"/>
                </a:solidFill>
              </a:uFill>
              <a:latin typeface="+mn-lt"/>
            </a:endParaRPr>
          </a:p>
          <a:p>
            <a:pPr>
              <a:lnSpc>
                <a:spcPct val="100000"/>
              </a:lnSpc>
            </a:pPr>
            <a:r>
              <a:rPr lang="de-DE" sz="4400" strike="noStrike" spc="-1" dirty="0">
                <a:solidFill>
                  <a:srgbClr val="000000"/>
                </a:solidFill>
                <a:uFill>
                  <a:solidFill>
                    <a:srgbClr val="FFFFFF"/>
                  </a:solidFill>
                </a:uFill>
                <a:latin typeface="+mn-lt"/>
              </a:rPr>
              <a:t>mussten sich 35-45 Arbeiterinnen eine Toilette oder einen Waschraum teilen (Seite 56).</a:t>
            </a:r>
          </a:p>
          <a:p>
            <a:pPr>
              <a:lnSpc>
                <a:spcPct val="100000"/>
              </a:lnSpc>
            </a:pPr>
            <a:endParaRPr lang="de-DE" sz="4400" strike="noStrike" spc="-1" dirty="0">
              <a:solidFill>
                <a:srgbClr val="000000"/>
              </a:solidFill>
              <a:uFill>
                <a:solidFill>
                  <a:srgbClr val="FFFFFF"/>
                </a:solidFill>
              </a:uFill>
              <a:latin typeface="+mn-lt"/>
            </a:endParaRPr>
          </a:p>
          <a:p>
            <a:pPr>
              <a:lnSpc>
                <a:spcPct val="100000"/>
              </a:lnSpc>
            </a:pPr>
            <a:r>
              <a:rPr lang="de-DE" sz="4400" b="1" strike="noStrike" spc="-1" dirty="0">
                <a:solidFill>
                  <a:srgbClr val="000000"/>
                </a:solidFill>
                <a:uFill>
                  <a:solidFill>
                    <a:srgbClr val="FFFFFF"/>
                  </a:solidFill>
                </a:uFill>
                <a:latin typeface="+mn-lt"/>
              </a:rPr>
              <a:t>Essen</a:t>
            </a:r>
            <a:endParaRPr lang="de-DE" sz="4400" strike="noStrike" spc="-1" dirty="0">
              <a:solidFill>
                <a:srgbClr val="000000"/>
              </a:solidFill>
              <a:uFill>
                <a:solidFill>
                  <a:srgbClr val="FFFFFF"/>
                </a:solidFill>
              </a:uFill>
              <a:latin typeface="+mn-lt"/>
            </a:endParaRPr>
          </a:p>
          <a:p>
            <a:pPr>
              <a:lnSpc>
                <a:spcPct val="100000"/>
              </a:lnSpc>
            </a:pPr>
            <a:r>
              <a:rPr lang="de-DE" sz="4400" strike="noStrike" spc="-1" dirty="0">
                <a:solidFill>
                  <a:srgbClr val="000000"/>
                </a:solidFill>
                <a:uFill>
                  <a:solidFill>
                    <a:srgbClr val="FFFFFF"/>
                  </a:solidFill>
                </a:uFill>
                <a:latin typeface="+mn-lt"/>
              </a:rPr>
              <a:t>Dies scheint nicht der Regelfall zu sein, aber immer wieder wird auch von</a:t>
            </a:r>
          </a:p>
          <a:p>
            <a:pPr>
              <a:lnSpc>
                <a:spcPct val="100000"/>
              </a:lnSpc>
            </a:pPr>
            <a:r>
              <a:rPr lang="de-DE" sz="4400" strike="noStrike" spc="-1" dirty="0">
                <a:solidFill>
                  <a:srgbClr val="000000"/>
                </a:solidFill>
                <a:uFill>
                  <a:solidFill>
                    <a:srgbClr val="FFFFFF"/>
                  </a:solidFill>
                </a:uFill>
                <a:latin typeface="+mn-lt"/>
              </a:rPr>
              <a:t>abgestandenem oder verdorbenem Essen sowie Insekten und Würmern im Essen berichtet.</a:t>
            </a:r>
          </a:p>
          <a:p>
            <a:pPr>
              <a:lnSpc>
                <a:spcPct val="100000"/>
              </a:lnSpc>
            </a:pPr>
            <a:endParaRPr lang="de-DE" sz="4400" strike="noStrike" spc="-1" dirty="0">
              <a:solidFill>
                <a:srgbClr val="000000"/>
              </a:solidFill>
              <a:uFill>
                <a:solidFill>
                  <a:srgbClr val="FFFFFF"/>
                </a:solidFill>
              </a:uFill>
              <a:latin typeface="+mn-lt"/>
            </a:endParaRPr>
          </a:p>
          <a:p>
            <a:pPr>
              <a:lnSpc>
                <a:spcPct val="100000"/>
              </a:lnSpc>
            </a:pPr>
            <a:r>
              <a:rPr lang="de-DE" sz="4400" b="1" strike="noStrike" spc="-1" dirty="0">
                <a:solidFill>
                  <a:srgbClr val="000000"/>
                </a:solidFill>
                <a:uFill>
                  <a:solidFill>
                    <a:srgbClr val="FFFFFF"/>
                  </a:solidFill>
                </a:uFill>
                <a:latin typeface="+mn-lt"/>
              </a:rPr>
              <a:t>Gewerkschaften</a:t>
            </a:r>
            <a:endParaRPr lang="de-DE" sz="4400" strike="noStrike" spc="-1" dirty="0">
              <a:solidFill>
                <a:srgbClr val="000000"/>
              </a:solidFill>
              <a:uFill>
                <a:solidFill>
                  <a:srgbClr val="FFFFFF"/>
                </a:solidFill>
              </a:uFill>
              <a:latin typeface="+mn-lt"/>
            </a:endParaRPr>
          </a:p>
          <a:p>
            <a:pPr>
              <a:lnSpc>
                <a:spcPct val="100000"/>
              </a:lnSpc>
            </a:pPr>
            <a:r>
              <a:rPr lang="de-DE" sz="4400" strike="noStrike" spc="-1" dirty="0">
                <a:solidFill>
                  <a:srgbClr val="000000"/>
                </a:solidFill>
                <a:uFill>
                  <a:solidFill>
                    <a:srgbClr val="FFFFFF"/>
                  </a:solidFill>
                </a:uFill>
                <a:latin typeface="+mn-lt"/>
              </a:rPr>
              <a:t>Gewerkschaften sind sehr schwach und oft korrupt. Um die Mädchen kümmern</a:t>
            </a:r>
          </a:p>
          <a:p>
            <a:pPr>
              <a:lnSpc>
                <a:spcPct val="100000"/>
              </a:lnSpc>
            </a:pPr>
            <a:r>
              <a:rPr lang="de-DE" sz="4400" strike="noStrike" spc="-1" dirty="0">
                <a:solidFill>
                  <a:srgbClr val="000000"/>
                </a:solidFill>
                <a:uFill>
                  <a:solidFill>
                    <a:srgbClr val="FFFFFF"/>
                  </a:solidFill>
                </a:uFill>
                <a:latin typeface="+mn-lt"/>
              </a:rPr>
              <a:t>sie sich nicht, weil sie angeblich nur Erwachsene organisieren.</a:t>
            </a:r>
          </a:p>
          <a:p>
            <a:pPr>
              <a:lnSpc>
                <a:spcPct val="100000"/>
              </a:lnSpc>
            </a:pPr>
            <a:endParaRPr lang="de-DE" sz="4400" strike="noStrike" spc="-1" dirty="0">
              <a:solidFill>
                <a:srgbClr val="000000"/>
              </a:solidFill>
              <a:uFill>
                <a:solidFill>
                  <a:srgbClr val="FFFFFF"/>
                </a:solidFill>
              </a:u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4400" i="1" strike="noStrike" spc="-1" dirty="0">
                <a:solidFill>
                  <a:srgbClr val="000000"/>
                </a:solidFill>
                <a:uFill>
                  <a:solidFill>
                    <a:srgbClr val="FFFFFF"/>
                  </a:solidFill>
                </a:uFill>
                <a:latin typeface="+mn-lt"/>
              </a:rPr>
              <a:t>Quelle: FEMNET, Die moderne Form der Sklaverei in indischen Spinnereien, 2016</a:t>
            </a:r>
            <a:endParaRPr lang="de-DE" sz="6000" i="1" strike="noStrike" spc="-1" dirty="0">
              <a:solidFill>
                <a:srgbClr val="000000"/>
              </a:solidFill>
              <a:uFill>
                <a:solidFill>
                  <a:srgbClr val="FFFFFF"/>
                </a:solidFill>
              </a:uFill>
              <a:latin typeface="+mn-lt"/>
            </a:endParaRPr>
          </a:p>
          <a:p>
            <a:pPr>
              <a:lnSpc>
                <a:spcPct val="100000"/>
              </a:lnSpc>
            </a:pPr>
            <a:endParaRPr lang="de-DE" sz="4400" strike="noStrike" spc="-1" dirty="0">
              <a:solidFill>
                <a:srgbClr val="000000"/>
              </a:solidFill>
              <a:uFill>
                <a:solidFill>
                  <a:srgbClr val="FFFFFF"/>
                </a:solidFill>
              </a:uFill>
              <a:latin typeface="+mn-lt"/>
            </a:endParaRPr>
          </a:p>
        </p:txBody>
      </p:sp>
    </p:spTree>
    <p:extLst>
      <p:ext uri="{BB962C8B-B14F-4D97-AF65-F5344CB8AC3E}">
        <p14:creationId xmlns:p14="http://schemas.microsoft.com/office/powerpoint/2010/main" val="1356870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27</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pPr marL="343080" indent="-342720">
              <a:lnSpc>
                <a:spcPct val="100000"/>
              </a:lnSpc>
              <a:buClr>
                <a:srgbClr val="000000"/>
              </a:buClr>
              <a:buFont typeface="Arial"/>
              <a:buChar char="•"/>
            </a:pPr>
            <a:r>
              <a:rPr lang="de-DE" sz="3200" strike="noStrike" spc="-1" dirty="0">
                <a:solidFill>
                  <a:srgbClr val="000000"/>
                </a:solidFill>
                <a:uFill>
                  <a:solidFill>
                    <a:srgbClr val="FFFFFF"/>
                  </a:solidFill>
                </a:uFill>
                <a:latin typeface="+mn-lt"/>
              </a:rPr>
              <a:t>Viele Erkrankungen (Durchfall, Hauterkrankungen, Allergien, unregelmäßige oder</a:t>
            </a:r>
          </a:p>
          <a:p>
            <a:pPr marL="343080" indent="-342720">
              <a:lnSpc>
                <a:spcPct val="100000"/>
              </a:lnSpc>
              <a:buClr>
                <a:srgbClr val="000000"/>
              </a:buClr>
              <a:buFont typeface="Arial"/>
              <a:buChar char="•"/>
            </a:pPr>
            <a:r>
              <a:rPr lang="de-DE" sz="3200" strike="noStrike" spc="-1" dirty="0">
                <a:solidFill>
                  <a:srgbClr val="000000"/>
                </a:solidFill>
                <a:uFill>
                  <a:solidFill>
                    <a:srgbClr val="FFFFFF"/>
                  </a:solidFill>
                </a:uFill>
                <a:latin typeface="+mn-lt"/>
              </a:rPr>
              <a:t>ausbleibende Menstruation, Anämie, Migräne, Baumwollpartikel auf der Lunge etc.)</a:t>
            </a:r>
            <a:endParaRPr lang="de-DE" sz="4400" strike="noStrike" spc="-1" dirty="0">
              <a:solidFill>
                <a:srgbClr val="000000"/>
              </a:solidFill>
              <a:uFill>
                <a:solidFill>
                  <a:srgbClr val="FFFFFF"/>
                </a:solidFill>
              </a:uFill>
              <a:latin typeface="+mn-lt"/>
            </a:endParaRPr>
          </a:p>
          <a:p>
            <a:pPr marL="343080" indent="-342720">
              <a:lnSpc>
                <a:spcPct val="100000"/>
              </a:lnSpc>
              <a:buClr>
                <a:srgbClr val="000000"/>
              </a:buClr>
              <a:buFont typeface="Arial"/>
              <a:buChar char="•"/>
            </a:pPr>
            <a:r>
              <a:rPr lang="de-DE" sz="3200" strike="noStrike" spc="-1" dirty="0">
                <a:solidFill>
                  <a:srgbClr val="000000"/>
                </a:solidFill>
                <a:uFill>
                  <a:solidFill>
                    <a:srgbClr val="FFFFFF"/>
                  </a:solidFill>
                </a:uFill>
                <a:latin typeface="+mn-lt"/>
              </a:rPr>
              <a:t>Immer wieder Fälle sexueller Belästigung bis hin zu Vergewaltigung</a:t>
            </a:r>
            <a:endParaRPr lang="de-DE" sz="4400" strike="noStrike" spc="-1" dirty="0">
              <a:solidFill>
                <a:srgbClr val="000000"/>
              </a:solidFill>
              <a:uFill>
                <a:solidFill>
                  <a:srgbClr val="FFFFFF"/>
                </a:solidFill>
              </a:uFill>
              <a:latin typeface="+mn-lt"/>
            </a:endParaRPr>
          </a:p>
          <a:p>
            <a:pPr marL="343080" indent="-342720">
              <a:lnSpc>
                <a:spcPct val="100000"/>
              </a:lnSpc>
              <a:buClr>
                <a:srgbClr val="000000"/>
              </a:buClr>
              <a:buFont typeface="Arial"/>
              <a:buChar char="•"/>
            </a:pPr>
            <a:r>
              <a:rPr lang="de-DE" sz="3200" u="none" strike="noStrike" spc="-1" dirty="0">
                <a:solidFill>
                  <a:srgbClr val="000000"/>
                </a:solidFill>
                <a:uFill>
                  <a:solidFill>
                    <a:srgbClr val="FFFFFF"/>
                  </a:solidFill>
                </a:uFill>
                <a:latin typeface="+mn-lt"/>
              </a:rPr>
              <a:t>2013-2016 gab es 86 unaufgeklärte Todesfälle (Selbstmord oder Ermordung)</a:t>
            </a:r>
          </a:p>
          <a:p>
            <a:pPr marL="360" indent="0">
              <a:lnSpc>
                <a:spcPct val="100000"/>
              </a:lnSpc>
              <a:buClr>
                <a:srgbClr val="000000"/>
              </a:buClr>
              <a:buFont typeface="Arial"/>
              <a:buNone/>
            </a:pPr>
            <a:r>
              <a:rPr lang="de-DE" sz="3200" i="1" u="none" strike="noStrike" spc="-1" dirty="0">
                <a:solidFill>
                  <a:srgbClr val="000000"/>
                </a:solidFill>
                <a:uFill>
                  <a:solidFill>
                    <a:srgbClr val="FFFFFF"/>
                  </a:solidFill>
                </a:uFill>
                <a:latin typeface="+mn-lt"/>
              </a:rPr>
              <a:t>Quelle: https://femnet.de/index.php/en/modern-slavery-sumangali/137-english/685-report-of-the-symposium-for-companies-ngos-and-trade-unions-on-working-conditions-in-spinning-mills-in-southern-india-may-12th-2016, Zugriff 12.04.2019</a:t>
            </a:r>
            <a:endParaRPr lang="de-DE" sz="4400" u="none" strike="noStrike" spc="-1" dirty="0">
              <a:solidFill>
                <a:srgbClr val="000000"/>
              </a:solidFill>
              <a:uFill>
                <a:solidFill>
                  <a:srgbClr val="FFFFFF"/>
                </a:solidFill>
              </a:uFill>
              <a:latin typeface="+mn-lt"/>
            </a:endParaRPr>
          </a:p>
          <a:p>
            <a:pPr marL="36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de-DE" sz="3200" u="none" strike="noStrike" spc="-1" dirty="0">
              <a:solidFill>
                <a:srgbClr val="000000"/>
              </a:solidFill>
              <a:uFill>
                <a:solidFill>
                  <a:srgbClr val="FFFFFF"/>
                </a:solidFill>
              </a:uFill>
              <a:latin typeface="+mn-lt"/>
            </a:endParaRPr>
          </a:p>
          <a:p>
            <a:pPr marL="36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de-DE" sz="3200" u="none" strike="noStrike" spc="-1" dirty="0">
                <a:solidFill>
                  <a:srgbClr val="000000"/>
                </a:solidFill>
                <a:uFill>
                  <a:solidFill>
                    <a:srgbClr val="FFFFFF"/>
                  </a:solidFill>
                </a:uFill>
                <a:latin typeface="+mn-lt"/>
              </a:rPr>
              <a:t>Beispiel: Am 10.03.2016 wurde ein junges Mädchen, Arbeiterin in einer Spinnerei,</a:t>
            </a:r>
          </a:p>
          <a:p>
            <a:pPr marL="36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de-DE" sz="3200" u="none" strike="noStrike" spc="-1" dirty="0">
                <a:solidFill>
                  <a:srgbClr val="000000"/>
                </a:solidFill>
                <a:uFill>
                  <a:solidFill>
                    <a:srgbClr val="FFFFFF"/>
                  </a:solidFill>
                </a:uFill>
                <a:latin typeface="+mn-lt"/>
              </a:rPr>
              <a:t>tot aufgefunden, vermutlich vergewaltigt und </a:t>
            </a:r>
            <a:r>
              <a:rPr lang="de-DE" sz="3200" i="0" u="none" strike="noStrike" spc="-1" dirty="0">
                <a:solidFill>
                  <a:srgbClr val="000000"/>
                </a:solidFill>
                <a:uFill>
                  <a:solidFill>
                    <a:srgbClr val="FFFFFF"/>
                  </a:solidFill>
                </a:uFill>
                <a:latin typeface="+mn-lt"/>
              </a:rPr>
              <a:t>ermordet.</a:t>
            </a:r>
            <a:endParaRPr lang="de-DE" sz="3200" i="1" u="none" strike="noStrike" spc="-1" dirty="0">
              <a:solidFill>
                <a:srgbClr val="000000"/>
              </a:solidFill>
              <a:uFill>
                <a:solidFill>
                  <a:srgbClr val="FFFFFF"/>
                </a:solidFill>
              </a:uFill>
              <a:latin typeface="+mn-lt"/>
            </a:endParaRPr>
          </a:p>
          <a:p>
            <a:pPr marL="36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de-DE" sz="3200" i="1" u="none" strike="noStrike" spc="-1" dirty="0">
                <a:solidFill>
                  <a:srgbClr val="000000"/>
                </a:solidFill>
                <a:uFill>
                  <a:solidFill>
                    <a:srgbClr val="FFFFFF"/>
                  </a:solidFill>
                </a:uFill>
                <a:latin typeface="+mn-lt"/>
              </a:rPr>
              <a:t>Quellen: https://www.reuters.com/article/us-india-women-labour-idUSKCN0WJ2BZ und </a:t>
            </a:r>
            <a:r>
              <a:rPr lang="de-DE" sz="4400" i="1" u="none" strike="noStrike" spc="-1" dirty="0">
                <a:solidFill>
                  <a:srgbClr val="000000"/>
                </a:solidFill>
                <a:uFill>
                  <a:solidFill>
                    <a:srgbClr val="FFFFFF"/>
                  </a:solidFill>
                </a:uFill>
                <a:latin typeface="+mn-lt"/>
              </a:rPr>
              <a:t>http://www.femnet-ev.de/index.php/de/78-aktuelles/598-17jaehrige-arbeiterin-tot-in-naehe-der-spinnerei-aufgefunden, Zugriff 12.04.2019)</a:t>
            </a:r>
            <a:endParaRPr lang="de-DE" sz="6000" i="1" u="none" strike="noStrike" spc="-1" dirty="0">
              <a:solidFill>
                <a:srgbClr val="000000"/>
              </a:solidFill>
              <a:uFill>
                <a:solidFill>
                  <a:srgbClr val="FFFFFF"/>
                </a:solidFill>
              </a:uFill>
              <a:latin typeface="+mn-lt"/>
            </a:endParaRPr>
          </a:p>
          <a:p>
            <a:pPr>
              <a:lnSpc>
                <a:spcPct val="100000"/>
              </a:lnSpc>
            </a:pPr>
            <a:endParaRPr lang="de-DE" sz="4400" u="none" strike="noStrike" spc="-1" dirty="0">
              <a:solidFill>
                <a:srgbClr val="000000"/>
              </a:solidFill>
              <a:uFill>
                <a:solidFill>
                  <a:srgbClr val="FFFFFF"/>
                </a:solidFill>
              </a:uFill>
              <a:latin typeface="+mn-lt"/>
            </a:endParaRPr>
          </a:p>
          <a:p>
            <a:pPr>
              <a:lnSpc>
                <a:spcPct val="100000"/>
              </a:lnSpc>
            </a:pPr>
            <a:r>
              <a:rPr lang="de-DE" sz="3200" b="1" u="none" strike="noStrike" spc="-1" dirty="0">
                <a:solidFill>
                  <a:srgbClr val="000000"/>
                </a:solidFill>
                <a:uFill>
                  <a:solidFill>
                    <a:srgbClr val="FFFFFF"/>
                  </a:solidFill>
                </a:uFill>
                <a:latin typeface="+mn-lt"/>
              </a:rPr>
              <a:t>Selbstmordversuche</a:t>
            </a:r>
            <a:endParaRPr lang="de-DE" sz="4400" u="none" strike="noStrike" spc="-1" dirty="0">
              <a:solidFill>
                <a:srgbClr val="000000"/>
              </a:solidFill>
              <a:uFill>
                <a:solidFill>
                  <a:srgbClr val="FFFFFF"/>
                </a:solidFill>
              </a:uFill>
              <a:latin typeface="+mn-lt"/>
            </a:endParaRPr>
          </a:p>
          <a:p>
            <a:pPr>
              <a:lnSpc>
                <a:spcPct val="100000"/>
              </a:lnSpc>
            </a:pPr>
            <a:r>
              <a:rPr lang="de-DE" sz="3200" u="none" strike="noStrike" spc="-1" dirty="0">
                <a:solidFill>
                  <a:srgbClr val="000000"/>
                </a:solidFill>
                <a:uFill>
                  <a:solidFill>
                    <a:srgbClr val="FFFFFF"/>
                  </a:solidFill>
                </a:uFill>
                <a:latin typeface="+mn-lt"/>
              </a:rPr>
              <a:t>Der Monitor-Beitrag „Verdammt hoher Preis. Billigmode und die Selbstmordrate</a:t>
            </a:r>
          </a:p>
          <a:p>
            <a:pPr>
              <a:lnSpc>
                <a:spcPct val="100000"/>
              </a:lnSpc>
            </a:pPr>
            <a:r>
              <a:rPr lang="de-DE" sz="3200" u="none" strike="noStrike" spc="-1" dirty="0">
                <a:solidFill>
                  <a:srgbClr val="000000"/>
                </a:solidFill>
                <a:uFill>
                  <a:solidFill>
                    <a:srgbClr val="FFFFFF"/>
                  </a:solidFill>
                </a:uFill>
                <a:latin typeface="+mn-lt"/>
              </a:rPr>
              <a:t>bei indischen Arbeiterinnen“ vom 21.06.2012 (hochgeladen am 23.07.2012) spricht von 1.000 Selbstmordversuchen.</a:t>
            </a:r>
          </a:p>
          <a:p>
            <a:pPr>
              <a:lnSpc>
                <a:spcPct val="100000"/>
              </a:lnSpc>
            </a:pPr>
            <a:r>
              <a:rPr lang="de-DE" sz="3200" i="1" u="none" strike="noStrike" spc="-1" dirty="0">
                <a:solidFill>
                  <a:srgbClr val="000000"/>
                </a:solidFill>
                <a:uFill>
                  <a:solidFill>
                    <a:srgbClr val="FFFFFF"/>
                  </a:solidFill>
                </a:uFill>
                <a:latin typeface="+mn-lt"/>
              </a:rPr>
              <a:t>Quelle: https://youtu.be/lXTyGFgArpY?t=22, Zugriff 22.07.2019</a:t>
            </a:r>
            <a:endParaRPr lang="de-DE" sz="4400" i="1" u="none" strike="noStrike" spc="-1" dirty="0">
              <a:solidFill>
                <a:srgbClr val="000000"/>
              </a:solidFill>
              <a:uFill>
                <a:solidFill>
                  <a:srgbClr val="FFFFFF"/>
                </a:solidFill>
              </a:uFill>
              <a:latin typeface="+mn-lt"/>
            </a:endParaRPr>
          </a:p>
        </p:txBody>
      </p:sp>
    </p:spTree>
    <p:extLst>
      <p:ext uri="{BB962C8B-B14F-4D97-AF65-F5344CB8AC3E}">
        <p14:creationId xmlns:p14="http://schemas.microsoft.com/office/powerpoint/2010/main" val="2964542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28</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pPr marL="360" indent="0">
              <a:lnSpc>
                <a:spcPct val="100000"/>
              </a:lnSpc>
              <a:buClr>
                <a:srgbClr val="000000"/>
              </a:buClr>
              <a:buFont typeface="Arial"/>
              <a:buNone/>
            </a:pPr>
            <a:endParaRPr lang="de-DE" sz="4400" i="1" u="none" strike="noStrike" spc="-1" dirty="0">
              <a:solidFill>
                <a:srgbClr val="000000"/>
              </a:solidFill>
              <a:uFill>
                <a:solidFill>
                  <a:srgbClr val="FFFFFF"/>
                </a:solidFill>
              </a:uFill>
              <a:latin typeface="+mn-lt"/>
            </a:endParaRPr>
          </a:p>
        </p:txBody>
      </p:sp>
    </p:spTree>
    <p:extLst>
      <p:ext uri="{BB962C8B-B14F-4D97-AF65-F5344CB8AC3E}">
        <p14:creationId xmlns:p14="http://schemas.microsoft.com/office/powerpoint/2010/main" val="47568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29</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pPr marL="360" indent="0">
              <a:lnSpc>
                <a:spcPct val="100000"/>
              </a:lnSpc>
              <a:buClr>
                <a:srgbClr val="000000"/>
              </a:buClr>
              <a:buFont typeface="Arial"/>
              <a:buNone/>
            </a:pPr>
            <a:endParaRPr lang="de-DE" sz="4400" i="1" u="none" strike="noStrike" spc="-1" dirty="0">
              <a:solidFill>
                <a:srgbClr val="000000"/>
              </a:solidFill>
              <a:uFill>
                <a:solidFill>
                  <a:srgbClr val="FFFFFF"/>
                </a:solidFill>
              </a:uFill>
              <a:latin typeface="+mn-lt"/>
            </a:endParaRPr>
          </a:p>
        </p:txBody>
      </p:sp>
    </p:spTree>
    <p:extLst>
      <p:ext uri="{BB962C8B-B14F-4D97-AF65-F5344CB8AC3E}">
        <p14:creationId xmlns:p14="http://schemas.microsoft.com/office/powerpoint/2010/main" val="3512044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7" name="Rectangle 1">
            <a:extLst>
              <a:ext uri="{FF2B5EF4-FFF2-40B4-BE49-F238E27FC236}">
                <a16:creationId xmlns:a16="http://schemas.microsoft.com/office/drawing/2014/main" id="{A900F178-CE03-43E1-8295-A6305C75227D}"/>
              </a:ext>
            </a:extLst>
          </p:cNvPr>
          <p:cNvSpPr>
            <a:spLocks noGrp="1" noRot="1" noChangeAspect="1" noChangeArrowheads="1" noTextEdit="1"/>
          </p:cNvSpPr>
          <p:nvPr>
            <p:ph type="sldImg"/>
          </p:nvPr>
        </p:nvSpPr>
        <p:spPr>
          <a:xfrm>
            <a:off x="992188" y="777875"/>
            <a:ext cx="5114925" cy="3836988"/>
          </a:xfrm>
          <a:solidFill>
            <a:srgbClr val="FFFFFF"/>
          </a:solidFill>
          <a:ln/>
        </p:spPr>
      </p:sp>
      <p:sp>
        <p:nvSpPr>
          <p:cNvPr id="19460" name="Rectangle 2">
            <a:extLst>
              <a:ext uri="{FF2B5EF4-FFF2-40B4-BE49-F238E27FC236}">
                <a16:creationId xmlns:a16="http://schemas.microsoft.com/office/drawing/2014/main" id="{DCFCD260-C044-4301-ABD9-6514889F54FE}"/>
              </a:ext>
            </a:extLst>
          </p:cNvPr>
          <p:cNvSpPr>
            <a:spLocks noGrp="1" noChangeArrowheads="1"/>
          </p:cNvSpPr>
          <p:nvPr>
            <p:ph type="body" idx="1"/>
          </p:nvPr>
        </p:nvSpPr>
        <p:spPr>
          <a:xfrm>
            <a:off x="709613" y="4860925"/>
            <a:ext cx="5680075" cy="4606925"/>
          </a:xfrm>
          <a:extLst>
            <a:ext uri="{909E8E84-426E-40dd-AFC4-6F175D3DCCD1}"/>
            <a:ext uri="{91240B29-F687-4f45-9708-019B960494DF}"/>
          </a:extLst>
        </p:spPr>
        <p:txBody>
          <a:bodyPr wrap="none" lIns="86833" tIns="43416" rIns="86833" bIns="43416" anchor="ctr"/>
          <a:lstStyle/>
          <a:p>
            <a:pPr>
              <a:buFont typeface="Arial" panose="020B0604020202020204" pitchFamily="34" charset="0"/>
              <a:buNone/>
              <a:defRPr/>
            </a:pPr>
            <a:r>
              <a:rPr lang="de-DE" sz="1700" dirty="0"/>
              <a:t>Mit dem Projekt möchten wir ein Bewusstsein schaffen und </a:t>
            </a:r>
            <a:r>
              <a:rPr lang="de-DE" sz="1300" dirty="0"/>
              <a:t>über</a:t>
            </a:r>
          </a:p>
          <a:p>
            <a:pPr>
              <a:buFont typeface="Arial" panose="020B0604020202020204" pitchFamily="34" charset="0"/>
              <a:buNone/>
              <a:defRPr/>
            </a:pPr>
            <a:r>
              <a:rPr lang="de-DE" sz="1300" dirty="0"/>
              <a:t>globale Produktionsketten in der Bekleidungsindustrie sowie vorhandene</a:t>
            </a:r>
          </a:p>
          <a:p>
            <a:pPr>
              <a:buFont typeface="Arial" panose="020B0604020202020204" pitchFamily="34" charset="0"/>
              <a:buNone/>
              <a:defRPr/>
            </a:pPr>
            <a:r>
              <a:rPr lang="de-DE" sz="1300" dirty="0"/>
              <a:t>Umwelt- und Menschenrechtsverletzungen </a:t>
            </a:r>
            <a:r>
              <a:rPr lang="de-DE" sz="1400" dirty="0"/>
              <a:t>informieren. </a:t>
            </a:r>
            <a:r>
              <a:rPr lang="de-DE" altLang="de-DE" sz="1300" dirty="0">
                <a:latin typeface="Arial" charset="0"/>
              </a:rPr>
              <a:t>Wir möchten Kenntnisse</a:t>
            </a:r>
          </a:p>
          <a:p>
            <a:pPr>
              <a:buFont typeface="Arial" panose="020B0604020202020204" pitchFamily="34" charset="0"/>
              <a:buNone/>
              <a:defRPr/>
            </a:pPr>
            <a:r>
              <a:rPr lang="de-DE" altLang="de-DE" sz="1300" dirty="0">
                <a:latin typeface="Arial" charset="0"/>
              </a:rPr>
              <a:t>über umweltverträgliche und soziale Produktionsweisen vermitteln, so dass</a:t>
            </a:r>
          </a:p>
          <a:p>
            <a:pPr>
              <a:buFont typeface="Arial" panose="020B0604020202020204" pitchFamily="34" charset="0"/>
              <a:buNone/>
              <a:defRPr/>
            </a:pPr>
            <a:r>
              <a:rPr lang="de-DE" altLang="de-DE" sz="1300" dirty="0">
                <a:latin typeface="Arial" charset="0"/>
              </a:rPr>
              <a:t>spätere </a:t>
            </a:r>
            <a:r>
              <a:rPr lang="de-DE" altLang="de-DE" sz="1300" dirty="0" err="1">
                <a:latin typeface="Arial" charset="0"/>
              </a:rPr>
              <a:t>Mitarbeiter_innen</a:t>
            </a:r>
            <a:r>
              <a:rPr lang="de-DE" altLang="de-DE" sz="1300" dirty="0">
                <a:latin typeface="Arial" charset="0"/>
              </a:rPr>
              <a:t> von Textil- und Bekleidungsunternehmen sich</a:t>
            </a:r>
          </a:p>
          <a:p>
            <a:pPr>
              <a:buFont typeface="Arial" panose="020B0604020202020204" pitchFamily="34" charset="0"/>
              <a:buNone/>
              <a:defRPr/>
            </a:pPr>
            <a:r>
              <a:rPr lang="de-DE" altLang="de-DE" sz="1300" dirty="0">
                <a:latin typeface="Arial" charset="0"/>
              </a:rPr>
              <a:t>für eine nachhaltige, ökologische und sozial-faire Produktionsweise</a:t>
            </a:r>
          </a:p>
          <a:p>
            <a:pPr>
              <a:buFont typeface="Arial" panose="020B0604020202020204" pitchFamily="34" charset="0"/>
              <a:buNone/>
              <a:defRPr/>
            </a:pPr>
            <a:r>
              <a:rPr lang="de-DE" altLang="de-DE" sz="1300" dirty="0">
                <a:latin typeface="Arial" charset="0"/>
              </a:rPr>
              <a:t>einsetzen können. </a:t>
            </a:r>
            <a:r>
              <a:rPr lang="de-DE" altLang="de-DE" sz="1300" dirty="0"/>
              <a:t>Wir setzen uns dafür ein, dass Themen nachhaltiger Entwicklung</a:t>
            </a:r>
          </a:p>
          <a:p>
            <a:pPr>
              <a:buFont typeface="Arial" panose="020B0604020202020204" pitchFamily="34" charset="0"/>
              <a:buNone/>
              <a:defRPr/>
            </a:pPr>
            <a:r>
              <a:rPr lang="de-DE" altLang="de-DE" sz="1300" dirty="0"/>
              <a:t>fester Ausbildungsinhalt von modebezogenen Studiengängen in Deutschland werden.</a:t>
            </a:r>
            <a:endParaRPr lang="en-US" altLang="de-DE" sz="1300" dirty="0"/>
          </a:p>
          <a:p>
            <a:pPr>
              <a:defRPr/>
            </a:pPr>
            <a:endParaRPr lang="de-DE" altLang="de-DE" dirty="0">
              <a:latin typeface="Arial" charset="0"/>
            </a:endParaRPr>
          </a:p>
          <a:p>
            <a:pPr>
              <a:defRPr/>
            </a:pPr>
            <a:r>
              <a:rPr lang="de-DE" altLang="de-DE" dirty="0">
                <a:latin typeface="Arial" charset="0"/>
              </a:rPr>
              <a:t>Projektaktivitäten:</a:t>
            </a:r>
          </a:p>
          <a:p>
            <a:pPr marL="171450" indent="-171450">
              <a:buFont typeface="Arial" panose="020B0604020202020204" pitchFamily="34" charset="0"/>
              <a:buChar char="•"/>
              <a:defRPr/>
            </a:pPr>
            <a:r>
              <a:rPr lang="de-DE" dirty="0"/>
              <a:t>Vorträge und Workshops an Hochschulen; dazu gehören Vortragsreisen</a:t>
            </a:r>
          </a:p>
          <a:p>
            <a:pPr marL="0" indent="0">
              <a:buFont typeface="Arial" panose="020B0604020202020204" pitchFamily="34" charset="0"/>
              <a:buNone/>
              <a:defRPr/>
            </a:pPr>
            <a:r>
              <a:rPr lang="de-DE" dirty="0"/>
              <a:t>mit Gästen aus Produktionsländern und die Durchführung von Workshops,</a:t>
            </a:r>
          </a:p>
          <a:p>
            <a:pPr marL="0" indent="0">
              <a:buFont typeface="Arial" panose="020B0604020202020204" pitchFamily="34" charset="0"/>
              <a:buNone/>
              <a:defRPr/>
            </a:pPr>
            <a:r>
              <a:rPr lang="de-DE" dirty="0"/>
              <a:t>die sich an 16 Bildungsmodulen orientieren, die während des Projekts entwickelt wurden</a:t>
            </a:r>
          </a:p>
          <a:p>
            <a:pPr marL="171450" indent="-171450">
              <a:buFont typeface="Arial" panose="020B0604020202020204" pitchFamily="34" charset="0"/>
              <a:buChar char="•"/>
              <a:defRPr/>
            </a:pPr>
            <a:r>
              <a:rPr lang="de-DE" dirty="0"/>
              <a:t>wir beraten und betreuen Studierende bei ihren Studien- und Abschlussarbeiten</a:t>
            </a:r>
          </a:p>
          <a:p>
            <a:pPr marL="0" indent="0">
              <a:buFont typeface="Arial" panose="020B0604020202020204" pitchFamily="34" charset="0"/>
              <a:buNone/>
              <a:defRPr/>
            </a:pPr>
            <a:r>
              <a:rPr lang="de-DE" dirty="0"/>
              <a:t>oder bei Semesterprojekten (Interviews, Literaturhinweise, Kontakt zu anderen Organisationen)</a:t>
            </a:r>
          </a:p>
          <a:p>
            <a:pPr marL="171450" indent="-171450">
              <a:buFont typeface="Arial" panose="020B0604020202020204" pitchFamily="34" charset="0"/>
              <a:buChar char="•"/>
              <a:defRPr/>
            </a:pPr>
            <a:r>
              <a:rPr lang="de-DE" dirty="0"/>
              <a:t>wir vermitteln Praktika z.B. bei unseren Partnern oder im </a:t>
            </a:r>
            <a:r>
              <a:rPr lang="de-DE" dirty="0" err="1"/>
              <a:t>FairSchnitt</a:t>
            </a:r>
            <a:r>
              <a:rPr lang="de-DE" dirty="0"/>
              <a:t> Büro</a:t>
            </a:r>
          </a:p>
          <a:p>
            <a:pPr marL="171450" indent="-171450">
              <a:buFont typeface="Arial" panose="020B0604020202020204" pitchFamily="34" charset="0"/>
              <a:buChar char="•"/>
              <a:defRPr/>
            </a:pPr>
            <a:r>
              <a:rPr lang="de-DE" altLang="de-DE" dirty="0">
                <a:latin typeface="Arial" charset="0"/>
              </a:rPr>
              <a:t>eine Materialdatenbank auf unserer Projektwebseite bietet umfangreiche</a:t>
            </a:r>
          </a:p>
          <a:p>
            <a:pPr marL="0" indent="0">
              <a:buFont typeface="Arial" panose="020B0604020202020204" pitchFamily="34" charset="0"/>
              <a:buNone/>
              <a:defRPr/>
            </a:pPr>
            <a:r>
              <a:rPr lang="de-DE" altLang="de-DE" dirty="0">
                <a:latin typeface="Arial" charset="0"/>
              </a:rPr>
              <a:t>Hintergrundinformationen und wird regelmäßig aktualisiert</a:t>
            </a:r>
          </a:p>
          <a:p>
            <a:pPr marL="171450" indent="-171450">
              <a:buFont typeface="Arial" panose="020B0604020202020204" pitchFamily="34" charset="0"/>
              <a:buChar char="•"/>
              <a:defRPr/>
            </a:pPr>
            <a:r>
              <a:rPr lang="de-DE" dirty="0" err="1"/>
              <a:t>FairSchnitt</a:t>
            </a:r>
            <a:r>
              <a:rPr lang="de-DE" dirty="0"/>
              <a:t> Konferenz (findet alle 2 Jahre statt, zuletzt 2018 in Hamburg – Berichte gibt‘s auf der </a:t>
            </a:r>
            <a:r>
              <a:rPr lang="de-DE" dirty="0" err="1"/>
              <a:t>FairSchnitt</a:t>
            </a:r>
            <a:r>
              <a:rPr lang="de-DE" dirty="0"/>
              <a:t> Webseite)</a:t>
            </a:r>
          </a:p>
          <a:p>
            <a:pPr marL="495239" lvl="1">
              <a:defRPr/>
            </a:pPr>
            <a:endParaRPr lang="de-DE"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30</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pPr marL="571860" indent="-571500">
              <a:lnSpc>
                <a:spcPct val="100000"/>
              </a:lnSpc>
              <a:buClr>
                <a:srgbClr val="000000"/>
              </a:buClr>
              <a:buFont typeface="Arial" panose="020B0604020202020204" pitchFamily="34" charset="0"/>
              <a:buChar char="•"/>
            </a:pPr>
            <a:r>
              <a:rPr lang="de-DE" sz="4400" strike="noStrike" spc="-1" dirty="0">
                <a:solidFill>
                  <a:srgbClr val="000000"/>
                </a:solidFill>
                <a:uFill>
                  <a:solidFill>
                    <a:srgbClr val="FFFFFF"/>
                  </a:solidFill>
                </a:uFill>
                <a:latin typeface="+mn-lt"/>
              </a:rPr>
              <a:t>vom  BMZ initiiertes </a:t>
            </a:r>
            <a:r>
              <a:rPr lang="de-DE" sz="4400" b="0" strike="noStrike" spc="-1" dirty="0" err="1">
                <a:solidFill>
                  <a:srgbClr val="000000"/>
                </a:solidFill>
                <a:uFill>
                  <a:solidFill>
                    <a:srgbClr val="FFFFFF"/>
                  </a:solidFill>
                </a:uFill>
                <a:latin typeface="+mn-lt"/>
              </a:rPr>
              <a:t>Multistakeholder</a:t>
            </a:r>
            <a:r>
              <a:rPr lang="de-DE" sz="4400" b="0" strike="noStrike" spc="-1" dirty="0">
                <a:solidFill>
                  <a:srgbClr val="000000"/>
                </a:solidFill>
                <a:uFill>
                  <a:solidFill>
                    <a:srgbClr val="FFFFFF"/>
                  </a:solidFill>
                </a:uFill>
                <a:latin typeface="+mn-lt"/>
              </a:rPr>
              <a:t> Forum: Wirtschaft(-</a:t>
            </a:r>
            <a:r>
              <a:rPr lang="de-DE" sz="4400" b="0" strike="noStrike" spc="-1" dirty="0" err="1">
                <a:solidFill>
                  <a:srgbClr val="000000"/>
                </a:solidFill>
                <a:uFill>
                  <a:solidFill>
                    <a:srgbClr val="FFFFFF"/>
                  </a:solidFill>
                </a:uFill>
                <a:latin typeface="+mn-lt"/>
              </a:rPr>
              <a:t>sverbände</a:t>
            </a:r>
            <a:r>
              <a:rPr lang="de-DE" sz="4400" b="0" strike="noStrike" spc="-1" dirty="0">
                <a:solidFill>
                  <a:srgbClr val="000000"/>
                </a:solidFill>
                <a:uFill>
                  <a:solidFill>
                    <a:srgbClr val="FFFFFF"/>
                  </a:solidFill>
                </a:uFill>
                <a:latin typeface="+mn-lt"/>
              </a:rPr>
              <a:t>),</a:t>
            </a:r>
          </a:p>
          <a:p>
            <a:pPr marL="360" indent="0">
              <a:lnSpc>
                <a:spcPct val="100000"/>
              </a:lnSpc>
              <a:buClr>
                <a:srgbClr val="000000"/>
              </a:buClr>
              <a:buFont typeface="Arial" panose="020B0604020202020204" pitchFamily="34" charset="0"/>
              <a:buNone/>
            </a:pPr>
            <a:r>
              <a:rPr lang="de-DE" sz="4400" b="0" strike="noStrike" spc="-1" dirty="0">
                <a:solidFill>
                  <a:srgbClr val="000000"/>
                </a:solidFill>
                <a:uFill>
                  <a:solidFill>
                    <a:srgbClr val="FFFFFF"/>
                  </a:solidFill>
                </a:uFill>
                <a:latin typeface="+mn-lt"/>
              </a:rPr>
              <a:t>NGOs, Gewerkschaften, Regierung</a:t>
            </a:r>
            <a:endParaRPr lang="de-DE" sz="6600" b="0" strike="noStrike" spc="-1" dirty="0">
              <a:solidFill>
                <a:srgbClr val="000000"/>
              </a:solidFill>
              <a:uFill>
                <a:solidFill>
                  <a:srgbClr val="FFFFFF"/>
                </a:solidFill>
              </a:uFill>
              <a:latin typeface="+mn-lt"/>
            </a:endParaRPr>
          </a:p>
          <a:p>
            <a:pPr marL="571860" indent="-571500">
              <a:lnSpc>
                <a:spcPct val="100000"/>
              </a:lnSpc>
              <a:buClr>
                <a:srgbClr val="000000"/>
              </a:buClr>
              <a:buFont typeface="Arial" panose="020B0604020202020204" pitchFamily="34" charset="0"/>
              <a:buChar char="•"/>
            </a:pPr>
            <a:r>
              <a:rPr lang="de-DE" sz="4400" strike="noStrike" spc="-1" dirty="0">
                <a:solidFill>
                  <a:srgbClr val="000000"/>
                </a:solidFill>
                <a:uFill>
                  <a:solidFill>
                    <a:srgbClr val="FFFFFF"/>
                  </a:solidFill>
                </a:uFill>
                <a:latin typeface="+mn-lt"/>
              </a:rPr>
              <a:t>Themenbereiche: Soziales, Ökologie </a:t>
            </a:r>
            <a:r>
              <a:rPr lang="de-DE" sz="4400" b="1" strike="noStrike" spc="-1" dirty="0">
                <a:solidFill>
                  <a:srgbClr val="000000"/>
                </a:solidFill>
                <a:uFill>
                  <a:solidFill>
                    <a:srgbClr val="FFFFFF"/>
                  </a:solidFill>
                </a:uFill>
                <a:latin typeface="+mn-lt"/>
              </a:rPr>
              <a:t>(Sozial- und Umweltstandards)</a:t>
            </a:r>
          </a:p>
          <a:p>
            <a:pPr marL="360" indent="0">
              <a:lnSpc>
                <a:spcPct val="100000"/>
              </a:lnSpc>
              <a:buClr>
                <a:srgbClr val="000000"/>
              </a:buClr>
              <a:buFont typeface="Arial" panose="020B0604020202020204" pitchFamily="34" charset="0"/>
              <a:buNone/>
            </a:pPr>
            <a:r>
              <a:rPr lang="de-DE" sz="4400" strike="noStrike" spc="-1" dirty="0">
                <a:solidFill>
                  <a:srgbClr val="000000"/>
                </a:solidFill>
                <a:uFill>
                  <a:solidFill>
                    <a:srgbClr val="FFFFFF"/>
                  </a:solidFill>
                </a:uFill>
                <a:latin typeface="+mn-lt"/>
              </a:rPr>
              <a:t>und Ökonomie </a:t>
            </a:r>
            <a:r>
              <a:rPr lang="de-DE" sz="4400" b="1" strike="noStrike" spc="-1" dirty="0">
                <a:solidFill>
                  <a:srgbClr val="000000"/>
                </a:solidFill>
                <a:uFill>
                  <a:solidFill>
                    <a:srgbClr val="FFFFFF"/>
                  </a:solidFill>
                </a:uFill>
                <a:latin typeface="+mn-lt"/>
              </a:rPr>
              <a:t>(Korruption und Einkaufspraktiken)</a:t>
            </a:r>
            <a:endParaRPr lang="de-DE" sz="6600" b="1" strike="noStrike" spc="-1" dirty="0">
              <a:solidFill>
                <a:srgbClr val="000000"/>
              </a:solidFill>
              <a:uFill>
                <a:solidFill>
                  <a:srgbClr val="FFFFFF"/>
                </a:solidFill>
              </a:uFill>
              <a:latin typeface="+mn-lt"/>
            </a:endParaRPr>
          </a:p>
          <a:p>
            <a:pPr marL="571860" indent="-571500">
              <a:lnSpc>
                <a:spcPct val="100000"/>
              </a:lnSpc>
              <a:buClr>
                <a:srgbClr val="000000"/>
              </a:buClr>
              <a:buFont typeface="Arial" panose="020B0604020202020204" pitchFamily="34" charset="0"/>
              <a:buChar char="•"/>
            </a:pPr>
            <a:r>
              <a:rPr lang="de-DE" sz="4400" strike="noStrike" spc="-1" dirty="0">
                <a:solidFill>
                  <a:srgbClr val="000000"/>
                </a:solidFill>
                <a:uFill>
                  <a:solidFill>
                    <a:srgbClr val="FFFFFF"/>
                  </a:solidFill>
                </a:uFill>
                <a:latin typeface="+mn-lt"/>
              </a:rPr>
              <a:t>Oktober 2014: Gründung, nur wenige Unternehmen</a:t>
            </a:r>
          </a:p>
          <a:p>
            <a:pPr marL="571860" indent="-571500">
              <a:lnSpc>
                <a:spcPct val="100000"/>
              </a:lnSpc>
              <a:buClr>
                <a:srgbClr val="000000"/>
              </a:buClr>
              <a:buFont typeface="Arial" panose="020B0604020202020204" pitchFamily="34" charset="0"/>
              <a:buChar char="•"/>
            </a:pPr>
            <a:r>
              <a:rPr lang="de-DE" sz="4400" strike="noStrike" spc="-1" dirty="0">
                <a:solidFill>
                  <a:srgbClr val="000000"/>
                </a:solidFill>
                <a:uFill>
                  <a:solidFill>
                    <a:srgbClr val="FFFFFF"/>
                  </a:solidFill>
                </a:uFill>
                <a:latin typeface="+mn-lt"/>
              </a:rPr>
              <a:t>seit April 2015: Unternehmensverbände rufen Mitglieder auf,</a:t>
            </a:r>
          </a:p>
          <a:p>
            <a:pPr marL="360" indent="0">
              <a:lnSpc>
                <a:spcPct val="100000"/>
              </a:lnSpc>
              <a:buClr>
                <a:srgbClr val="000000"/>
              </a:buClr>
              <a:buFont typeface="Arial" panose="020B0604020202020204" pitchFamily="34" charset="0"/>
              <a:buNone/>
            </a:pPr>
            <a:r>
              <a:rPr lang="de-DE" sz="4400" strike="noStrike" spc="-1" dirty="0">
                <a:solidFill>
                  <a:srgbClr val="000000"/>
                </a:solidFill>
                <a:uFill>
                  <a:solidFill>
                    <a:srgbClr val="FFFFFF"/>
                  </a:solidFill>
                </a:uFill>
                <a:latin typeface="+mn-lt"/>
              </a:rPr>
              <a:t>dem Bündnis beizutreten </a:t>
            </a:r>
            <a:r>
              <a:rPr lang="de-DE" sz="4400" b="1" strike="noStrike" spc="-1" dirty="0">
                <a:solidFill>
                  <a:srgbClr val="000000"/>
                </a:solidFill>
                <a:uFill>
                  <a:solidFill>
                    <a:srgbClr val="FFFFFF"/>
                  </a:solidFill>
                </a:uFill>
                <a:latin typeface="+mn-lt"/>
              </a:rPr>
              <a:t>(aktuell rund 120 Mitglieder)</a:t>
            </a:r>
          </a:p>
          <a:p>
            <a:pPr marL="343080" indent="-342720">
              <a:lnSpc>
                <a:spcPct val="100000"/>
              </a:lnSpc>
              <a:buClr>
                <a:srgbClr val="000000"/>
              </a:buClr>
              <a:buFont typeface="Wingdings" charset="2"/>
              <a:buChar char=""/>
            </a:pPr>
            <a:endParaRPr lang="de-DE" sz="4400" b="1" strike="noStrike" spc="-1" dirty="0">
              <a:solidFill>
                <a:srgbClr val="000000"/>
              </a:solidFill>
              <a:uFill>
                <a:solidFill>
                  <a:srgbClr val="FFFFFF"/>
                </a:solidFill>
              </a:uFill>
              <a:latin typeface="+mn-lt"/>
            </a:endParaRPr>
          </a:p>
          <a:p>
            <a:pPr marL="360" indent="0">
              <a:lnSpc>
                <a:spcPct val="100000"/>
              </a:lnSpc>
              <a:buClr>
                <a:srgbClr val="000000"/>
              </a:buClr>
              <a:buFont typeface="Wingdings" charset="2"/>
              <a:buNone/>
            </a:pPr>
            <a:r>
              <a:rPr lang="de-DE" sz="4400" b="0" i="1" strike="noStrike" spc="-1" dirty="0">
                <a:solidFill>
                  <a:srgbClr val="000000"/>
                </a:solidFill>
                <a:uFill>
                  <a:solidFill>
                    <a:srgbClr val="FFFFFF"/>
                  </a:solidFill>
                </a:uFill>
                <a:latin typeface="+mn-lt"/>
              </a:rPr>
              <a:t>Quelle: https://www.textilbuendnis.com/uebersicht/, Zugriff 23.07.2019</a:t>
            </a:r>
            <a:endParaRPr lang="de-DE" sz="6600" b="0" i="1" strike="noStrike" spc="-1" dirty="0">
              <a:solidFill>
                <a:srgbClr val="000000"/>
              </a:solidFill>
              <a:uFill>
                <a:solidFill>
                  <a:srgbClr val="FFFFFF"/>
                </a:solidFill>
              </a:uFill>
              <a:latin typeface="+mn-lt"/>
            </a:endParaRPr>
          </a:p>
          <a:p>
            <a:pPr>
              <a:lnSpc>
                <a:spcPct val="100000"/>
              </a:lnSpc>
            </a:pPr>
            <a:endParaRPr lang="de-DE" sz="6600" strike="noStrike" spc="-1" dirty="0">
              <a:solidFill>
                <a:srgbClr val="000000"/>
              </a:solidFill>
              <a:uFill>
                <a:solidFill>
                  <a:srgbClr val="FFFFFF"/>
                </a:solidFill>
              </a:uFill>
              <a:latin typeface="+mn-lt"/>
            </a:endParaRPr>
          </a:p>
          <a:p>
            <a:pPr>
              <a:lnSpc>
                <a:spcPct val="100000"/>
              </a:lnSpc>
            </a:pPr>
            <a:endParaRPr lang="de-DE" sz="4400" strike="noStrike" spc="-1" dirty="0">
              <a:solidFill>
                <a:srgbClr val="000000"/>
              </a:solidFill>
              <a:uFill>
                <a:solidFill>
                  <a:srgbClr val="FFFFFF"/>
                </a:solidFill>
              </a:uFill>
              <a:latin typeface="+mn-lt"/>
            </a:endParaRPr>
          </a:p>
        </p:txBody>
      </p:sp>
    </p:spTree>
    <p:extLst>
      <p:ext uri="{BB962C8B-B14F-4D97-AF65-F5344CB8AC3E}">
        <p14:creationId xmlns:p14="http://schemas.microsoft.com/office/powerpoint/2010/main" val="3415075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31</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pPr>
              <a:lnSpc>
                <a:spcPct val="100000"/>
              </a:lnSpc>
            </a:pPr>
            <a:r>
              <a:rPr lang="de-DE" sz="4400" b="1" strike="noStrike" spc="-1" dirty="0">
                <a:solidFill>
                  <a:srgbClr val="000000"/>
                </a:solidFill>
                <a:uFill>
                  <a:solidFill>
                    <a:srgbClr val="FFFFFF"/>
                  </a:solidFill>
                </a:uFill>
                <a:latin typeface="+mn-lt"/>
              </a:rPr>
              <a:t>Arbeit jedes einzelnen Bündnis-Mitglieds</a:t>
            </a:r>
            <a:endParaRPr lang="de-DE" sz="6600" strike="noStrike" spc="-1" dirty="0">
              <a:solidFill>
                <a:srgbClr val="000000"/>
              </a:solidFill>
              <a:uFill>
                <a:solidFill>
                  <a:srgbClr val="FFFFFF"/>
                </a:solidFill>
              </a:uFill>
              <a:latin typeface="+mn-lt"/>
            </a:endParaRPr>
          </a:p>
          <a:p>
            <a:pPr marL="343080" indent="-342720">
              <a:lnSpc>
                <a:spcPct val="100000"/>
              </a:lnSpc>
              <a:buClr>
                <a:srgbClr val="000000"/>
              </a:buClr>
              <a:buFont typeface="Arial"/>
              <a:buChar char="•"/>
            </a:pPr>
            <a:r>
              <a:rPr lang="de-DE" sz="4400" strike="noStrike" spc="-1" dirty="0">
                <a:solidFill>
                  <a:srgbClr val="000000"/>
                </a:solidFill>
                <a:uFill>
                  <a:solidFill>
                    <a:srgbClr val="FFFFFF"/>
                  </a:solidFill>
                </a:uFill>
                <a:latin typeface="+mn-lt"/>
              </a:rPr>
              <a:t>jedes Mitglied muss eine eigene, verbindliche Roadmap mit Zeitzielen erstellen</a:t>
            </a:r>
          </a:p>
          <a:p>
            <a:pPr marL="343080" marR="0" lvl="0" indent="-342720" algn="l" defTabSz="914400" rtl="0" eaLnBrk="1" fontAlgn="auto" latinLnBrk="0" hangingPunct="1">
              <a:lnSpc>
                <a:spcPct val="100000"/>
              </a:lnSpc>
              <a:spcBef>
                <a:spcPts val="0"/>
              </a:spcBef>
              <a:spcAft>
                <a:spcPts val="0"/>
              </a:spcAft>
              <a:buClr>
                <a:srgbClr val="000000"/>
              </a:buClr>
              <a:buSzTx/>
              <a:buFont typeface="Arial"/>
              <a:buChar char="•"/>
              <a:tabLst/>
              <a:defRPr/>
            </a:pPr>
            <a:r>
              <a:rPr lang="de-DE" sz="44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Veröffentlichung der Roadmaps und Fortschrittsberichten zur</a:t>
            </a:r>
          </a:p>
          <a:p>
            <a:pPr marL="36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de-DE" sz="44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Verbesserung der Transparenz</a:t>
            </a:r>
            <a:endParaRPr lang="de-DE" sz="4400" strike="noStrike" spc="-1" baseline="0" dirty="0">
              <a:solidFill>
                <a:srgbClr val="000000"/>
              </a:solidFill>
              <a:uFill>
                <a:solidFill>
                  <a:srgbClr val="FFFFFF"/>
                </a:solidFill>
              </a:uFill>
              <a:latin typeface="+mn-lt"/>
            </a:endParaRPr>
          </a:p>
          <a:p>
            <a:pPr marL="343080" indent="-342720">
              <a:lnSpc>
                <a:spcPct val="100000"/>
              </a:lnSpc>
              <a:buClr>
                <a:srgbClr val="000000"/>
              </a:buClr>
              <a:buFont typeface="Arial"/>
              <a:buChar char="•"/>
            </a:pPr>
            <a:r>
              <a:rPr lang="de-DE" sz="4400" dirty="0"/>
              <a:t>seit 2018 gibt es für alle Mitglieder eine bestimmte Anzahl einheitlicher,</a:t>
            </a:r>
          </a:p>
          <a:p>
            <a:pPr marL="343080" indent="-342720">
              <a:lnSpc>
                <a:spcPct val="100000"/>
              </a:lnSpc>
              <a:buClr>
                <a:srgbClr val="000000"/>
              </a:buClr>
              <a:buFont typeface="Arial"/>
              <a:buChar char="•"/>
            </a:pPr>
            <a:r>
              <a:rPr lang="de-DE" sz="4400" dirty="0"/>
              <a:t>konkreter und verbindlicher Ziele, zu denen sie sich mit dem Beitritt zum Bündnis verpflichten</a:t>
            </a:r>
          </a:p>
          <a:p>
            <a:pPr marL="360" indent="0">
              <a:lnSpc>
                <a:spcPct val="100000"/>
              </a:lnSpc>
              <a:buClr>
                <a:srgbClr val="000000"/>
              </a:buClr>
              <a:buFont typeface="Arial"/>
              <a:buNone/>
            </a:pPr>
            <a:r>
              <a:rPr lang="de-DE" sz="4400" i="1" strike="noStrike" spc="-1" baseline="0" dirty="0">
                <a:solidFill>
                  <a:srgbClr val="000000"/>
                </a:solidFill>
                <a:uFill>
                  <a:solidFill>
                    <a:srgbClr val="FFFFFF"/>
                  </a:solidFill>
                </a:uFill>
                <a:latin typeface="+mn-lt"/>
              </a:rPr>
              <a:t>Quelle: https://www.textilbuendnis.com/der-review-prozess/, Zugriff 12.04.2019</a:t>
            </a:r>
          </a:p>
          <a:p>
            <a:pPr>
              <a:lnSpc>
                <a:spcPct val="100000"/>
              </a:lnSpc>
            </a:pPr>
            <a:endParaRPr lang="de-DE" sz="6600" b="0" strike="noStrike" spc="-1" dirty="0">
              <a:solidFill>
                <a:srgbClr val="000000"/>
              </a:solidFill>
              <a:uFill>
                <a:solidFill>
                  <a:srgbClr val="FFFFFF"/>
                </a:solidFill>
              </a:uFill>
              <a:latin typeface="+mn-lt"/>
            </a:endParaRPr>
          </a:p>
          <a:p>
            <a:pPr marL="360">
              <a:lnSpc>
                <a:spcPct val="100000"/>
              </a:lnSpc>
              <a:buClr>
                <a:srgbClr val="003366"/>
              </a:buClr>
            </a:pPr>
            <a:r>
              <a:rPr lang="de-DE" sz="20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Umsetzung vor Ort</a:t>
            </a:r>
          </a:p>
          <a:p>
            <a:pPr marL="343260" indent="-342900">
              <a:lnSpc>
                <a:spcPct val="100000"/>
              </a:lnSpc>
              <a:buClr>
                <a:srgbClr val="003366"/>
              </a:buClr>
              <a:buFont typeface="Arial" panose="020B0604020202020204" pitchFamily="34" charset="0"/>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Bündnisinitiative Tamil Nadu: </a:t>
            </a:r>
            <a:r>
              <a:rPr lang="de-DE" sz="2000" b="1" dirty="0"/>
              <a:t>von FEMNET im Jahr 2016 auf Vorschlag</a:t>
            </a:r>
          </a:p>
          <a:p>
            <a:pPr marL="360" indent="0">
              <a:lnSpc>
                <a:spcPct val="100000"/>
              </a:lnSpc>
              <a:buClr>
                <a:srgbClr val="003366"/>
              </a:buClr>
              <a:buFont typeface="Arial" panose="020B0604020202020204" pitchFamily="34" charset="0"/>
              <a:buNone/>
            </a:pPr>
            <a:r>
              <a:rPr lang="de-DE" sz="2000" b="1" dirty="0"/>
              <a:t>unserer Partnerorganisation SAVE in Südindien in das Textilbündnis gebracht</a:t>
            </a:r>
            <a:endParaRPr lang="de-DE" sz="20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endParaRPr>
          </a:p>
          <a:p>
            <a:pPr marL="800460" lvl="1" indent="-342900">
              <a:buClr>
                <a:srgbClr val="003366"/>
              </a:buClr>
              <a:buFont typeface="Courier New" panose="02070309020205020404" pitchFamily="49" charset="0"/>
              <a:buChar char="o"/>
            </a:pPr>
            <a:r>
              <a:rPr lang="de-DE" sz="2000" dirty="0">
                <a:solidFill>
                  <a:srgbClr val="002060"/>
                </a:solidFill>
                <a:latin typeface="Calibri" panose="020F0502020204030204" pitchFamily="34" charset="0"/>
                <a:cs typeface="Calibri" panose="020F0502020204030204" pitchFamily="34" charset="0"/>
              </a:rPr>
              <a:t>drei Komponenten: Dialog, Trainings der jungen Frauen in den Fabriken,</a:t>
            </a:r>
          </a:p>
          <a:p>
            <a:pPr marL="457560" lvl="1" indent="0">
              <a:buClr>
                <a:srgbClr val="003366"/>
              </a:buClr>
              <a:buFont typeface="Courier New" panose="02070309020205020404" pitchFamily="49" charset="0"/>
              <a:buNone/>
            </a:pPr>
            <a:r>
              <a:rPr lang="de-DE" sz="2000" dirty="0">
                <a:solidFill>
                  <a:srgbClr val="002060"/>
                </a:solidFill>
                <a:latin typeface="Calibri" panose="020F0502020204030204" pitchFamily="34" charset="0"/>
                <a:cs typeface="Calibri" panose="020F0502020204030204" pitchFamily="34" charset="0"/>
              </a:rPr>
              <a:t>Trainings von Inspektoren</a:t>
            </a:r>
            <a:endParaRPr lang="de-DE" sz="2000" spc="-1" dirty="0">
              <a:solidFill>
                <a:srgbClr val="002060"/>
              </a:solidFill>
              <a:uFill>
                <a:solidFill>
                  <a:srgbClr val="FFFFFF"/>
                </a:solidFill>
              </a:uFill>
              <a:latin typeface="Calibri" panose="020F0502020204030204" pitchFamily="34" charset="0"/>
              <a:ea typeface="MS PGothic"/>
              <a:cs typeface="Calibri" panose="020F0502020204030204" pitchFamily="34" charset="0"/>
            </a:endParaRPr>
          </a:p>
          <a:p>
            <a:pPr marL="800460" lvl="1" indent="-342900">
              <a:buClr>
                <a:srgbClr val="003366"/>
              </a:buClr>
              <a:buFont typeface="Courier New" panose="02070309020205020404" pitchFamily="49" charset="0"/>
              <a:buChar char="o"/>
            </a:pPr>
            <a:r>
              <a:rPr lang="de-DE" sz="2000"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unterstützt die M</a:t>
            </a:r>
            <a:r>
              <a:rPr lang="de-DE" sz="2000" dirty="0">
                <a:solidFill>
                  <a:srgbClr val="002060"/>
                </a:solidFill>
                <a:latin typeface="Calibri" panose="020F0502020204030204" pitchFamily="34" charset="0"/>
                <a:cs typeface="Calibri" panose="020F0502020204030204" pitchFamily="34" charset="0"/>
              </a:rPr>
              <a:t>ulti-Stakeholder-Initiative</a:t>
            </a:r>
          </a:p>
          <a:p>
            <a:pPr marL="457560" marR="0" lvl="1" indent="0" algn="l" defTabSz="914400" rtl="0" eaLnBrk="1" fontAlgn="auto" latinLnBrk="0" hangingPunct="1">
              <a:lnSpc>
                <a:spcPct val="100000"/>
              </a:lnSpc>
              <a:spcBef>
                <a:spcPts val="0"/>
              </a:spcBef>
              <a:spcAft>
                <a:spcPts val="0"/>
              </a:spcAft>
              <a:buClr>
                <a:srgbClr val="003366"/>
              </a:buClr>
              <a:buSzTx/>
              <a:buFont typeface="Courier New" panose="02070309020205020404" pitchFamily="49" charset="0"/>
              <a:buNone/>
              <a:tabLst/>
              <a:defRPr/>
            </a:pPr>
            <a:r>
              <a:rPr lang="de-DE" sz="2000" i="1" strike="noStrike" spc="-1" baseline="0" dirty="0">
                <a:solidFill>
                  <a:srgbClr val="000000"/>
                </a:solidFill>
                <a:uFill>
                  <a:solidFill>
                    <a:srgbClr val="FFFFFF"/>
                  </a:solidFill>
                </a:uFill>
                <a:latin typeface="+mn-lt"/>
              </a:rPr>
              <a:t>Quelle: https://www.textilbuendnis.com/detailseite-tamil-nadu/,Zugriff 23.07.2019, https://www.textilbuendnis.com/detailseite-tamil-nadu/, Zugriff 23.07.2019 und https://femnet.de/fuer-frauenrechte/politische-einflussnahme/textilbuendnis/gemeinsames-engagement-buendnisinitiativen/bundnisinitative-tamil-nadu.html, Zugriff 23.07.2019</a:t>
            </a:r>
            <a:endParaRPr lang="de-DE"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2876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4194BD1-9EC3-4657-B57E-358F77CD972C}" type="slidenum">
              <a:rPr lang="de-DE" sz="1300" strike="noStrike" spc="-1">
                <a:solidFill>
                  <a:srgbClr val="000000"/>
                </a:solidFill>
                <a:uFill>
                  <a:solidFill>
                    <a:srgbClr val="FFFFFF"/>
                  </a:solidFill>
                </a:uFill>
                <a:latin typeface="Times New Roman"/>
                <a:ea typeface="MS PGothic"/>
              </a:rPr>
              <a:t>32</a:t>
            </a:fld>
            <a:endParaRPr lang="de-DE" sz="1400" strike="noStrike" spc="-1">
              <a:solidFill>
                <a:srgbClr val="000000"/>
              </a:solidFill>
              <a:uFill>
                <a:solidFill>
                  <a:srgbClr val="FFFFFF"/>
                </a:solidFill>
              </a:uFill>
              <a:latin typeface="Times New Roman"/>
            </a:endParaRPr>
          </a:p>
        </p:txBody>
      </p:sp>
      <p:sp>
        <p:nvSpPr>
          <p:cNvPr id="415" name="PlaceHolder 2"/>
          <p:cNvSpPr>
            <a:spLocks noGrp="1"/>
          </p:cNvSpPr>
          <p:nvPr>
            <p:ph type="body"/>
          </p:nvPr>
        </p:nvSpPr>
        <p:spPr>
          <a:xfrm>
            <a:off x="946441" y="4861440"/>
            <a:ext cx="5205960" cy="4605120"/>
          </a:xfrm>
          <a:prstGeom prst="rect">
            <a:avLst/>
          </a:prstGeom>
        </p:spPr>
        <p:txBody>
          <a:bodyPr lIns="99000" tIns="49680" rIns="99000" bIns="49680"/>
          <a:lstStyle/>
          <a:p>
            <a:pPr marL="360" indent="0">
              <a:lnSpc>
                <a:spcPct val="100000"/>
              </a:lnSpc>
              <a:buClr>
                <a:srgbClr val="000000"/>
              </a:buClr>
              <a:buFont typeface="Arial"/>
              <a:buNone/>
            </a:pPr>
            <a:endParaRPr lang="de-DE" sz="4400" i="1" u="none" strike="noStrike" spc="-1" dirty="0">
              <a:solidFill>
                <a:srgbClr val="000000"/>
              </a:solidFill>
              <a:uFill>
                <a:solidFill>
                  <a:srgbClr val="FFFFFF"/>
                </a:solidFill>
              </a:uFill>
              <a:latin typeface="+mn-lt"/>
            </a:endParaRPr>
          </a:p>
        </p:txBody>
      </p:sp>
    </p:spTree>
    <p:extLst>
      <p:ext uri="{BB962C8B-B14F-4D97-AF65-F5344CB8AC3E}">
        <p14:creationId xmlns:p14="http://schemas.microsoft.com/office/powerpoint/2010/main" val="698413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60C4E5C2-0122-4BB6-9ACC-76EDFE85E58A}"/>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36976A03-37C3-4A41-9CB9-5DE5E241658A}" type="slidenum">
              <a:rPr lang="de-DE" altLang="de-DE" sz="1200" smtClean="0">
                <a:solidFill>
                  <a:srgbClr val="000000"/>
                </a:solidFill>
                <a:latin typeface="Times New Roman" panose="02020603050405020304" pitchFamily="18" charset="0"/>
                <a:ea typeface="MS PGothic" panose="020B0600070205080204" pitchFamily="34" charset="-128"/>
              </a:rPr>
              <a:pPr/>
              <a:t>33</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49155" name="Rectangle 1">
            <a:extLst>
              <a:ext uri="{FF2B5EF4-FFF2-40B4-BE49-F238E27FC236}">
                <a16:creationId xmlns:a16="http://schemas.microsoft.com/office/drawing/2014/main" id="{03D221DE-11B3-44B9-949B-C895E4A5E512}"/>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Text Box 2">
            <a:extLst>
              <a:ext uri="{FF2B5EF4-FFF2-40B4-BE49-F238E27FC236}">
                <a16:creationId xmlns:a16="http://schemas.microsoft.com/office/drawing/2014/main" id="{B0254995-8FB8-4966-95F2-8FE2A91BF715}"/>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49157" name="Text Box 3">
            <a:extLst>
              <a:ext uri="{FF2B5EF4-FFF2-40B4-BE49-F238E27FC236}">
                <a16:creationId xmlns:a16="http://schemas.microsoft.com/office/drawing/2014/main" id="{B5F4C950-6547-4FB1-83AC-614B95208ECA}"/>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r" eaLnBrk="1" hangingPunct="1">
              <a:buSzPct val="100000"/>
            </a:pPr>
            <a:fld id="{A8BD8ED1-43F0-479F-AEE5-633F2EF10DAE}" type="slidenum">
              <a:rPr lang="de-DE" altLang="de-DE" sz="1200">
                <a:solidFill>
                  <a:srgbClr val="003366"/>
                </a:solidFill>
                <a:latin typeface="Times New Roman" panose="02020603050405020304" pitchFamily="18" charset="0"/>
                <a:ea typeface="MS PGothic" panose="020B0600070205080204" pitchFamily="34" charset="-128"/>
              </a:rPr>
              <a:pPr algn="r" eaLnBrk="1" hangingPunct="1">
                <a:buSzPct val="100000"/>
              </a:pPr>
              <a:t>33</a:t>
            </a:fld>
            <a:endParaRPr lang="de-DE" altLang="de-DE" sz="1200">
              <a:solidFill>
                <a:srgbClr val="003366"/>
              </a:solidFill>
              <a:latin typeface="Times New Roman" panose="02020603050405020304" pitchFamily="18" charset="0"/>
              <a:ea typeface="MS PGothic" panose="020B0600070205080204" pitchFamily="34" charset="-128"/>
            </a:endParaRPr>
          </a:p>
        </p:txBody>
      </p:sp>
      <p:sp>
        <p:nvSpPr>
          <p:cNvPr id="2" name="Notizenplatzhalter 1">
            <a:extLst>
              <a:ext uri="{FF2B5EF4-FFF2-40B4-BE49-F238E27FC236}">
                <a16:creationId xmlns:a16="http://schemas.microsoft.com/office/drawing/2014/main" id="{108DA611-8DC1-4401-A4ED-EC6748DE3AF0}"/>
              </a:ext>
            </a:extLst>
          </p:cNvPr>
          <p:cNvSpPr>
            <a:spLocks noGrp="1"/>
          </p:cNvSpPr>
          <p:nvPr>
            <p:ph type="body" idx="1"/>
          </p:nvPr>
        </p:nvSpPr>
        <p:spPr/>
        <p:txBody>
          <a:bodyPr/>
          <a:lstStyle/>
          <a:p>
            <a:pPr>
              <a:defRPr/>
            </a:pPr>
            <a:endParaRPr lang="de-DE" i="1"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DD624F0C-519E-466F-86E5-D6A8DBE118D3}"/>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77377321-57A9-4B85-892B-AAF173121129}" type="slidenum">
              <a:rPr lang="de-DE" altLang="de-DE" sz="1200" smtClean="0">
                <a:solidFill>
                  <a:srgbClr val="000000"/>
                </a:solidFill>
              </a:rPr>
              <a:pPr/>
              <a:t>34</a:t>
            </a:fld>
            <a:endParaRPr lang="de-DE" altLang="de-DE" sz="1200">
              <a:solidFill>
                <a:srgbClr val="000000"/>
              </a:solidFill>
            </a:endParaRPr>
          </a:p>
        </p:txBody>
      </p:sp>
      <p:sp>
        <p:nvSpPr>
          <p:cNvPr id="100355" name="Rectangle 1">
            <a:extLst>
              <a:ext uri="{FF2B5EF4-FFF2-40B4-BE49-F238E27FC236}">
                <a16:creationId xmlns:a16="http://schemas.microsoft.com/office/drawing/2014/main" id="{27FFC360-2533-4CB5-87D2-C3D7B631A25D}"/>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Rectangle 2">
            <a:extLst>
              <a:ext uri="{FF2B5EF4-FFF2-40B4-BE49-F238E27FC236}">
                <a16:creationId xmlns:a16="http://schemas.microsoft.com/office/drawing/2014/main" id="{660361C0-EEB4-4460-A4EA-8214DCA4AB58}"/>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dirty="0">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F833D915-D431-427D-B1EA-9863EC995A30}"/>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icrosoft YaHei" panose="020B0503020204020204" pitchFamily="34" charset="-122"/>
              </a:defRPr>
            </a:lvl9pPr>
          </a:lstStyle>
          <a:p>
            <a:fld id="{C35B2D64-5E3A-4B3F-A876-2F07AAFDAD69}" type="slidenum">
              <a:rPr lang="de-DE" altLang="de-DE" sz="1200" smtClean="0">
                <a:solidFill>
                  <a:srgbClr val="000000"/>
                </a:solidFill>
                <a:latin typeface="Times New Roman" panose="02020603050405020304" pitchFamily="18" charset="0"/>
                <a:ea typeface="MS PGothic" panose="020B0600070205080204" pitchFamily="34" charset="-128"/>
              </a:rPr>
              <a:pPr/>
              <a:t>35</a:t>
            </a:fld>
            <a:endParaRPr lang="de-DE" altLang="de-DE" sz="1200">
              <a:solidFill>
                <a:srgbClr val="000000"/>
              </a:solidFill>
              <a:latin typeface="Times New Roman" panose="02020603050405020304" pitchFamily="18" charset="0"/>
              <a:ea typeface="MS PGothic" panose="020B0600070205080204" pitchFamily="34" charset="-128"/>
            </a:endParaRPr>
          </a:p>
        </p:txBody>
      </p:sp>
      <p:sp>
        <p:nvSpPr>
          <p:cNvPr id="51203" name="Rectangle 2">
            <a:extLst>
              <a:ext uri="{FF2B5EF4-FFF2-40B4-BE49-F238E27FC236}">
                <a16:creationId xmlns:a16="http://schemas.microsoft.com/office/drawing/2014/main" id="{57A02845-B093-41D9-96EC-07F9982C2B75}"/>
              </a:ext>
            </a:extLst>
          </p:cNvPr>
          <p:cNvSpPr>
            <a:spLocks noGrp="1" noRot="1" noChangeAspect="1" noChangeArrowheads="1" noTextEdit="1"/>
          </p:cNvSpPr>
          <p:nvPr>
            <p:ph type="sldImg"/>
          </p:nvPr>
        </p:nvSpPr>
        <p:spPr/>
      </p:sp>
      <p:sp>
        <p:nvSpPr>
          <p:cNvPr id="96260" name="Rectangle 3">
            <a:extLst>
              <a:ext uri="{FF2B5EF4-FFF2-40B4-BE49-F238E27FC236}">
                <a16:creationId xmlns:a16="http://schemas.microsoft.com/office/drawing/2014/main" id="{AE98C641-208F-43E0-B31A-3F8F0A941DE3}"/>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buFont typeface="Times New Roman" charset="0"/>
              <a:buNone/>
              <a:defRPr/>
            </a:pPr>
            <a:endParaRPr lang="de-DE">
              <a:latin typeface="Arial" charset="0"/>
              <a:ea typeface="ＭＳ Ｐゴシック" charset="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3D1B20EE-5C36-4EFC-BF71-7D03323C2C09}"/>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S PGothic" panose="020B0600070205080204" pitchFamily="34" charset="-128"/>
              </a:defRPr>
            </a:lvl9pPr>
          </a:lstStyle>
          <a:p>
            <a:fld id="{95428334-1F97-49C6-9B6A-0A2028FF01A8}" type="slidenum">
              <a:rPr lang="de-DE" altLang="de-DE" sz="1200" smtClean="0">
                <a:solidFill>
                  <a:srgbClr val="000000"/>
                </a:solidFill>
              </a:rPr>
              <a:pPr/>
              <a:t>36</a:t>
            </a:fld>
            <a:endParaRPr lang="de-DE" altLang="de-DE" sz="1200">
              <a:solidFill>
                <a:srgbClr val="000000"/>
              </a:solidFill>
            </a:endParaRPr>
          </a:p>
        </p:txBody>
      </p:sp>
      <p:sp>
        <p:nvSpPr>
          <p:cNvPr id="104451" name="Rectangle 1">
            <a:extLst>
              <a:ext uri="{FF2B5EF4-FFF2-40B4-BE49-F238E27FC236}">
                <a16:creationId xmlns:a16="http://schemas.microsoft.com/office/drawing/2014/main" id="{DFE24F95-6AA7-4792-881B-6ABD1DD90058}"/>
              </a:ext>
            </a:extLst>
          </p:cNvPr>
          <p:cNvSpPr>
            <a:spLocks noGrp="1" noRot="1" noChangeAspect="1" noChangeArrowheads="1" noTextEdit="1"/>
          </p:cNvSpPr>
          <p:nvPr>
            <p:ph type="sldImg"/>
          </p:nvPr>
        </p:nvSpPr>
        <p:spPr>
          <a:xfrm>
            <a:off x="2857500" y="514350"/>
            <a:ext cx="3429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Rectangle 2">
            <a:extLst>
              <a:ext uri="{FF2B5EF4-FFF2-40B4-BE49-F238E27FC236}">
                <a16:creationId xmlns:a16="http://schemas.microsoft.com/office/drawing/2014/main" id="{69089172-4FC8-461A-8DAE-A87322D4AF5A}"/>
              </a:ext>
            </a:extLst>
          </p:cNvPr>
          <p:cNvSpPr>
            <a:spLocks noGrp="1" noChangeArrowheads="1"/>
          </p:cNvSpPr>
          <p:nvPr>
            <p:ph type="body" idx="1"/>
          </p:nvPr>
        </p:nvSpPr>
        <p:spPr>
          <a:xfrm>
            <a:off x="1219200" y="3257550"/>
            <a:ext cx="6705600" cy="3086100"/>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dirty="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506158D8-C504-47A0-9DD6-CE9517CC4547}"/>
              </a:ext>
            </a:extLst>
          </p:cNvPr>
          <p:cNvSpPr>
            <a:spLocks noGrp="1" noChangeArrowheads="1"/>
          </p:cNvSpPr>
          <p:nvPr>
            <p:ph type="sldNum" sz="quarter"/>
          </p:nvPr>
        </p:nvSpPr>
        <p:spPr>
          <a:noFill/>
        </p:spPr>
        <p:txBody>
          <a:bodyPr/>
          <a:lstStyle>
            <a:lvl1pPr marL="215900" indent="-215900">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1pPr>
            <a:lvl2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2pPr>
            <a:lvl3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3pPr>
            <a:lvl4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4pPr>
            <a:lvl5pPr>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tx1"/>
                </a:solidFill>
                <a:latin typeface="Arial" panose="020B0604020202020204" pitchFamily="34" charset="0"/>
                <a:ea typeface="MS PGothic" panose="020B0600070205080204" pitchFamily="34" charset="-128"/>
              </a:defRPr>
            </a:lvl9pPr>
          </a:lstStyle>
          <a:p>
            <a:pPr marL="215900" marR="0" lvl="0" indent="-21590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Lst>
              <a:defRPr/>
            </a:pPr>
            <a:fld id="{FDAD1F57-772B-49E6-9E4A-94572E691516}" type="slidenum">
              <a:rPr kumimoji="0" lang="de-DE" altLang="de-DE"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215900" marR="0" lvl="0" indent="-21590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Lst>
                <a:defRPr/>
              </a:pPr>
              <a:t>4</a:t>
            </a:fld>
            <a:endParaRPr kumimoji="0" lang="de-DE" altLang="de-DE"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16387" name="Rectangle 1">
            <a:extLst>
              <a:ext uri="{FF2B5EF4-FFF2-40B4-BE49-F238E27FC236}">
                <a16:creationId xmlns:a16="http://schemas.microsoft.com/office/drawing/2014/main" id="{6730FE75-0145-4A94-B4BA-2A6E32F12DF5}"/>
              </a:ext>
            </a:extLst>
          </p:cNvPr>
          <p:cNvSpPr>
            <a:spLocks noGrp="1" noRot="1" noChangeAspect="1" noChangeArrowheads="1" noTextEdit="1"/>
          </p:cNvSpPr>
          <p:nvPr>
            <p:ph type="sldImg"/>
          </p:nvPr>
        </p:nvSpPr>
        <p:spPr>
          <a:xfrm>
            <a:off x="2857500" y="514350"/>
            <a:ext cx="3429000" cy="2571750"/>
          </a:xfrm>
          <a:solidFill>
            <a:srgbClr val="FFFFFF"/>
          </a:solidFill>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Text Box 2">
            <a:extLst>
              <a:ext uri="{FF2B5EF4-FFF2-40B4-BE49-F238E27FC236}">
                <a16:creationId xmlns:a16="http://schemas.microsoft.com/office/drawing/2014/main" id="{C6F333B5-8D10-411C-9C3B-A299B8AD73E7}"/>
              </a:ext>
            </a:extLst>
          </p:cNvPr>
          <p:cNvSpPr txBox="1">
            <a:spLocks noChangeArrowheads="1"/>
          </p:cNvSpPr>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marL="0" marR="0" lvl="0" indent="0" algn="l" defTabSz="449263" rtl="0" eaLnBrk="1" fontAlgn="base" latinLnBrk="0" hangingPunct="1">
              <a:lnSpc>
                <a:spcPct val="10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Unternehmen sitzen als Einkäufer einer wichtigen Position, sie haben die Macht, die Bedingungen in den Fabriken zu ändern, das zeigen Beispiele von Unternehmen, die diese Verantwortung für die Arbeitsbedingungen bei ihren Zulieferern bereits übernehmen</a:t>
            </a:r>
          </a:p>
          <a:p>
            <a:pPr marL="0" marR="0" lvl="0" indent="0" algn="l" defTabSz="449263"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AutoNum type="arabicPeriod"/>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Einkaufspolitik anpassen: angemessene Lieferzeiten, faire Preise, die Existenzlöhne ermöglichen, lange Lieferbeziehungen… </a:t>
            </a:r>
          </a:p>
          <a:p>
            <a:pPr marL="0" marR="0" lvl="0" indent="0" algn="l" defTabSz="449263" rtl="0" eaLnBrk="1" fontAlgn="base" latinLnBrk="0" hangingPunct="1">
              <a:lnSpc>
                <a:spcPct val="100000"/>
              </a:lnSpc>
              <a:spcBef>
                <a:spcPts val="450"/>
              </a:spcBef>
              <a:spcAft>
                <a:spcPct val="0"/>
              </a:spcAft>
              <a:buClr>
                <a:srgbClr val="000000"/>
              </a:buClr>
              <a:buSzPct val="100000"/>
              <a:buFont typeface="Times New Roman" panose="02020603050405020304" pitchFamily="18" charset="0"/>
              <a:buAutoNum type="arabicPeriod"/>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Soziale Verantwortung = ihr wirtschaftliches Handeln sozial verantwortlich gestalten</a:t>
            </a:r>
          </a:p>
          <a:p>
            <a:pPr marL="0" marR="0" lvl="0" indent="0" algn="l" defTabSz="449263" rtl="0" eaLnBrk="1" fontAlgn="base" latinLnBrk="0" hangingPunct="1">
              <a:lnSpc>
                <a:spcPct val="10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3.  Eigene Kodizes ernst nehmen und effektive Maßnahmen zur Umsetzung </a:t>
            </a:r>
          </a:p>
          <a:p>
            <a:pPr marL="0" marR="0" lvl="0" indent="0" algn="l" defTabSz="449263" rtl="0" eaLnBrk="1" fontAlgn="base" latinLnBrk="0" hangingPunct="1">
              <a:lnSpc>
                <a:spcPct val="10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6. Nicht nur rein kommerzielle audits</a:t>
            </a:r>
          </a:p>
          <a:p>
            <a:pPr marL="0" marR="0" lvl="0" indent="0" algn="l" defTabSz="449263" rtl="0" eaLnBrk="1" fontAlgn="base" latinLnBrk="0" hangingPunct="1">
              <a:lnSpc>
                <a:spcPct val="10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389" name="Text Box 3">
            <a:extLst>
              <a:ext uri="{FF2B5EF4-FFF2-40B4-BE49-F238E27FC236}">
                <a16:creationId xmlns:a16="http://schemas.microsoft.com/office/drawing/2014/main" id="{F92396A3-73ED-42D2-A44B-1BFC0EFA9092}"/>
              </a:ext>
            </a:extLst>
          </p:cNvPr>
          <p:cNvSpPr txBox="1">
            <a:spLocks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69E0F50F-228F-4EC4-92D0-CA89ABF75048}" type="slidenum">
              <a:rPr kumimoji="0" lang="de-DE" altLang="de-DE" sz="1200" b="0" i="0" u="none" strike="noStrike" kern="1200" cap="none" spc="0" normalizeH="0" baseline="0" noProof="0" smtClean="0">
                <a:ln>
                  <a:noFill/>
                </a:ln>
                <a:solidFill>
                  <a:srgbClr val="003366"/>
                </a:solidFill>
                <a:effectLst/>
                <a:uLnTx/>
                <a:uFillTx/>
                <a:latin typeface="Times New Roman" panose="02020603050405020304" pitchFamily="18" charset="0"/>
                <a:ea typeface="MS PGothic" panose="020B0600070205080204" pitchFamily="34" charset="-128"/>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4</a:t>
            </a:fld>
            <a:endParaRPr kumimoji="0" lang="de-DE" altLang="de-DE" sz="1200" b="0" i="0" u="none" strike="noStrike" kern="1200" cap="none" spc="0" normalizeH="0" baseline="0" noProof="0">
              <a:ln>
                <a:noFill/>
              </a:ln>
              <a:solidFill>
                <a:srgbClr val="003366"/>
              </a:solidFill>
              <a:effectLst/>
              <a:uLnTx/>
              <a:uFillTx/>
              <a:latin typeface="Times New Roman" panose="02020603050405020304" pitchFamily="18" charset="0"/>
              <a:ea typeface="MS PGothic" panose="020B0600070205080204" pitchFamily="34" charset="-128"/>
              <a:cs typeface="+mn-cs"/>
            </a:endParaRPr>
          </a:p>
        </p:txBody>
      </p:sp>
      <p:sp>
        <p:nvSpPr>
          <p:cNvPr id="93190" name="Notizenplatzhalter 1">
            <a:extLst>
              <a:ext uri="{FF2B5EF4-FFF2-40B4-BE49-F238E27FC236}">
                <a16:creationId xmlns:a16="http://schemas.microsoft.com/office/drawing/2014/main" id="{70CA5AE0-52D7-46E2-A0C0-AA51D839C575}"/>
              </a:ext>
            </a:extLst>
          </p:cNvPr>
          <p:cNvSpPr>
            <a:spLocks noGrp="1" noChangeArrowheads="1"/>
          </p:cNvSpPr>
          <p:nvPr>
            <p:ph type="body" idx="1"/>
          </p:nvPr>
        </p:nvSpPr>
        <p:spPr>
          <a:ln/>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90000"/>
              </a:lnSpc>
              <a:defRPr/>
            </a:pPr>
            <a:r>
              <a:rPr lang="de-DE" altLang="de-DE" dirty="0">
                <a:cs typeface="Times New Roman" charset="0"/>
              </a:rPr>
              <a:t>Kampagne für Saubere Kleidung bzw. Clean Clothes Campaign ist ein Name</a:t>
            </a:r>
          </a:p>
          <a:p>
            <a:pPr>
              <a:lnSpc>
                <a:spcPct val="90000"/>
              </a:lnSpc>
              <a:defRPr/>
            </a:pPr>
            <a:r>
              <a:rPr lang="de-DE" altLang="de-DE" dirty="0">
                <a:cs typeface="Times New Roman" charset="0"/>
              </a:rPr>
              <a:t>für ein Netzwerk von Organisationen und keine Kampagne im eigentlichen Wortsinn.</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Mitgliedsorganisationen sind Gewerkschaften, entwicklungspolitische Gruppen</a:t>
            </a:r>
          </a:p>
          <a:p>
            <a:pPr>
              <a:lnSpc>
                <a:spcPct val="90000"/>
              </a:lnSpc>
              <a:defRPr/>
            </a:pPr>
            <a:r>
              <a:rPr lang="de-DE" altLang="de-DE" dirty="0">
                <a:cs typeface="Times New Roman" charset="0"/>
              </a:rPr>
              <a:t>und Vereine, kirchliche Organisationen…</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Partner in Produktionsländern sind Gewerkschaften oder NGOs</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Aktivitäten:</a:t>
            </a:r>
          </a:p>
          <a:p>
            <a:pPr marL="171450" indent="-171450">
              <a:lnSpc>
                <a:spcPct val="90000"/>
              </a:lnSpc>
              <a:buFont typeface="Arial" panose="020B0604020202020204" pitchFamily="34" charset="0"/>
              <a:buChar char="•"/>
              <a:defRPr/>
            </a:pPr>
            <a:r>
              <a:rPr lang="de-DE" altLang="de-DE" dirty="0">
                <a:cs typeface="Times New Roman" charset="0"/>
              </a:rPr>
              <a:t>Kampagnen gegen Unternehmen: z.B. Sport/Outdoor Bekleidungshersteller (z.B. adidas),</a:t>
            </a:r>
          </a:p>
          <a:p>
            <a:pPr>
              <a:lnSpc>
                <a:spcPct val="90000"/>
              </a:lnSpc>
              <a:buFont typeface="Arial" panose="020B0604020202020204" pitchFamily="34" charset="0"/>
              <a:buNone/>
              <a:defRPr/>
            </a:pPr>
            <a:r>
              <a:rPr lang="de-DE" altLang="de-DE" dirty="0">
                <a:cs typeface="Times New Roman" charset="0"/>
              </a:rPr>
              <a:t>Discounter, Existenzlohn</a:t>
            </a:r>
          </a:p>
          <a:p>
            <a:pPr marL="171450" indent="-171450">
              <a:lnSpc>
                <a:spcPct val="90000"/>
              </a:lnSpc>
              <a:buFont typeface="Arial" panose="020B0604020202020204" pitchFamily="34" charset="0"/>
              <a:buChar char="•"/>
              <a:defRPr/>
            </a:pPr>
            <a:r>
              <a:rPr lang="de-DE" altLang="de-DE" dirty="0">
                <a:cs typeface="Times New Roman" charset="0"/>
              </a:rPr>
              <a:t>Kampagnen an Regierungsstellen: z.B. öffentliche Beschaffung, verbindliche Regulierung</a:t>
            </a:r>
          </a:p>
          <a:p>
            <a:pPr>
              <a:lnSpc>
                <a:spcPct val="90000"/>
              </a:lnSpc>
              <a:defRPr/>
            </a:pPr>
            <a:r>
              <a:rPr lang="de-DE" altLang="de-DE" dirty="0">
                <a:cs typeface="Times New Roman" charset="0"/>
              </a:rPr>
              <a:t>zu Haftungen und Entschädigung</a:t>
            </a:r>
          </a:p>
          <a:p>
            <a:pPr marL="171450" indent="-171450">
              <a:lnSpc>
                <a:spcPct val="90000"/>
              </a:lnSpc>
              <a:buFont typeface="Arial" panose="020B0604020202020204" pitchFamily="34" charset="0"/>
              <a:buChar char="•"/>
              <a:defRPr/>
            </a:pPr>
            <a:r>
              <a:rPr lang="de-DE" altLang="de-DE" dirty="0">
                <a:cs typeface="Times New Roman" charset="0"/>
              </a:rPr>
              <a:t>Eilaktions-Netzwerk: zur Skandalisierung und Mobilisierung im Fall von akuten</a:t>
            </a:r>
          </a:p>
          <a:p>
            <a:pPr>
              <a:lnSpc>
                <a:spcPct val="90000"/>
              </a:lnSpc>
              <a:defRPr/>
            </a:pPr>
            <a:r>
              <a:rPr lang="de-DE" altLang="de-DE" dirty="0">
                <a:cs typeface="Times New Roman" charset="0"/>
              </a:rPr>
              <a:t>Arbeitsrechtsverletzungen </a:t>
            </a:r>
          </a:p>
          <a:p>
            <a:pPr>
              <a:lnSpc>
                <a:spcPct val="90000"/>
              </a:lnSpc>
              <a:defRPr/>
            </a:pPr>
            <a:endParaRPr lang="de-DE" altLang="de-DE" dirty="0">
              <a:cs typeface="Times New Roman" charset="0"/>
            </a:endParaRPr>
          </a:p>
          <a:p>
            <a:pPr>
              <a:lnSpc>
                <a:spcPct val="90000"/>
              </a:lnSpc>
              <a:defRPr/>
            </a:pPr>
            <a:r>
              <a:rPr lang="de-DE" altLang="de-DE" dirty="0">
                <a:cs typeface="Times New Roman" charset="0"/>
              </a:rPr>
              <a:t>FEMNET unterstützt folgende Arbeitsbereiche:</a:t>
            </a:r>
          </a:p>
          <a:p>
            <a:pPr marL="171450" indent="-171450">
              <a:lnSpc>
                <a:spcPct val="90000"/>
              </a:lnSpc>
              <a:buFont typeface="Arial" panose="020B0604020202020204" pitchFamily="34" charset="0"/>
              <a:buChar char="•"/>
              <a:defRPr/>
            </a:pPr>
            <a:r>
              <a:rPr lang="de-DE" altLang="de-DE" dirty="0">
                <a:cs typeface="Times New Roman" charset="0"/>
              </a:rPr>
              <a:t>Kampagnen (Sport/Outdoor, Discounter, Existenzlohn, öffentliche Beschaffung, CSR)</a:t>
            </a:r>
          </a:p>
          <a:p>
            <a:pPr marL="171450" indent="-171450">
              <a:lnSpc>
                <a:spcPct val="90000"/>
              </a:lnSpc>
              <a:buFont typeface="Arial" panose="020B0604020202020204" pitchFamily="34" charset="0"/>
              <a:buChar char="•"/>
              <a:defRPr/>
            </a:pPr>
            <a:r>
              <a:rPr lang="de-DE" altLang="de-DE" dirty="0">
                <a:cs typeface="Times New Roman" charset="0"/>
              </a:rPr>
              <a:t>Textilbündnis</a:t>
            </a:r>
          </a:p>
          <a:p>
            <a:pPr marL="171450" indent="-171450">
              <a:lnSpc>
                <a:spcPct val="90000"/>
              </a:lnSpc>
              <a:buFont typeface="Arial" panose="020B0604020202020204" pitchFamily="34" charset="0"/>
              <a:buChar char="•"/>
              <a:defRPr/>
            </a:pPr>
            <a:r>
              <a:rPr lang="de-DE" altLang="de-DE" dirty="0">
                <a:cs typeface="Times New Roman" charset="0"/>
              </a:rPr>
              <a:t>Verbraucherinformation</a:t>
            </a:r>
          </a:p>
          <a:p>
            <a:pPr marL="171450" indent="-171450">
              <a:lnSpc>
                <a:spcPct val="90000"/>
              </a:lnSpc>
              <a:buFont typeface="Arial" panose="020B0604020202020204" pitchFamily="34" charset="0"/>
              <a:buChar char="•"/>
              <a:defRPr/>
            </a:pPr>
            <a:r>
              <a:rPr lang="de-DE" altLang="de-DE" dirty="0">
                <a:cs typeface="Times New Roman" charset="0"/>
              </a:rPr>
              <a:t>Eilaktions-Netzwerk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F9A1BE48-648C-468F-BC95-840BA6ACF94D}" type="slidenum">
              <a:rPr lang="de-DE" sz="1300" strike="noStrike" spc="-1">
                <a:solidFill>
                  <a:srgbClr val="000000"/>
                </a:solidFill>
                <a:uFill>
                  <a:solidFill>
                    <a:srgbClr val="FFFFFF"/>
                  </a:solidFill>
                </a:uFill>
                <a:latin typeface="Times New Roman"/>
                <a:ea typeface="MS PGothic"/>
              </a:rPr>
              <a:t>5</a:t>
            </a:fld>
            <a:endParaRPr lang="de-DE" sz="1400" strike="noStrike" spc="-1">
              <a:solidFill>
                <a:srgbClr val="000000"/>
              </a:solidFill>
              <a:uFill>
                <a:solidFill>
                  <a:srgbClr val="FFFFFF"/>
                </a:solidFill>
              </a:uFill>
              <a:latin typeface="Times New Roman"/>
            </a:endParaRPr>
          </a:p>
        </p:txBody>
      </p:sp>
      <p:sp>
        <p:nvSpPr>
          <p:cNvPr id="397" name="PlaceHolder 2"/>
          <p:cNvSpPr>
            <a:spLocks noGrp="1"/>
          </p:cNvSpPr>
          <p:nvPr>
            <p:ph type="body"/>
          </p:nvPr>
        </p:nvSpPr>
        <p:spPr>
          <a:xfrm>
            <a:off x="946441" y="4861440"/>
            <a:ext cx="5205960" cy="4605120"/>
          </a:xfrm>
          <a:prstGeom prst="rect">
            <a:avLst/>
          </a:prstGeom>
        </p:spPr>
        <p:txBody>
          <a:bodyPr lIns="99000" tIns="49680" rIns="99000" bIns="49680"/>
          <a:lstStyle/>
          <a:p>
            <a:pPr marL="216000" indent="-216000">
              <a:lnSpc>
                <a:spcPct val="100000"/>
              </a:lnSpc>
            </a:pPr>
            <a:r>
              <a:rPr lang="de-DE" sz="1300" strike="noStrike" spc="-1" dirty="0">
                <a:solidFill>
                  <a:srgbClr val="000000"/>
                </a:solidFill>
                <a:uFill>
                  <a:solidFill>
                    <a:srgbClr val="FFFFFF"/>
                  </a:solidFill>
                </a:uFill>
                <a:latin typeface="Arial"/>
              </a:rPr>
              <a:t>3 Einheiten</a:t>
            </a:r>
          </a:p>
          <a:p>
            <a:pPr marL="216000" indent="-216000">
              <a:lnSpc>
                <a:spcPct val="100000"/>
              </a:lnSpc>
            </a:pPr>
            <a:r>
              <a:rPr lang="de-DE" sz="1300" strike="noStrike" spc="-1" dirty="0">
                <a:solidFill>
                  <a:srgbClr val="000000"/>
                </a:solidFill>
                <a:uFill>
                  <a:solidFill>
                    <a:srgbClr val="FFFFFF"/>
                  </a:solidFill>
                </a:uFill>
                <a:latin typeface="Arial"/>
              </a:rPr>
              <a:t>Themen:</a:t>
            </a:r>
            <a:endParaRPr lang="de-DE" sz="2000" strike="noStrike" spc="-1" dirty="0">
              <a:solidFill>
                <a:srgbClr val="000000"/>
              </a:solidFill>
              <a:uFill>
                <a:solidFill>
                  <a:srgbClr val="FFFFFF"/>
                </a:solidFill>
              </a:uFill>
              <a:latin typeface="Arial"/>
            </a:endParaRPr>
          </a:p>
          <a:p>
            <a:pPr marL="285750" indent="-285750">
              <a:lnSpc>
                <a:spcPct val="100000"/>
              </a:lnSpc>
              <a:buFont typeface="Arial" panose="020B0604020202020204" pitchFamily="34" charset="0"/>
              <a:buChar char="•"/>
            </a:pPr>
            <a:r>
              <a:rPr lang="de-DE" sz="1300" strike="noStrike" spc="-1" dirty="0">
                <a:solidFill>
                  <a:srgbClr val="000000"/>
                </a:solidFill>
                <a:uFill>
                  <a:solidFill>
                    <a:srgbClr val="FFFFFF"/>
                  </a:solidFill>
                </a:uFill>
                <a:latin typeface="Arial"/>
              </a:rPr>
              <a:t>Arbeitsbedingungen in indischen Spinnereien</a:t>
            </a:r>
            <a:endParaRPr lang="de-DE" sz="2000" strike="noStrike" spc="-1" dirty="0">
              <a:solidFill>
                <a:srgbClr val="000000"/>
              </a:solidFill>
              <a:uFill>
                <a:solidFill>
                  <a:srgbClr val="FFFFFF"/>
                </a:solidFill>
              </a:uFill>
              <a:latin typeface="Arial"/>
            </a:endParaRPr>
          </a:p>
          <a:p>
            <a:pPr marL="285750" indent="-285750">
              <a:lnSpc>
                <a:spcPct val="100000"/>
              </a:lnSpc>
              <a:buFont typeface="Arial" panose="020B0604020202020204" pitchFamily="34" charset="0"/>
              <a:buChar char="•"/>
            </a:pPr>
            <a:r>
              <a:rPr lang="de-DE" sz="1300" strike="noStrike" spc="-1" dirty="0">
                <a:solidFill>
                  <a:srgbClr val="000000"/>
                </a:solidFill>
                <a:uFill>
                  <a:solidFill>
                    <a:srgbClr val="FFFFFF"/>
                  </a:solidFill>
                </a:uFill>
                <a:latin typeface="Arial"/>
              </a:rPr>
              <a:t>„</a:t>
            </a:r>
            <a:r>
              <a:rPr lang="de-DE" sz="1300" strike="noStrike" spc="-1" dirty="0" err="1">
                <a:solidFill>
                  <a:srgbClr val="000000"/>
                </a:solidFill>
                <a:uFill>
                  <a:solidFill>
                    <a:srgbClr val="FFFFFF"/>
                  </a:solidFill>
                </a:uFill>
                <a:latin typeface="Arial"/>
              </a:rPr>
              <a:t>Sumangali</a:t>
            </a:r>
            <a:r>
              <a:rPr lang="de-DE" sz="1300" strike="noStrike" spc="-1" dirty="0">
                <a:solidFill>
                  <a:srgbClr val="000000"/>
                </a:solidFill>
                <a:uFill>
                  <a:solidFill>
                    <a:srgbClr val="FFFFFF"/>
                  </a:solidFill>
                </a:uFill>
                <a:latin typeface="Arial"/>
              </a:rPr>
              <a:t>“ bzw. Camp-Labour-System</a:t>
            </a:r>
            <a:endParaRPr lang="de-DE" sz="2000" strike="noStrike" spc="-1" dirty="0">
              <a:solidFill>
                <a:srgbClr val="000000"/>
              </a:solidFill>
              <a:uFill>
                <a:solidFill>
                  <a:srgbClr val="FFFFFF"/>
                </a:solidFill>
              </a:uFill>
              <a:latin typeface="Arial"/>
            </a:endParaRPr>
          </a:p>
          <a:p>
            <a:pPr marL="285750" indent="-285750">
              <a:lnSpc>
                <a:spcPct val="100000"/>
              </a:lnSpc>
              <a:buFont typeface="Arial" panose="020B0604020202020204" pitchFamily="34" charset="0"/>
              <a:buChar char="•"/>
            </a:pPr>
            <a:r>
              <a:rPr lang="de-DE" sz="1300" strike="noStrike" spc="-1" dirty="0">
                <a:solidFill>
                  <a:srgbClr val="000000"/>
                </a:solidFill>
                <a:uFill>
                  <a:solidFill>
                    <a:srgbClr val="FFFFFF"/>
                  </a:solidFill>
                </a:uFill>
                <a:latin typeface="Arial"/>
              </a:rPr>
              <a:t>Arbeitsrechtsverletzungen in Spinnereien</a:t>
            </a:r>
            <a:endParaRPr lang="de-DE" sz="2000" strike="noStrike" spc="-1" dirty="0">
              <a:solidFill>
                <a:srgbClr val="000000"/>
              </a:solidFill>
              <a:uFill>
                <a:solidFill>
                  <a:srgbClr val="FFFFFF"/>
                </a:solidFill>
              </a:uFill>
              <a:latin typeface="Arial"/>
            </a:endParaRPr>
          </a:p>
          <a:p>
            <a:pPr marL="285750" indent="-285750">
              <a:lnSpc>
                <a:spcPct val="100000"/>
              </a:lnSpc>
              <a:buFont typeface="Arial" panose="020B0604020202020204" pitchFamily="34" charset="0"/>
              <a:buChar char="•"/>
            </a:pPr>
            <a:r>
              <a:rPr lang="de-DE" sz="1300" strike="noStrike" spc="-1" dirty="0">
                <a:solidFill>
                  <a:srgbClr val="000000"/>
                </a:solidFill>
                <a:uFill>
                  <a:solidFill>
                    <a:srgbClr val="FFFFFF"/>
                  </a:solidFill>
                </a:uFill>
                <a:latin typeface="Arial"/>
              </a:rPr>
              <a:t>Textilbündnis</a:t>
            </a:r>
            <a:endParaRPr lang="de-DE" sz="2000" strike="noStrike" spc="-1" dirty="0">
              <a:solidFill>
                <a:srgbClr val="000000"/>
              </a:solidFill>
              <a:uFill>
                <a:solidFill>
                  <a:srgbClr val="FFFFFF"/>
                </a:solidFill>
              </a:uFill>
              <a:latin typeface="Arial"/>
            </a:endParaRPr>
          </a:p>
          <a:p>
            <a:pPr marL="285750" indent="-285750">
              <a:lnSpc>
                <a:spcPct val="100000"/>
              </a:lnSpc>
              <a:buFont typeface="Arial" panose="020B0604020202020204" pitchFamily="34" charset="0"/>
              <a:buChar char="•"/>
            </a:pPr>
            <a:r>
              <a:rPr lang="de-DE" sz="1300" strike="noStrike" spc="-1" dirty="0">
                <a:solidFill>
                  <a:srgbClr val="000000"/>
                </a:solidFill>
                <a:uFill>
                  <a:solidFill>
                    <a:srgbClr val="FFFFFF"/>
                  </a:solidFill>
                </a:uFill>
                <a:latin typeface="Arial"/>
              </a:rPr>
              <a:t>Initiative von FEMNET im Rahmen des Textilbündnisses, um ein </a:t>
            </a:r>
            <a:r>
              <a:rPr lang="de-DE" sz="1300" strike="noStrike" spc="-1" dirty="0" err="1">
                <a:solidFill>
                  <a:srgbClr val="000000"/>
                </a:solidFill>
                <a:uFill>
                  <a:solidFill>
                    <a:srgbClr val="FFFFFF"/>
                  </a:solidFill>
                </a:uFill>
                <a:latin typeface="Arial"/>
              </a:rPr>
              <a:t>sektorweites</a:t>
            </a:r>
            <a:endParaRPr lang="de-DE" sz="1300" strike="noStrike" spc="-1" dirty="0">
              <a:solidFill>
                <a:srgbClr val="000000"/>
              </a:solidFill>
              <a:uFill>
                <a:solidFill>
                  <a:srgbClr val="FFFFFF"/>
                </a:solidFill>
              </a:uFill>
              <a:latin typeface="Arial"/>
            </a:endParaRPr>
          </a:p>
          <a:p>
            <a:pPr marL="0" indent="0">
              <a:lnSpc>
                <a:spcPct val="100000"/>
              </a:lnSpc>
              <a:buFont typeface="Arial" panose="020B0604020202020204" pitchFamily="34" charset="0"/>
              <a:buNone/>
            </a:pPr>
            <a:r>
              <a:rPr lang="de-DE" sz="1300" strike="noStrike" spc="-1" dirty="0">
                <a:solidFill>
                  <a:srgbClr val="000000"/>
                </a:solidFill>
                <a:uFill>
                  <a:solidFill>
                    <a:srgbClr val="FFFFFF"/>
                  </a:solidFill>
                </a:uFill>
                <a:latin typeface="Arial"/>
              </a:rPr>
              <a:t>Abkommen zwischen Politik, Wirtschaft und NGOs in Tamil Nadu</a:t>
            </a:r>
            <a:endParaRPr lang="de-DE" sz="2000" strike="noStrike" spc="-1" dirty="0">
              <a:solidFill>
                <a:srgbClr val="000000"/>
              </a:solidFill>
              <a:uFill>
                <a:solidFill>
                  <a:srgbClr val="FFFFFF"/>
                </a:solidFill>
              </a:uFill>
              <a:latin typeface="Arial"/>
            </a:endParaRPr>
          </a:p>
          <a:p>
            <a:pPr marL="216000" indent="-216000">
              <a:lnSpc>
                <a:spcPct val="100000"/>
              </a:lnSpc>
            </a:pPr>
            <a:endParaRPr lang="de-DE" sz="2000" i="0" strike="noStrike" spc="-1" dirty="0">
              <a:solidFill>
                <a:srgbClr val="000000"/>
              </a:solidFill>
              <a:uFill>
                <a:solidFill>
                  <a:srgbClr val="FFFFFF"/>
                </a:solidFill>
              </a:uFill>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2000" i="1" strike="noStrike" spc="-1" dirty="0">
                <a:solidFill>
                  <a:srgbClr val="000000"/>
                </a:solidFill>
                <a:uFill>
                  <a:solidFill>
                    <a:srgbClr val="FFFFFF"/>
                  </a:solidFill>
                </a:uFill>
                <a:latin typeface="Arial"/>
              </a:rPr>
              <a:t>Einige Arbeiterinnen der Spinnerei-Abteilung der KPR Mills müssen den ganzen Tag – ohne jegliche</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2000" i="1" strike="noStrike" spc="-1" dirty="0">
                <a:solidFill>
                  <a:srgbClr val="000000"/>
                </a:solidFill>
                <a:uFill>
                  <a:solidFill>
                    <a:srgbClr val="FFFFFF"/>
                  </a:solidFill>
                </a:uFill>
                <a:latin typeface="Arial"/>
              </a:rPr>
              <a:t>Schutzausrüstung – auf Rollschuhen arbeiten, um ihre Produktivität</a:t>
            </a:r>
            <a:r>
              <a:rPr lang="de-DE" sz="2000" i="1" strike="noStrike" spc="-1" dirty="0">
                <a:solidFill>
                  <a:srgbClr val="000000"/>
                </a:solidFill>
                <a:uFill>
                  <a:solidFill>
                    <a:srgbClr val="FFFFFF"/>
                  </a:solidFill>
                </a:uFill>
                <a:latin typeface="+mn-lt"/>
              </a:rPr>
              <a:t> erhöhen.</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2000" i="1" strike="noStrike" spc="-1" dirty="0">
                <a:solidFill>
                  <a:srgbClr val="000000"/>
                </a:solidFill>
                <a:uFill>
                  <a:solidFill>
                    <a:srgbClr val="FFFFFF"/>
                  </a:solidFill>
                </a:uFill>
                <a:latin typeface="+mn-lt"/>
              </a:rPr>
              <a:t>Quelle: SOMO/ICN, </a:t>
            </a:r>
            <a:r>
              <a:rPr lang="de-DE" sz="2000" i="1" strike="noStrike" spc="-1" dirty="0" err="1">
                <a:solidFill>
                  <a:srgbClr val="000000"/>
                </a:solidFill>
                <a:uFill>
                  <a:solidFill>
                    <a:srgbClr val="FFFFFF"/>
                  </a:solidFill>
                </a:uFill>
                <a:latin typeface="+mn-lt"/>
              </a:rPr>
              <a:t>Captured</a:t>
            </a:r>
            <a:r>
              <a:rPr lang="de-DE" sz="2000" i="1" strike="noStrike" spc="-1" dirty="0">
                <a:solidFill>
                  <a:srgbClr val="000000"/>
                </a:solidFill>
                <a:uFill>
                  <a:solidFill>
                    <a:srgbClr val="FFFFFF"/>
                  </a:solidFill>
                </a:uFill>
                <a:latin typeface="+mn-lt"/>
              </a:rPr>
              <a:t> </a:t>
            </a:r>
            <a:r>
              <a:rPr lang="de-DE" sz="2000" i="1" strike="noStrike" spc="-1" dirty="0" err="1">
                <a:solidFill>
                  <a:srgbClr val="000000"/>
                </a:solidFill>
                <a:uFill>
                  <a:solidFill>
                    <a:srgbClr val="FFFFFF"/>
                  </a:solidFill>
                </a:uFill>
                <a:latin typeface="+mn-lt"/>
              </a:rPr>
              <a:t>by</a:t>
            </a:r>
            <a:r>
              <a:rPr lang="de-DE" sz="2000" i="1" strike="noStrike" spc="-1" dirty="0">
                <a:solidFill>
                  <a:srgbClr val="000000"/>
                </a:solidFill>
                <a:uFill>
                  <a:solidFill>
                    <a:srgbClr val="FFFFFF"/>
                  </a:solidFill>
                </a:uFill>
                <a:latin typeface="+mn-lt"/>
              </a:rPr>
              <a:t> Cotton, 2011</a:t>
            </a:r>
          </a:p>
          <a:p>
            <a:pPr marL="216000" indent="-216000">
              <a:lnSpc>
                <a:spcPct val="100000"/>
              </a:lnSpc>
            </a:pPr>
            <a:endParaRPr lang="de-DE" sz="2000" strike="noStrike" spc="-1" dirty="0">
              <a:solidFill>
                <a:srgbClr val="000000"/>
              </a:solidFill>
              <a:uFill>
                <a:solidFill>
                  <a:srgbClr val="FFFFFF"/>
                </a:solidFill>
              </a:uFill>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PlaceHolder 1"/>
          <p:cNvSpPr>
            <a:spLocks noGrp="1"/>
          </p:cNvSpPr>
          <p:nvPr>
            <p:ph type="body"/>
          </p:nvPr>
        </p:nvSpPr>
        <p:spPr>
          <a:xfrm>
            <a:off x="946441" y="4861440"/>
            <a:ext cx="5205960" cy="4605120"/>
          </a:xfrm>
          <a:prstGeom prst="rect">
            <a:avLst/>
          </a:prstGeom>
        </p:spPr>
        <p:txBody>
          <a:bodyPr lIns="99000" tIns="49680" rIns="99000" bIns="49680"/>
          <a:lstStyle/>
          <a:p>
            <a:r>
              <a:rPr lang="de-DE" sz="2000" i="1" strike="noStrike" spc="-1" dirty="0">
                <a:solidFill>
                  <a:srgbClr val="000000"/>
                </a:solidFill>
                <a:uFill>
                  <a:solidFill>
                    <a:srgbClr val="FFFFFF"/>
                  </a:solidFill>
                </a:uFill>
                <a:latin typeface="Arial"/>
              </a:rPr>
              <a:t>Zur Einordnung der Themen des Workshops</a:t>
            </a:r>
          </a:p>
          <a:p>
            <a:endParaRPr lang="de-DE" sz="2000" strike="noStrike" spc="-1" dirty="0">
              <a:solidFill>
                <a:srgbClr val="000000"/>
              </a:solidFill>
              <a:uFill>
                <a:solidFill>
                  <a:srgbClr val="FFFFFF"/>
                </a:solidFill>
              </a:uFill>
              <a:latin typeface="Arial"/>
            </a:endParaRPr>
          </a:p>
          <a:p>
            <a:r>
              <a:rPr lang="de-DE" sz="2000" i="1" strike="noStrike" spc="-1" dirty="0">
                <a:solidFill>
                  <a:srgbClr val="000000"/>
                </a:solidFill>
                <a:uFill>
                  <a:solidFill>
                    <a:srgbClr val="FFFFFF"/>
                  </a:solidFill>
                </a:uFill>
                <a:latin typeface="Arial"/>
              </a:rPr>
              <a:t>Textile Kette von Teilnehmenden erläutern lassen </a:t>
            </a:r>
            <a:r>
              <a:rPr lang="de-DE" sz="2000" b="0" i="1" strike="noStrike" spc="-1" dirty="0">
                <a:solidFill>
                  <a:srgbClr val="000000"/>
                </a:solidFill>
                <a:uFill>
                  <a:solidFill>
                    <a:srgbClr val="FFFFFF"/>
                  </a:solidFill>
                </a:uFill>
                <a:latin typeface="Arial"/>
              </a:rPr>
              <a:t>oder selbst erläutern</a:t>
            </a:r>
          </a:p>
          <a:p>
            <a:endParaRPr lang="de-DE" sz="2000" strike="noStrike" spc="-1" dirty="0">
              <a:solidFill>
                <a:srgbClr val="000000"/>
              </a:solidFill>
              <a:uFill>
                <a:solidFill>
                  <a:srgbClr val="FFFFFF"/>
                </a:solidFill>
              </a:uFill>
              <a:latin typeface="Arial"/>
            </a:endParaRPr>
          </a:p>
          <a:p>
            <a:r>
              <a:rPr lang="de-DE" sz="2000" i="1" strike="noStrike" spc="-1" dirty="0">
                <a:solidFill>
                  <a:srgbClr val="000000"/>
                </a:solidFill>
                <a:uFill>
                  <a:solidFill>
                    <a:srgbClr val="FFFFFF"/>
                  </a:solidFill>
                </a:uFill>
                <a:latin typeface="Arial"/>
              </a:rPr>
              <a:t>Frage an Teilnehmende oder selbst erläutern:</a:t>
            </a:r>
          </a:p>
          <a:p>
            <a:r>
              <a:rPr lang="de-DE" sz="2000" i="0" strike="noStrike" spc="-1" dirty="0">
                <a:solidFill>
                  <a:srgbClr val="000000"/>
                </a:solidFill>
                <a:uFill>
                  <a:solidFill>
                    <a:srgbClr val="FFFFFF"/>
                  </a:solidFill>
                </a:uFill>
                <a:latin typeface="Arial"/>
              </a:rPr>
              <a:t>An welchen Orten/in welchen Weltregionen finden die einzelnen</a:t>
            </a:r>
          </a:p>
          <a:p>
            <a:r>
              <a:rPr lang="de-DE" sz="2000" i="0" strike="noStrike" spc="-1" dirty="0">
                <a:solidFill>
                  <a:srgbClr val="000000"/>
                </a:solidFill>
                <a:uFill>
                  <a:solidFill>
                    <a:srgbClr val="FFFFFF"/>
                  </a:solidFill>
                </a:uFill>
                <a:latin typeface="Arial"/>
              </a:rPr>
              <a:t>Schritte der Produktion statt?</a:t>
            </a:r>
          </a:p>
          <a:p>
            <a:r>
              <a:rPr lang="de-DE" sz="2000" strike="noStrike" spc="-1" dirty="0">
                <a:solidFill>
                  <a:srgbClr val="000000"/>
                </a:solidFill>
                <a:uFill>
                  <a:solidFill>
                    <a:srgbClr val="FFFFFF"/>
                  </a:solidFill>
                </a:uFill>
                <a:latin typeface="Wingdings"/>
              </a:rPr>
              <a:t>Im Prinzip gibt es weltweit Standorte für einzelne Schritte der textilen Kette; in jedem</a:t>
            </a:r>
          </a:p>
          <a:p>
            <a:r>
              <a:rPr lang="de-DE" sz="2000" strike="noStrike" spc="-1" dirty="0">
                <a:solidFill>
                  <a:srgbClr val="000000"/>
                </a:solidFill>
                <a:uFill>
                  <a:solidFill>
                    <a:srgbClr val="FFFFFF"/>
                  </a:solidFill>
                </a:uFill>
                <a:latin typeface="Wingdings"/>
              </a:rPr>
              <a:t>Fall sollte Fazit sein, dass viele Schritte in jedem Fall außerhalb Deutschlands, meist</a:t>
            </a:r>
          </a:p>
          <a:p>
            <a:r>
              <a:rPr lang="de-DE" sz="2000" strike="noStrike" spc="-1" dirty="0">
                <a:solidFill>
                  <a:srgbClr val="000000"/>
                </a:solidFill>
                <a:uFill>
                  <a:solidFill>
                    <a:srgbClr val="FFFFFF"/>
                  </a:solidFill>
                </a:uFill>
                <a:latin typeface="Wingdings"/>
              </a:rPr>
              <a:t>auch außerhalb Europas passieren; das meiste in Asien und zunehmend Äthiopien,</a:t>
            </a:r>
          </a:p>
          <a:p>
            <a:r>
              <a:rPr lang="de-DE" sz="2000" strike="noStrike" spc="-1" dirty="0">
                <a:solidFill>
                  <a:srgbClr val="000000"/>
                </a:solidFill>
                <a:uFill>
                  <a:solidFill>
                    <a:srgbClr val="FFFFFF"/>
                  </a:solidFill>
                </a:uFill>
                <a:latin typeface="Wingdings"/>
              </a:rPr>
              <a:t>insbesondere im Bereich der Konfektion.</a:t>
            </a:r>
            <a:endParaRPr lang="de-DE" sz="2000" strike="noStrike" spc="-1" dirty="0">
              <a:solidFill>
                <a:srgbClr val="000000"/>
              </a:solidFill>
              <a:uFill>
                <a:solidFill>
                  <a:srgbClr val="FFFFFF"/>
                </a:solidFill>
              </a:uFill>
              <a:latin typeface="Arial"/>
            </a:endParaRPr>
          </a:p>
          <a:p>
            <a:endParaRPr lang="de-DE" sz="2000" strike="noStrike" spc="-1" dirty="0">
              <a:solidFill>
                <a:srgbClr val="000000"/>
              </a:solidFill>
              <a:uFill>
                <a:solidFill>
                  <a:srgbClr val="FFFFFF"/>
                </a:solidFill>
              </a:uFill>
              <a:latin typeface="Arial"/>
            </a:endParaRPr>
          </a:p>
          <a:p>
            <a:r>
              <a:rPr lang="de-DE" sz="2000" i="1" strike="noStrike" spc="-1" dirty="0">
                <a:solidFill>
                  <a:srgbClr val="000000"/>
                </a:solidFill>
                <a:uFill>
                  <a:solidFill>
                    <a:srgbClr val="FFFFFF"/>
                  </a:solidFill>
                </a:uFill>
                <a:latin typeface="Wingdings"/>
              </a:rPr>
              <a:t>Frage an Teilnehmende:</a:t>
            </a:r>
            <a:endParaRPr lang="de-DE" sz="2000" strike="noStrike" spc="-1" dirty="0">
              <a:solidFill>
                <a:srgbClr val="000000"/>
              </a:solidFill>
              <a:uFill>
                <a:solidFill>
                  <a:srgbClr val="FFFFFF"/>
                </a:solidFill>
              </a:uFill>
              <a:latin typeface="Arial"/>
            </a:endParaRPr>
          </a:p>
          <a:p>
            <a:r>
              <a:rPr lang="de-DE" sz="2000" b="0" i="0" strike="noStrike" spc="-1" dirty="0">
                <a:solidFill>
                  <a:srgbClr val="000000"/>
                </a:solidFill>
                <a:uFill>
                  <a:solidFill>
                    <a:srgbClr val="FFFFFF"/>
                  </a:solidFill>
                </a:uFill>
                <a:latin typeface="Wingdings"/>
              </a:rPr>
              <a:t>Welche Arbeitsrechtsverletzungen entlang der textilen Kette sind bekannt?</a:t>
            </a:r>
            <a:endParaRPr lang="de-DE" sz="2000" strike="noStrike" spc="-1" dirty="0">
              <a:solidFill>
                <a:srgbClr val="000000"/>
              </a:solidFill>
              <a:uFill>
                <a:solidFill>
                  <a:srgbClr val="FFFFFF"/>
                </a:solidFill>
              </a:uFill>
              <a:latin typeface="Arial"/>
            </a:endParaRPr>
          </a:p>
        </p:txBody>
      </p:sp>
      <p:sp>
        <p:nvSpPr>
          <p:cNvPr id="399" name="TextShape 2"/>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22604BCE-6BEA-4963-86BC-D5A6610727E4}" type="slidenum">
              <a:rPr lang="de-DE" sz="1300" strike="noStrike" spc="-1">
                <a:solidFill>
                  <a:srgbClr val="000000"/>
                </a:solidFill>
                <a:uFill>
                  <a:solidFill>
                    <a:srgbClr val="FFFFFF"/>
                  </a:solidFill>
                </a:uFill>
                <a:latin typeface="Times New Roman"/>
                <a:ea typeface="MS PGothic"/>
              </a:rPr>
              <a:t>6</a:t>
            </a:fld>
            <a:endParaRPr lang="de-DE" sz="1400" strike="noStrike" spc="-1">
              <a:solidFill>
                <a:srgbClr val="000000"/>
              </a:solidFill>
              <a:uFill>
                <a:solidFill>
                  <a:srgbClr val="FFFFFF"/>
                </a:solidFill>
              </a:u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47C25B90-ED70-41DE-B94A-3C10C4C28FAA}" type="slidenum">
              <a:rPr lang="de-DE" sz="1300" strike="noStrike" spc="-1">
                <a:solidFill>
                  <a:srgbClr val="000000"/>
                </a:solidFill>
                <a:uFill>
                  <a:solidFill>
                    <a:srgbClr val="FFFFFF"/>
                  </a:solidFill>
                </a:uFill>
                <a:latin typeface="Times New Roman"/>
                <a:ea typeface="MS PGothic"/>
              </a:rPr>
              <a:t>7</a:t>
            </a:fld>
            <a:endParaRPr lang="de-DE" sz="1400" strike="noStrike" spc="-1">
              <a:solidFill>
                <a:srgbClr val="000000"/>
              </a:solidFill>
              <a:uFill>
                <a:solidFill>
                  <a:srgbClr val="FFFFFF"/>
                </a:solidFill>
              </a:uFill>
              <a:latin typeface="Times New Roman"/>
            </a:endParaRPr>
          </a:p>
        </p:txBody>
      </p:sp>
      <p:sp>
        <p:nvSpPr>
          <p:cNvPr id="401" name="PlaceHolder 2"/>
          <p:cNvSpPr>
            <a:spLocks noGrp="1"/>
          </p:cNvSpPr>
          <p:nvPr>
            <p:ph type="body"/>
          </p:nvPr>
        </p:nvSpPr>
        <p:spPr>
          <a:xfrm>
            <a:off x="946441" y="4861440"/>
            <a:ext cx="5205960" cy="4605120"/>
          </a:xfrm>
          <a:prstGeom prst="rect">
            <a:avLst/>
          </a:prstGeom>
        </p:spPr>
        <p:txBody>
          <a:bodyPr lIns="99000" tIns="49680" rIns="99000" bIns="49680"/>
          <a:lstStyle/>
          <a:p>
            <a:pPr marL="216000" indent="-216000">
              <a:lnSpc>
                <a:spcPct val="100000"/>
              </a:lnSpc>
            </a:pPr>
            <a:r>
              <a:rPr lang="de-DE" sz="2000" strike="noStrike" spc="-1" dirty="0">
                <a:solidFill>
                  <a:srgbClr val="000000"/>
                </a:solidFill>
                <a:uFill>
                  <a:solidFill>
                    <a:srgbClr val="FFFFFF"/>
                  </a:solidFill>
                </a:uFill>
                <a:latin typeface="+mn-lt"/>
                <a:ea typeface="ＭＳ Ｐゴシック"/>
              </a:rPr>
              <a:t>Spinnen bezeichnet die Herstellung von Garn und erfolgt in mehreren Schritten.</a:t>
            </a:r>
          </a:p>
          <a:p>
            <a:pPr marL="216000" indent="-216000">
              <a:lnSpc>
                <a:spcPct val="100000"/>
              </a:lnSpc>
            </a:pPr>
            <a:endParaRPr lang="de-DE" sz="2000" strike="noStrike" spc="-1" dirty="0">
              <a:solidFill>
                <a:srgbClr val="000000"/>
              </a:solidFill>
              <a:uFill>
                <a:solidFill>
                  <a:srgbClr val="FFFFFF"/>
                </a:solidFill>
              </a:uFill>
              <a:latin typeface="+mn-lt"/>
              <a:ea typeface="ＭＳ Ｐゴシック"/>
            </a:endParaRPr>
          </a:p>
          <a:p>
            <a:pPr marL="216000" indent="-216000">
              <a:lnSpc>
                <a:spcPct val="100000"/>
              </a:lnSpc>
            </a:pPr>
            <a:r>
              <a:rPr lang="de-DE" sz="2000" strike="noStrike" spc="-1" dirty="0">
                <a:solidFill>
                  <a:srgbClr val="000000"/>
                </a:solidFill>
                <a:uFill>
                  <a:solidFill>
                    <a:srgbClr val="FFFFFF"/>
                  </a:solidFill>
                </a:uFill>
                <a:latin typeface="Arial"/>
                <a:ea typeface="ＭＳ Ｐゴシック"/>
              </a:rPr>
              <a:t>Die Baumwolle wird angeliefert und kommt dann auf ein Band. Das sieht von Fabrik zu</a:t>
            </a:r>
          </a:p>
          <a:p>
            <a:pPr marL="216000" indent="-216000">
              <a:lnSpc>
                <a:spcPct val="100000"/>
              </a:lnSpc>
            </a:pPr>
            <a:r>
              <a:rPr lang="de-DE" sz="2000" strike="noStrike" spc="-1" dirty="0">
                <a:solidFill>
                  <a:srgbClr val="000000"/>
                </a:solidFill>
                <a:uFill>
                  <a:solidFill>
                    <a:srgbClr val="FFFFFF"/>
                  </a:solidFill>
                </a:uFill>
                <a:latin typeface="Arial"/>
                <a:ea typeface="ＭＳ Ｐゴシック"/>
              </a:rPr>
              <a:t>Fabrik unterschiedlich aus, hier z.B. sehr ordentlich, in anderen Fabriken schweben</a:t>
            </a:r>
          </a:p>
          <a:p>
            <a:pPr marL="216000" indent="-216000">
              <a:lnSpc>
                <a:spcPct val="100000"/>
              </a:lnSpc>
            </a:pPr>
            <a:r>
              <a:rPr lang="de-DE" sz="2000" strike="noStrike" spc="-1" dirty="0">
                <a:solidFill>
                  <a:srgbClr val="000000"/>
                </a:solidFill>
                <a:uFill>
                  <a:solidFill>
                    <a:srgbClr val="FFFFFF"/>
                  </a:solidFill>
                </a:uFill>
                <a:latin typeface="Arial"/>
                <a:ea typeface="ＭＳ Ｐゴシック"/>
              </a:rPr>
              <a:t>dicke Flocken von Baumwolle durch die Luft.</a:t>
            </a:r>
            <a:endParaRPr lang="de-DE" sz="2000" strike="noStrike" spc="-1" dirty="0">
              <a:solidFill>
                <a:srgbClr val="000000"/>
              </a:solidFill>
              <a:uFill>
                <a:solidFill>
                  <a:srgbClr val="FFFFFF"/>
                </a:solidFill>
              </a:uFill>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47C25B90-ED70-41DE-B94A-3C10C4C28FAA}" type="slidenum">
              <a:rPr lang="de-DE" sz="1300" strike="noStrike" spc="-1">
                <a:solidFill>
                  <a:srgbClr val="000000"/>
                </a:solidFill>
                <a:uFill>
                  <a:solidFill>
                    <a:srgbClr val="FFFFFF"/>
                  </a:solidFill>
                </a:uFill>
                <a:latin typeface="Times New Roman"/>
                <a:ea typeface="MS PGothic"/>
              </a:rPr>
              <a:t>8</a:t>
            </a:fld>
            <a:endParaRPr lang="de-DE" sz="1400" strike="noStrike" spc="-1">
              <a:solidFill>
                <a:srgbClr val="000000"/>
              </a:solidFill>
              <a:uFill>
                <a:solidFill>
                  <a:srgbClr val="FFFFFF"/>
                </a:solidFill>
              </a:uFill>
              <a:latin typeface="Times New Roman"/>
            </a:endParaRPr>
          </a:p>
        </p:txBody>
      </p:sp>
      <p:sp>
        <p:nvSpPr>
          <p:cNvPr id="401" name="PlaceHolder 2"/>
          <p:cNvSpPr>
            <a:spLocks noGrp="1"/>
          </p:cNvSpPr>
          <p:nvPr>
            <p:ph type="body"/>
          </p:nvPr>
        </p:nvSpPr>
        <p:spPr>
          <a:xfrm>
            <a:off x="946441" y="4861440"/>
            <a:ext cx="5205960" cy="4605120"/>
          </a:xfrm>
          <a:prstGeom prst="rect">
            <a:avLst/>
          </a:prstGeom>
        </p:spPr>
        <p:txBody>
          <a:bodyPr lIns="99000" tIns="49680" rIns="99000" bIns="49680"/>
          <a:lstStyle/>
          <a:p>
            <a:r>
              <a:rPr lang="de-DE" sz="2000" strike="noStrike" spc="-1" dirty="0">
                <a:solidFill>
                  <a:srgbClr val="000000"/>
                </a:solidFill>
                <a:uFill>
                  <a:solidFill>
                    <a:srgbClr val="FFFFFF"/>
                  </a:solidFill>
                </a:uFill>
                <a:latin typeface="+mn-lt"/>
              </a:rPr>
              <a:t>Dieser Schritt kann in Spinnereien unterschiedlich aussehen, teilweise mechanisiert.</a:t>
            </a:r>
          </a:p>
          <a:p>
            <a:endParaRPr lang="de-DE" sz="2000" strike="noStrike" spc="-1" dirty="0">
              <a:solidFill>
                <a:srgbClr val="000000"/>
              </a:solidFill>
              <a:uFill>
                <a:solidFill>
                  <a:srgbClr val="FFFFFF"/>
                </a:solidFill>
              </a:u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strike="noStrike" spc="-1" dirty="0">
                <a:solidFill>
                  <a:srgbClr val="000000"/>
                </a:solidFill>
                <a:uFill>
                  <a:solidFill>
                    <a:srgbClr val="FFFFFF"/>
                  </a:solidFill>
                </a:uFill>
                <a:latin typeface="+mn-lt"/>
              </a:rPr>
              <a:t>Frage an Teilnehmende oder selbst erläutern:</a:t>
            </a:r>
          </a:p>
          <a:p>
            <a:r>
              <a:rPr lang="de-DE" sz="2000" strike="noStrike" spc="-1" dirty="0">
                <a:solidFill>
                  <a:srgbClr val="000000"/>
                </a:solidFill>
                <a:uFill>
                  <a:solidFill>
                    <a:srgbClr val="FFFFFF"/>
                  </a:solidFill>
                </a:uFill>
                <a:latin typeface="+mn-lt"/>
              </a:rPr>
              <a:t>Welche Gesundheitsprobleme könnte diese Arbeit (10-12 Stunden) mit sich bringen?</a:t>
            </a:r>
          </a:p>
          <a:p>
            <a:r>
              <a:rPr lang="de-DE" sz="2000" strike="noStrike" spc="-1" dirty="0">
                <a:solidFill>
                  <a:srgbClr val="000000"/>
                </a:solidFill>
                <a:uFill>
                  <a:solidFill>
                    <a:srgbClr val="FFFFFF"/>
                  </a:solidFill>
                </a:uFill>
                <a:latin typeface="+mn-lt"/>
              </a:rPr>
              <a:t>Viele Baumwollpartikel sind in Luft, geraten in Atemwege (Lunge), gebückte Sitzhaltung über viele Stunden</a:t>
            </a:r>
          </a:p>
          <a:p>
            <a:endParaRPr lang="de-DE" sz="2000" strike="noStrike" spc="-1" dirty="0">
              <a:solidFill>
                <a:srgbClr val="000000"/>
              </a:solidFill>
              <a:uFill>
                <a:solidFill>
                  <a:srgbClr val="FFFFFF"/>
                </a:solidFill>
              </a:uFill>
              <a:latin typeface="+mn-lt"/>
            </a:endParaRPr>
          </a:p>
          <a:p>
            <a:pPr marL="216000" indent="-216000">
              <a:lnSpc>
                <a:spcPct val="100000"/>
              </a:lnSpc>
            </a:pPr>
            <a:endParaRPr lang="de-DE" sz="2000" strike="noStrike" spc="-1" dirty="0">
              <a:solidFill>
                <a:srgbClr val="000000"/>
              </a:solidFill>
              <a:uFill>
                <a:solidFill>
                  <a:srgbClr val="FFFFFF"/>
                </a:solidFill>
              </a:uFill>
              <a:latin typeface="+mn-lt"/>
            </a:endParaRPr>
          </a:p>
        </p:txBody>
      </p:sp>
    </p:spTree>
    <p:extLst>
      <p:ext uri="{BB962C8B-B14F-4D97-AF65-F5344CB8AC3E}">
        <p14:creationId xmlns:p14="http://schemas.microsoft.com/office/powerpoint/2010/main" val="527229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TextShape 1"/>
          <p:cNvSpPr txBox="1"/>
          <p:nvPr/>
        </p:nvSpPr>
        <p:spPr>
          <a:xfrm>
            <a:off x="4023000" y="9722880"/>
            <a:ext cx="3075840" cy="511200"/>
          </a:xfrm>
          <a:prstGeom prst="rect">
            <a:avLst/>
          </a:prstGeom>
          <a:noFill/>
          <a:ln>
            <a:noFill/>
          </a:ln>
        </p:spPr>
        <p:txBody>
          <a:bodyPr lIns="99000" tIns="49680" rIns="99000" bIns="49680" anchor="b"/>
          <a:lstStyle/>
          <a:p>
            <a:pPr algn="r">
              <a:lnSpc>
                <a:spcPct val="100000"/>
              </a:lnSpc>
            </a:pPr>
            <a:fld id="{47C25B90-ED70-41DE-B94A-3C10C4C28FAA}" type="slidenum">
              <a:rPr lang="de-DE" sz="1300" strike="noStrike" spc="-1">
                <a:solidFill>
                  <a:srgbClr val="000000"/>
                </a:solidFill>
                <a:uFill>
                  <a:solidFill>
                    <a:srgbClr val="FFFFFF"/>
                  </a:solidFill>
                </a:uFill>
                <a:latin typeface="Times New Roman"/>
                <a:ea typeface="MS PGothic"/>
              </a:rPr>
              <a:t>9</a:t>
            </a:fld>
            <a:endParaRPr lang="de-DE" sz="1400" strike="noStrike" spc="-1">
              <a:solidFill>
                <a:srgbClr val="000000"/>
              </a:solidFill>
              <a:uFill>
                <a:solidFill>
                  <a:srgbClr val="FFFFFF"/>
                </a:solidFill>
              </a:uFill>
              <a:latin typeface="Times New Roman"/>
            </a:endParaRPr>
          </a:p>
        </p:txBody>
      </p:sp>
      <p:sp>
        <p:nvSpPr>
          <p:cNvPr id="401" name="PlaceHolder 2"/>
          <p:cNvSpPr>
            <a:spLocks noGrp="1"/>
          </p:cNvSpPr>
          <p:nvPr>
            <p:ph type="body"/>
          </p:nvPr>
        </p:nvSpPr>
        <p:spPr>
          <a:xfrm>
            <a:off x="946441" y="4861440"/>
            <a:ext cx="5205960" cy="4605120"/>
          </a:xfrm>
          <a:prstGeom prst="rect">
            <a:avLst/>
          </a:prstGeom>
        </p:spPr>
        <p:txBody>
          <a:bodyPr lIns="99000" tIns="49680" rIns="99000" bIns="49680"/>
          <a:lstStyle/>
          <a:p>
            <a:pPr marL="216000" indent="-216000">
              <a:lnSpc>
                <a:spcPct val="100000"/>
              </a:lnSpc>
            </a:pPr>
            <a:endParaRPr lang="de-DE" sz="200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159992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117" name="PlaceHolder 2"/>
          <p:cNvSpPr>
            <a:spLocks noGrp="1"/>
          </p:cNvSpPr>
          <p:nvPr>
            <p:ph type="body"/>
          </p:nvPr>
        </p:nvSpPr>
        <p:spPr>
          <a:xfrm>
            <a:off x="914400" y="2362320"/>
            <a:ext cx="800064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18" name="PlaceHolder 3"/>
          <p:cNvSpPr>
            <a:spLocks noGrp="1"/>
          </p:cNvSpPr>
          <p:nvPr>
            <p:ph type="body"/>
          </p:nvPr>
        </p:nvSpPr>
        <p:spPr>
          <a:xfrm>
            <a:off x="914400" y="4312440"/>
            <a:ext cx="800064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120" name="PlaceHolder 2"/>
          <p:cNvSpPr>
            <a:spLocks noGrp="1"/>
          </p:cNvSpPr>
          <p:nvPr>
            <p:ph type="body"/>
          </p:nvPr>
        </p:nvSpPr>
        <p:spPr>
          <a:xfrm>
            <a:off x="914400" y="236232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21" name="PlaceHolder 3"/>
          <p:cNvSpPr>
            <a:spLocks noGrp="1"/>
          </p:cNvSpPr>
          <p:nvPr>
            <p:ph type="body"/>
          </p:nvPr>
        </p:nvSpPr>
        <p:spPr>
          <a:xfrm>
            <a:off x="5014080" y="236232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22" name="PlaceHolder 4"/>
          <p:cNvSpPr>
            <a:spLocks noGrp="1"/>
          </p:cNvSpPr>
          <p:nvPr>
            <p:ph type="body"/>
          </p:nvPr>
        </p:nvSpPr>
        <p:spPr>
          <a:xfrm>
            <a:off x="5014080" y="431244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23" name="PlaceHolder 5"/>
          <p:cNvSpPr>
            <a:spLocks noGrp="1"/>
          </p:cNvSpPr>
          <p:nvPr>
            <p:ph type="body"/>
          </p:nvPr>
        </p:nvSpPr>
        <p:spPr>
          <a:xfrm>
            <a:off x="914400" y="431244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125" name="PlaceHolder 2"/>
          <p:cNvSpPr>
            <a:spLocks noGrp="1"/>
          </p:cNvSpPr>
          <p:nvPr>
            <p:ph type="body"/>
          </p:nvPr>
        </p:nvSpPr>
        <p:spPr>
          <a:xfrm>
            <a:off x="914400" y="2362320"/>
            <a:ext cx="8000640" cy="3733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26" name="PlaceHolder 3"/>
          <p:cNvSpPr>
            <a:spLocks noGrp="1"/>
          </p:cNvSpPr>
          <p:nvPr>
            <p:ph type="body"/>
          </p:nvPr>
        </p:nvSpPr>
        <p:spPr>
          <a:xfrm>
            <a:off x="914400" y="2362320"/>
            <a:ext cx="8000640" cy="3733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pic>
        <p:nvPicPr>
          <p:cNvPr id="127" name="Grafik 126"/>
          <p:cNvPicPr/>
          <p:nvPr/>
        </p:nvPicPr>
        <p:blipFill>
          <a:blip r:embed="rId2"/>
          <a:stretch/>
        </p:blipFill>
        <p:spPr>
          <a:xfrm>
            <a:off x="2575080" y="2361960"/>
            <a:ext cx="4679280" cy="3733560"/>
          </a:xfrm>
          <a:prstGeom prst="rect">
            <a:avLst/>
          </a:prstGeom>
          <a:ln>
            <a:noFill/>
          </a:ln>
        </p:spPr>
      </p:pic>
      <p:pic>
        <p:nvPicPr>
          <p:cNvPr id="128" name="Grafik 127"/>
          <p:cNvPicPr/>
          <p:nvPr/>
        </p:nvPicPr>
        <p:blipFill>
          <a:blip r:embed="rId2"/>
          <a:stretch/>
        </p:blipFill>
        <p:spPr>
          <a:xfrm>
            <a:off x="2575080" y="2361960"/>
            <a:ext cx="4679280" cy="373356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8"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139" name="PlaceHolder 2"/>
          <p:cNvSpPr>
            <a:spLocks noGrp="1"/>
          </p:cNvSpPr>
          <p:nvPr>
            <p:ph type="subTitle"/>
          </p:nvPr>
        </p:nvSpPr>
        <p:spPr>
          <a:xfrm>
            <a:off x="914400" y="2362320"/>
            <a:ext cx="8000640" cy="3733560"/>
          </a:xfrm>
          <a:prstGeom prst="rect">
            <a:avLst/>
          </a:prstGeom>
        </p:spPr>
        <p:txBody>
          <a:bodyPr lIns="0" tIns="0" rIns="0" bIns="0" anchor="ctr"/>
          <a:lstStyle/>
          <a:p>
            <a:pPr algn="ctr"/>
            <a:endParaRPr lang="de-DE" sz="320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141" name="PlaceHolder 2"/>
          <p:cNvSpPr>
            <a:spLocks noGrp="1"/>
          </p:cNvSpPr>
          <p:nvPr>
            <p:ph type="body"/>
          </p:nvPr>
        </p:nvSpPr>
        <p:spPr>
          <a:xfrm>
            <a:off x="914400" y="2362320"/>
            <a:ext cx="8000640" cy="3733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143" name="PlaceHolder 2"/>
          <p:cNvSpPr>
            <a:spLocks noGrp="1"/>
          </p:cNvSpPr>
          <p:nvPr>
            <p:ph type="body"/>
          </p:nvPr>
        </p:nvSpPr>
        <p:spPr>
          <a:xfrm>
            <a:off x="914400" y="2362320"/>
            <a:ext cx="3904200" cy="3733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44" name="PlaceHolder 3"/>
          <p:cNvSpPr>
            <a:spLocks noGrp="1"/>
          </p:cNvSpPr>
          <p:nvPr>
            <p:ph type="body"/>
          </p:nvPr>
        </p:nvSpPr>
        <p:spPr>
          <a:xfrm>
            <a:off x="5014080" y="2362320"/>
            <a:ext cx="3904200" cy="3733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5"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6" name="PlaceHolder 1"/>
          <p:cNvSpPr>
            <a:spLocks noGrp="1"/>
          </p:cNvSpPr>
          <p:nvPr>
            <p:ph type="subTitle"/>
          </p:nvPr>
        </p:nvSpPr>
        <p:spPr>
          <a:xfrm>
            <a:off x="914400" y="1268280"/>
            <a:ext cx="8000640" cy="2949840"/>
          </a:xfrm>
          <a:prstGeom prst="rect">
            <a:avLst/>
          </a:prstGeom>
        </p:spPr>
        <p:txBody>
          <a:bodyPr lIns="0" tIns="0" rIns="0" bIns="0" anchor="ctr"/>
          <a:lstStyle/>
          <a:p>
            <a:pPr algn="ctr"/>
            <a:endParaRPr lang="de-DE" sz="320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148" name="PlaceHolder 2"/>
          <p:cNvSpPr>
            <a:spLocks noGrp="1"/>
          </p:cNvSpPr>
          <p:nvPr>
            <p:ph type="body"/>
          </p:nvPr>
        </p:nvSpPr>
        <p:spPr>
          <a:xfrm>
            <a:off x="914400" y="236232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49" name="PlaceHolder 3"/>
          <p:cNvSpPr>
            <a:spLocks noGrp="1"/>
          </p:cNvSpPr>
          <p:nvPr>
            <p:ph type="body"/>
          </p:nvPr>
        </p:nvSpPr>
        <p:spPr>
          <a:xfrm>
            <a:off x="914400" y="431244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50" name="PlaceHolder 4"/>
          <p:cNvSpPr>
            <a:spLocks noGrp="1"/>
          </p:cNvSpPr>
          <p:nvPr>
            <p:ph type="body"/>
          </p:nvPr>
        </p:nvSpPr>
        <p:spPr>
          <a:xfrm>
            <a:off x="5014080" y="2362320"/>
            <a:ext cx="3904200" cy="3733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5"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96" name="PlaceHolder 2"/>
          <p:cNvSpPr>
            <a:spLocks noGrp="1"/>
          </p:cNvSpPr>
          <p:nvPr>
            <p:ph type="subTitle"/>
          </p:nvPr>
        </p:nvSpPr>
        <p:spPr>
          <a:xfrm>
            <a:off x="914400" y="2362320"/>
            <a:ext cx="8000640" cy="3733560"/>
          </a:xfrm>
          <a:prstGeom prst="rect">
            <a:avLst/>
          </a:prstGeom>
        </p:spPr>
        <p:txBody>
          <a:bodyPr lIns="0" tIns="0" rIns="0" bIns="0" anchor="ctr"/>
          <a:lstStyle/>
          <a:p>
            <a:pPr algn="ctr"/>
            <a:endParaRPr lang="de-DE" sz="320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152" name="PlaceHolder 2"/>
          <p:cNvSpPr>
            <a:spLocks noGrp="1"/>
          </p:cNvSpPr>
          <p:nvPr>
            <p:ph type="body"/>
          </p:nvPr>
        </p:nvSpPr>
        <p:spPr>
          <a:xfrm>
            <a:off x="914400" y="2362320"/>
            <a:ext cx="3904200" cy="3733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53" name="PlaceHolder 3"/>
          <p:cNvSpPr>
            <a:spLocks noGrp="1"/>
          </p:cNvSpPr>
          <p:nvPr>
            <p:ph type="body"/>
          </p:nvPr>
        </p:nvSpPr>
        <p:spPr>
          <a:xfrm>
            <a:off x="5014080" y="236232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54" name="PlaceHolder 4"/>
          <p:cNvSpPr>
            <a:spLocks noGrp="1"/>
          </p:cNvSpPr>
          <p:nvPr>
            <p:ph type="body"/>
          </p:nvPr>
        </p:nvSpPr>
        <p:spPr>
          <a:xfrm>
            <a:off x="5014080" y="431244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156" name="PlaceHolder 2"/>
          <p:cNvSpPr>
            <a:spLocks noGrp="1"/>
          </p:cNvSpPr>
          <p:nvPr>
            <p:ph type="body"/>
          </p:nvPr>
        </p:nvSpPr>
        <p:spPr>
          <a:xfrm>
            <a:off x="914400" y="236232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57" name="PlaceHolder 3"/>
          <p:cNvSpPr>
            <a:spLocks noGrp="1"/>
          </p:cNvSpPr>
          <p:nvPr>
            <p:ph type="body"/>
          </p:nvPr>
        </p:nvSpPr>
        <p:spPr>
          <a:xfrm>
            <a:off x="5014080" y="236232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58" name="PlaceHolder 4"/>
          <p:cNvSpPr>
            <a:spLocks noGrp="1"/>
          </p:cNvSpPr>
          <p:nvPr>
            <p:ph type="body"/>
          </p:nvPr>
        </p:nvSpPr>
        <p:spPr>
          <a:xfrm>
            <a:off x="914400" y="4312440"/>
            <a:ext cx="800064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160" name="PlaceHolder 2"/>
          <p:cNvSpPr>
            <a:spLocks noGrp="1"/>
          </p:cNvSpPr>
          <p:nvPr>
            <p:ph type="body"/>
          </p:nvPr>
        </p:nvSpPr>
        <p:spPr>
          <a:xfrm>
            <a:off x="914400" y="2362320"/>
            <a:ext cx="800064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61" name="PlaceHolder 3"/>
          <p:cNvSpPr>
            <a:spLocks noGrp="1"/>
          </p:cNvSpPr>
          <p:nvPr>
            <p:ph type="body"/>
          </p:nvPr>
        </p:nvSpPr>
        <p:spPr>
          <a:xfrm>
            <a:off x="914400" y="4312440"/>
            <a:ext cx="800064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163" name="PlaceHolder 2"/>
          <p:cNvSpPr>
            <a:spLocks noGrp="1"/>
          </p:cNvSpPr>
          <p:nvPr>
            <p:ph type="body"/>
          </p:nvPr>
        </p:nvSpPr>
        <p:spPr>
          <a:xfrm>
            <a:off x="914400" y="236232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64" name="PlaceHolder 3"/>
          <p:cNvSpPr>
            <a:spLocks noGrp="1"/>
          </p:cNvSpPr>
          <p:nvPr>
            <p:ph type="body"/>
          </p:nvPr>
        </p:nvSpPr>
        <p:spPr>
          <a:xfrm>
            <a:off x="5014080" y="236232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65" name="PlaceHolder 4"/>
          <p:cNvSpPr>
            <a:spLocks noGrp="1"/>
          </p:cNvSpPr>
          <p:nvPr>
            <p:ph type="body"/>
          </p:nvPr>
        </p:nvSpPr>
        <p:spPr>
          <a:xfrm>
            <a:off x="5014080" y="431244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66" name="PlaceHolder 5"/>
          <p:cNvSpPr>
            <a:spLocks noGrp="1"/>
          </p:cNvSpPr>
          <p:nvPr>
            <p:ph type="body"/>
          </p:nvPr>
        </p:nvSpPr>
        <p:spPr>
          <a:xfrm>
            <a:off x="914400" y="431244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168" name="PlaceHolder 2"/>
          <p:cNvSpPr>
            <a:spLocks noGrp="1"/>
          </p:cNvSpPr>
          <p:nvPr>
            <p:ph type="body"/>
          </p:nvPr>
        </p:nvSpPr>
        <p:spPr>
          <a:xfrm>
            <a:off x="914400" y="2362320"/>
            <a:ext cx="8000640" cy="3733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69" name="PlaceHolder 3"/>
          <p:cNvSpPr>
            <a:spLocks noGrp="1"/>
          </p:cNvSpPr>
          <p:nvPr>
            <p:ph type="body"/>
          </p:nvPr>
        </p:nvSpPr>
        <p:spPr>
          <a:xfrm>
            <a:off x="914400" y="2362320"/>
            <a:ext cx="8000640" cy="3733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pic>
        <p:nvPicPr>
          <p:cNvPr id="170" name="Grafik 169"/>
          <p:cNvPicPr/>
          <p:nvPr/>
        </p:nvPicPr>
        <p:blipFill>
          <a:blip r:embed="rId2"/>
          <a:stretch/>
        </p:blipFill>
        <p:spPr>
          <a:xfrm>
            <a:off x="2575080" y="2361960"/>
            <a:ext cx="4679280" cy="3733560"/>
          </a:xfrm>
          <a:prstGeom prst="rect">
            <a:avLst/>
          </a:prstGeom>
          <a:ln>
            <a:noFill/>
          </a:ln>
        </p:spPr>
      </p:pic>
      <p:pic>
        <p:nvPicPr>
          <p:cNvPr id="171" name="Grafik 170"/>
          <p:cNvPicPr/>
          <p:nvPr/>
        </p:nvPicPr>
        <p:blipFill>
          <a:blip r:embed="rId2"/>
          <a:stretch/>
        </p:blipFill>
        <p:spPr>
          <a:xfrm>
            <a:off x="2575080" y="2361960"/>
            <a:ext cx="4679280" cy="373356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6B3219F-D9F3-4190-8E01-962EB93AA2D1}"/>
              </a:ext>
            </a:extLst>
          </p:cNvPr>
          <p:cNvSpPr>
            <a:spLocks noGrp="1"/>
          </p:cNvSpPr>
          <p:nvPr>
            <p:ph type="dt" sz="half" idx="10"/>
          </p:nvPr>
        </p:nvSpPr>
        <p:spPr/>
        <p:txBody>
          <a:bodyPr/>
          <a:lstStyle>
            <a:lvl1pPr defTabSz="449263">
              <a:buClr>
                <a:srgbClr val="000000"/>
              </a:buClr>
              <a:buSzPct val="100000"/>
              <a:buFont typeface="Times New Roman" panose="02020603050405020304" pitchFamily="18" charset="0"/>
              <a:buNone/>
              <a:defRPr/>
            </a:lvl1pPr>
          </a:lstStyle>
          <a:p>
            <a:pPr>
              <a:defRPr/>
            </a:pPr>
            <a:endParaRPr lang="de-DE" altLang="de-DE"/>
          </a:p>
        </p:txBody>
      </p:sp>
      <p:sp>
        <p:nvSpPr>
          <p:cNvPr id="5" name="Fußzeilenplatzhalter 4">
            <a:extLst>
              <a:ext uri="{FF2B5EF4-FFF2-40B4-BE49-F238E27FC236}">
                <a16:creationId xmlns:a16="http://schemas.microsoft.com/office/drawing/2014/main" id="{AA1E19AD-150F-462E-9FC4-7302B0F36760}"/>
              </a:ext>
            </a:extLst>
          </p:cNvPr>
          <p:cNvSpPr>
            <a:spLocks noGrp="1"/>
          </p:cNvSpPr>
          <p:nvPr>
            <p:ph type="ftr" sz="quarter" idx="11"/>
          </p:nvPr>
        </p:nvSpPr>
        <p:spPr/>
        <p:txBody>
          <a:bodyPr/>
          <a:lstStyle>
            <a:lvl1pPr defTabSz="449263">
              <a:buClr>
                <a:srgbClr val="000000"/>
              </a:buClr>
              <a:buSzPct val="100000"/>
              <a:buFont typeface="Times New Roman" pitchFamily="16" charset="0"/>
              <a:buNone/>
              <a:defRPr>
                <a:ea typeface="MS PGothic" pitchFamily="32" charset="-128"/>
              </a:defRPr>
            </a:lvl1pPr>
          </a:lstStyle>
          <a:p>
            <a:pPr>
              <a:defRPr/>
            </a:pPr>
            <a:r>
              <a:rPr lang="de-DE"/>
              <a:t>Multiplikatorin</a:t>
            </a:r>
          </a:p>
        </p:txBody>
      </p:sp>
      <p:sp>
        <p:nvSpPr>
          <p:cNvPr id="6" name="Foliennummernplatzhalter 5">
            <a:extLst>
              <a:ext uri="{FF2B5EF4-FFF2-40B4-BE49-F238E27FC236}">
                <a16:creationId xmlns:a16="http://schemas.microsoft.com/office/drawing/2014/main" id="{C094B978-30D7-4D61-9134-297850D1B39F}"/>
              </a:ext>
            </a:extLst>
          </p:cNvPr>
          <p:cNvSpPr>
            <a:spLocks noGrp="1"/>
          </p:cNvSpPr>
          <p:nvPr>
            <p:ph type="sldNum" sz="quarter" idx="12"/>
          </p:nvPr>
        </p:nvSpPr>
        <p:spPr/>
        <p:txBody>
          <a:bodyPr/>
          <a:lstStyle>
            <a:lvl1pPr defTabSz="449263">
              <a:buClr>
                <a:srgbClr val="000000"/>
              </a:buClr>
              <a:buSzPct val="100000"/>
              <a:buFont typeface="Times New Roman" panose="02020603050405020304" pitchFamily="18" charset="0"/>
              <a:buNone/>
              <a:defRPr/>
            </a:lvl1pPr>
          </a:lstStyle>
          <a:p>
            <a:pPr>
              <a:defRPr/>
            </a:pPr>
            <a:fld id="{EB526576-3A3F-49C7-969E-5FEA4B78A947}" type="slidenum">
              <a:rPr lang="de-DE" altLang="de-DE"/>
              <a:pPr>
                <a:defRPr/>
              </a:pPr>
              <a:t>‹Nr.›</a:t>
            </a:fld>
            <a:endParaRPr lang="de-DE" altLang="de-DE"/>
          </a:p>
        </p:txBody>
      </p:sp>
    </p:spTree>
    <p:extLst>
      <p:ext uri="{BB962C8B-B14F-4D97-AF65-F5344CB8AC3E}">
        <p14:creationId xmlns:p14="http://schemas.microsoft.com/office/powerpoint/2010/main" val="197032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6">
            <a:extLst>
              <a:ext uri="{FF2B5EF4-FFF2-40B4-BE49-F238E27FC236}">
                <a16:creationId xmlns:a16="http://schemas.microsoft.com/office/drawing/2014/main" id="{08AEE1C5-4FEC-4E3F-8496-BE8C1315F2B9}"/>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5" name="Rectangle 7">
            <a:extLst>
              <a:ext uri="{FF2B5EF4-FFF2-40B4-BE49-F238E27FC236}">
                <a16:creationId xmlns:a16="http://schemas.microsoft.com/office/drawing/2014/main" id="{410CBFC7-59E2-4C6A-8ACB-EEA7ACDA4284}"/>
              </a:ext>
            </a:extLst>
          </p:cNvPr>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a:extLst>
              <a:ext uri="{FF2B5EF4-FFF2-40B4-BE49-F238E27FC236}">
                <a16:creationId xmlns:a16="http://schemas.microsoft.com/office/drawing/2014/main" id="{C894CAEE-51B3-4297-8622-53B10B68A697}"/>
              </a:ext>
            </a:extLst>
          </p:cNvPr>
          <p:cNvSpPr>
            <a:spLocks noGrp="1" noChangeArrowheads="1"/>
          </p:cNvSpPr>
          <p:nvPr>
            <p:ph type="sldNum" idx="12"/>
          </p:nvPr>
        </p:nvSpPr>
        <p:spPr>
          <a:ln/>
        </p:spPr>
        <p:txBody>
          <a:bodyPr/>
          <a:lstStyle>
            <a:lvl1pPr>
              <a:defRPr/>
            </a:lvl1pPr>
          </a:lstStyle>
          <a:p>
            <a:pPr>
              <a:defRPr/>
            </a:pPr>
            <a:fld id="{68F76509-671A-4326-967B-1FCF52EAEB99}" type="slidenum">
              <a:rPr lang="de-DE" altLang="de-DE"/>
              <a:pPr>
                <a:defRPr/>
              </a:pPr>
              <a:t>‹Nr.›</a:t>
            </a:fld>
            <a:endParaRPr lang="de-DE" altLang="de-DE"/>
          </a:p>
        </p:txBody>
      </p:sp>
    </p:spTree>
    <p:extLst>
      <p:ext uri="{BB962C8B-B14F-4D97-AF65-F5344CB8AC3E}">
        <p14:creationId xmlns:p14="http://schemas.microsoft.com/office/powerpoint/2010/main" val="168287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8B6A8CE9-5F3B-41C5-950D-3D61D7154969}"/>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5" name="Rectangle 7">
            <a:extLst>
              <a:ext uri="{FF2B5EF4-FFF2-40B4-BE49-F238E27FC236}">
                <a16:creationId xmlns:a16="http://schemas.microsoft.com/office/drawing/2014/main" id="{3CA7E1CA-4D33-4B9E-99C3-11DA540A631D}"/>
              </a:ext>
            </a:extLst>
          </p:cNvPr>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a:extLst>
              <a:ext uri="{FF2B5EF4-FFF2-40B4-BE49-F238E27FC236}">
                <a16:creationId xmlns:a16="http://schemas.microsoft.com/office/drawing/2014/main" id="{D4180CDF-E5E4-45E7-95CE-494DD1B2BF46}"/>
              </a:ext>
            </a:extLst>
          </p:cNvPr>
          <p:cNvSpPr>
            <a:spLocks noGrp="1" noChangeArrowheads="1"/>
          </p:cNvSpPr>
          <p:nvPr>
            <p:ph type="sldNum" idx="12"/>
          </p:nvPr>
        </p:nvSpPr>
        <p:spPr>
          <a:ln/>
        </p:spPr>
        <p:txBody>
          <a:bodyPr/>
          <a:lstStyle>
            <a:lvl1pPr>
              <a:defRPr/>
            </a:lvl1pPr>
          </a:lstStyle>
          <a:p>
            <a:pPr>
              <a:defRPr/>
            </a:pPr>
            <a:fld id="{A9665366-E79A-44AC-90A5-9F55DD54DC6B}" type="slidenum">
              <a:rPr lang="de-DE" altLang="de-DE"/>
              <a:pPr>
                <a:defRPr/>
              </a:pPr>
              <a:t>‹Nr.›</a:t>
            </a:fld>
            <a:endParaRPr lang="de-DE" altLang="de-DE"/>
          </a:p>
        </p:txBody>
      </p:sp>
    </p:spTree>
    <p:extLst>
      <p:ext uri="{BB962C8B-B14F-4D97-AF65-F5344CB8AC3E}">
        <p14:creationId xmlns:p14="http://schemas.microsoft.com/office/powerpoint/2010/main" val="3165095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6">
            <a:extLst>
              <a:ext uri="{FF2B5EF4-FFF2-40B4-BE49-F238E27FC236}">
                <a16:creationId xmlns:a16="http://schemas.microsoft.com/office/drawing/2014/main" id="{C0896E2D-BBD1-4BAD-8FF6-8E0CF3CA3CA9}"/>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5" name="Rectangle 7">
            <a:extLst>
              <a:ext uri="{FF2B5EF4-FFF2-40B4-BE49-F238E27FC236}">
                <a16:creationId xmlns:a16="http://schemas.microsoft.com/office/drawing/2014/main" id="{04630515-4A60-4825-9CAD-A9C5A17E7E1E}"/>
              </a:ext>
            </a:extLst>
          </p:cNvPr>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a:extLst>
              <a:ext uri="{FF2B5EF4-FFF2-40B4-BE49-F238E27FC236}">
                <a16:creationId xmlns:a16="http://schemas.microsoft.com/office/drawing/2014/main" id="{08D191C6-9EAE-4047-AC2E-2BD67E573179}"/>
              </a:ext>
            </a:extLst>
          </p:cNvPr>
          <p:cNvSpPr>
            <a:spLocks noGrp="1" noChangeArrowheads="1"/>
          </p:cNvSpPr>
          <p:nvPr>
            <p:ph type="sldNum" idx="12"/>
          </p:nvPr>
        </p:nvSpPr>
        <p:spPr>
          <a:ln/>
        </p:spPr>
        <p:txBody>
          <a:bodyPr/>
          <a:lstStyle>
            <a:lvl1pPr>
              <a:defRPr/>
            </a:lvl1pPr>
          </a:lstStyle>
          <a:p>
            <a:pPr>
              <a:defRPr/>
            </a:pPr>
            <a:fld id="{8C409382-5F46-4575-B76A-195341137FB9}" type="slidenum">
              <a:rPr lang="de-DE" altLang="de-DE"/>
              <a:pPr>
                <a:defRPr/>
              </a:pPr>
              <a:t>‹Nr.›</a:t>
            </a:fld>
            <a:endParaRPr lang="de-DE" altLang="de-DE"/>
          </a:p>
        </p:txBody>
      </p:sp>
    </p:spTree>
    <p:extLst>
      <p:ext uri="{BB962C8B-B14F-4D97-AF65-F5344CB8AC3E}">
        <p14:creationId xmlns:p14="http://schemas.microsoft.com/office/powerpoint/2010/main" val="2020767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2713"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89513" y="2362200"/>
            <a:ext cx="3924300" cy="373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16:creationId xmlns:a16="http://schemas.microsoft.com/office/drawing/2014/main" id="{BA54F973-8E90-4BC6-85B3-841EA7829F75}"/>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6" name="Rectangle 7">
            <a:extLst>
              <a:ext uri="{FF2B5EF4-FFF2-40B4-BE49-F238E27FC236}">
                <a16:creationId xmlns:a16="http://schemas.microsoft.com/office/drawing/2014/main" id="{79EDA2F9-2170-4CCA-98C8-0DBC5E60D47A}"/>
              </a:ext>
            </a:extLst>
          </p:cNvPr>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7" name="Rectangle 8">
            <a:extLst>
              <a:ext uri="{FF2B5EF4-FFF2-40B4-BE49-F238E27FC236}">
                <a16:creationId xmlns:a16="http://schemas.microsoft.com/office/drawing/2014/main" id="{41E6F276-3FA1-412E-970C-EFA415BA6F39}"/>
              </a:ext>
            </a:extLst>
          </p:cNvPr>
          <p:cNvSpPr>
            <a:spLocks noGrp="1" noChangeArrowheads="1"/>
          </p:cNvSpPr>
          <p:nvPr>
            <p:ph type="sldNum" idx="12"/>
          </p:nvPr>
        </p:nvSpPr>
        <p:spPr>
          <a:ln/>
        </p:spPr>
        <p:txBody>
          <a:bodyPr/>
          <a:lstStyle>
            <a:lvl1pPr>
              <a:defRPr/>
            </a:lvl1pPr>
          </a:lstStyle>
          <a:p>
            <a:pPr>
              <a:defRPr/>
            </a:pPr>
            <a:fld id="{B6A272B5-6726-4658-AFE1-911B7FDFE965}" type="slidenum">
              <a:rPr lang="de-DE" altLang="de-DE"/>
              <a:pPr>
                <a:defRPr/>
              </a:pPr>
              <a:t>‹Nr.›</a:t>
            </a:fld>
            <a:endParaRPr lang="de-DE" altLang="de-DE"/>
          </a:p>
        </p:txBody>
      </p:sp>
    </p:spTree>
    <p:extLst>
      <p:ext uri="{BB962C8B-B14F-4D97-AF65-F5344CB8AC3E}">
        <p14:creationId xmlns:p14="http://schemas.microsoft.com/office/powerpoint/2010/main" val="2712937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98" name="PlaceHolder 2"/>
          <p:cNvSpPr>
            <a:spLocks noGrp="1"/>
          </p:cNvSpPr>
          <p:nvPr>
            <p:ph type="body"/>
          </p:nvPr>
        </p:nvSpPr>
        <p:spPr>
          <a:xfrm>
            <a:off x="914400" y="2362320"/>
            <a:ext cx="8000640" cy="3733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a:extLst>
              <a:ext uri="{FF2B5EF4-FFF2-40B4-BE49-F238E27FC236}">
                <a16:creationId xmlns:a16="http://schemas.microsoft.com/office/drawing/2014/main" id="{BB8E2982-7705-41B9-AA68-D8CFF6A2BF52}"/>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8" name="Rectangle 7">
            <a:extLst>
              <a:ext uri="{FF2B5EF4-FFF2-40B4-BE49-F238E27FC236}">
                <a16:creationId xmlns:a16="http://schemas.microsoft.com/office/drawing/2014/main" id="{9DA56250-24A9-4E12-BFFC-D6533B5DD7D9}"/>
              </a:ext>
            </a:extLst>
          </p:cNvPr>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9" name="Rectangle 8">
            <a:extLst>
              <a:ext uri="{FF2B5EF4-FFF2-40B4-BE49-F238E27FC236}">
                <a16:creationId xmlns:a16="http://schemas.microsoft.com/office/drawing/2014/main" id="{28EB80C7-BAC3-48DB-895B-6923274EC6BD}"/>
              </a:ext>
            </a:extLst>
          </p:cNvPr>
          <p:cNvSpPr>
            <a:spLocks noGrp="1" noChangeArrowheads="1"/>
          </p:cNvSpPr>
          <p:nvPr>
            <p:ph type="sldNum" idx="12"/>
          </p:nvPr>
        </p:nvSpPr>
        <p:spPr>
          <a:ln/>
        </p:spPr>
        <p:txBody>
          <a:bodyPr/>
          <a:lstStyle>
            <a:lvl1pPr>
              <a:defRPr/>
            </a:lvl1pPr>
          </a:lstStyle>
          <a:p>
            <a:pPr>
              <a:defRPr/>
            </a:pPr>
            <a:fld id="{55C59532-F18B-4977-9716-801B61ADD163}" type="slidenum">
              <a:rPr lang="de-DE" altLang="de-DE"/>
              <a:pPr>
                <a:defRPr/>
              </a:pPr>
              <a:t>‹Nr.›</a:t>
            </a:fld>
            <a:endParaRPr lang="de-DE" altLang="de-DE"/>
          </a:p>
        </p:txBody>
      </p:sp>
    </p:spTree>
    <p:extLst>
      <p:ext uri="{BB962C8B-B14F-4D97-AF65-F5344CB8AC3E}">
        <p14:creationId xmlns:p14="http://schemas.microsoft.com/office/powerpoint/2010/main" val="2998795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6">
            <a:extLst>
              <a:ext uri="{FF2B5EF4-FFF2-40B4-BE49-F238E27FC236}">
                <a16:creationId xmlns:a16="http://schemas.microsoft.com/office/drawing/2014/main" id="{6841C050-C57B-4708-8C47-B52D66C2EE5A}"/>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4" name="Rectangle 7">
            <a:extLst>
              <a:ext uri="{FF2B5EF4-FFF2-40B4-BE49-F238E27FC236}">
                <a16:creationId xmlns:a16="http://schemas.microsoft.com/office/drawing/2014/main" id="{6B77B77E-8F0F-4836-9D6E-0D8CD282576D}"/>
              </a:ext>
            </a:extLst>
          </p:cNvPr>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5" name="Rectangle 8">
            <a:extLst>
              <a:ext uri="{FF2B5EF4-FFF2-40B4-BE49-F238E27FC236}">
                <a16:creationId xmlns:a16="http://schemas.microsoft.com/office/drawing/2014/main" id="{C2933423-4970-48F2-B106-1BFB4AF60918}"/>
              </a:ext>
            </a:extLst>
          </p:cNvPr>
          <p:cNvSpPr>
            <a:spLocks noGrp="1" noChangeArrowheads="1"/>
          </p:cNvSpPr>
          <p:nvPr>
            <p:ph type="sldNum" idx="12"/>
          </p:nvPr>
        </p:nvSpPr>
        <p:spPr>
          <a:ln/>
        </p:spPr>
        <p:txBody>
          <a:bodyPr/>
          <a:lstStyle>
            <a:lvl1pPr>
              <a:defRPr/>
            </a:lvl1pPr>
          </a:lstStyle>
          <a:p>
            <a:pPr>
              <a:defRPr/>
            </a:pPr>
            <a:fld id="{7AF9BE81-6636-43D7-BB79-A5C28F61E71C}" type="slidenum">
              <a:rPr lang="de-DE" altLang="de-DE"/>
              <a:pPr>
                <a:defRPr/>
              </a:pPr>
              <a:t>‹Nr.›</a:t>
            </a:fld>
            <a:endParaRPr lang="de-DE" altLang="de-DE"/>
          </a:p>
        </p:txBody>
      </p:sp>
    </p:spTree>
    <p:extLst>
      <p:ext uri="{BB962C8B-B14F-4D97-AF65-F5344CB8AC3E}">
        <p14:creationId xmlns:p14="http://schemas.microsoft.com/office/powerpoint/2010/main" val="2817826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8D49731-F261-4AE6-8A90-438B32B80B1F}"/>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3" name="Rectangle 7">
            <a:extLst>
              <a:ext uri="{FF2B5EF4-FFF2-40B4-BE49-F238E27FC236}">
                <a16:creationId xmlns:a16="http://schemas.microsoft.com/office/drawing/2014/main" id="{1907BF8B-381A-4D5E-B566-AE96DDE2DB34}"/>
              </a:ext>
            </a:extLst>
          </p:cNvPr>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4" name="Rectangle 8">
            <a:extLst>
              <a:ext uri="{FF2B5EF4-FFF2-40B4-BE49-F238E27FC236}">
                <a16:creationId xmlns:a16="http://schemas.microsoft.com/office/drawing/2014/main" id="{365DF447-B1A3-40E5-902B-6BD80E08E564}"/>
              </a:ext>
            </a:extLst>
          </p:cNvPr>
          <p:cNvSpPr>
            <a:spLocks noGrp="1" noChangeArrowheads="1"/>
          </p:cNvSpPr>
          <p:nvPr>
            <p:ph type="sldNum" idx="12"/>
          </p:nvPr>
        </p:nvSpPr>
        <p:spPr>
          <a:ln/>
        </p:spPr>
        <p:txBody>
          <a:bodyPr/>
          <a:lstStyle>
            <a:lvl1pPr>
              <a:defRPr/>
            </a:lvl1pPr>
          </a:lstStyle>
          <a:p>
            <a:pPr>
              <a:defRPr/>
            </a:pPr>
            <a:fld id="{8CA54D09-F6F5-4F2F-A7D2-9151DA07F7D4}" type="slidenum">
              <a:rPr lang="de-DE" altLang="de-DE"/>
              <a:pPr>
                <a:defRPr/>
              </a:pPr>
              <a:t>‹Nr.›</a:t>
            </a:fld>
            <a:endParaRPr lang="de-DE" altLang="de-DE"/>
          </a:p>
        </p:txBody>
      </p:sp>
    </p:spTree>
    <p:extLst>
      <p:ext uri="{BB962C8B-B14F-4D97-AF65-F5344CB8AC3E}">
        <p14:creationId xmlns:p14="http://schemas.microsoft.com/office/powerpoint/2010/main" val="864760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A8F4D457-A731-450D-9DD4-1CEDA385FD0A}"/>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6" name="Rectangle 7">
            <a:extLst>
              <a:ext uri="{FF2B5EF4-FFF2-40B4-BE49-F238E27FC236}">
                <a16:creationId xmlns:a16="http://schemas.microsoft.com/office/drawing/2014/main" id="{88EDB696-DAF2-473F-BF91-803027D52D69}"/>
              </a:ext>
            </a:extLst>
          </p:cNvPr>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7" name="Rectangle 8">
            <a:extLst>
              <a:ext uri="{FF2B5EF4-FFF2-40B4-BE49-F238E27FC236}">
                <a16:creationId xmlns:a16="http://schemas.microsoft.com/office/drawing/2014/main" id="{606F9D63-780C-489D-90E4-CD0E4BC602E7}"/>
              </a:ext>
            </a:extLst>
          </p:cNvPr>
          <p:cNvSpPr>
            <a:spLocks noGrp="1" noChangeArrowheads="1"/>
          </p:cNvSpPr>
          <p:nvPr>
            <p:ph type="sldNum" idx="12"/>
          </p:nvPr>
        </p:nvSpPr>
        <p:spPr>
          <a:ln/>
        </p:spPr>
        <p:txBody>
          <a:bodyPr/>
          <a:lstStyle>
            <a:lvl1pPr>
              <a:defRPr/>
            </a:lvl1pPr>
          </a:lstStyle>
          <a:p>
            <a:pPr>
              <a:defRPr/>
            </a:pPr>
            <a:fld id="{254841C4-E88F-4391-91BE-05B37D0F31DD}" type="slidenum">
              <a:rPr lang="de-DE" altLang="de-DE"/>
              <a:pPr>
                <a:defRPr/>
              </a:pPr>
              <a:t>‹Nr.›</a:t>
            </a:fld>
            <a:endParaRPr lang="de-DE" altLang="de-DE"/>
          </a:p>
        </p:txBody>
      </p:sp>
    </p:spTree>
    <p:extLst>
      <p:ext uri="{BB962C8B-B14F-4D97-AF65-F5344CB8AC3E}">
        <p14:creationId xmlns:p14="http://schemas.microsoft.com/office/powerpoint/2010/main" val="3448666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6">
            <a:extLst>
              <a:ext uri="{FF2B5EF4-FFF2-40B4-BE49-F238E27FC236}">
                <a16:creationId xmlns:a16="http://schemas.microsoft.com/office/drawing/2014/main" id="{3B53521B-808F-485A-A93E-302B12703948}"/>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6" name="Rectangle 7">
            <a:extLst>
              <a:ext uri="{FF2B5EF4-FFF2-40B4-BE49-F238E27FC236}">
                <a16:creationId xmlns:a16="http://schemas.microsoft.com/office/drawing/2014/main" id="{206FDCEB-8CAE-49CE-93F8-5A8442B64AFA}"/>
              </a:ext>
            </a:extLst>
          </p:cNvPr>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7" name="Rectangle 8">
            <a:extLst>
              <a:ext uri="{FF2B5EF4-FFF2-40B4-BE49-F238E27FC236}">
                <a16:creationId xmlns:a16="http://schemas.microsoft.com/office/drawing/2014/main" id="{B41383D0-54FD-4F99-ABEA-F35ECA49DF3C}"/>
              </a:ext>
            </a:extLst>
          </p:cNvPr>
          <p:cNvSpPr>
            <a:spLocks noGrp="1" noChangeArrowheads="1"/>
          </p:cNvSpPr>
          <p:nvPr>
            <p:ph type="sldNum" idx="12"/>
          </p:nvPr>
        </p:nvSpPr>
        <p:spPr>
          <a:ln/>
        </p:spPr>
        <p:txBody>
          <a:bodyPr/>
          <a:lstStyle>
            <a:lvl1pPr>
              <a:defRPr/>
            </a:lvl1pPr>
          </a:lstStyle>
          <a:p>
            <a:pPr>
              <a:defRPr/>
            </a:pPr>
            <a:fld id="{C94CA89D-84DE-45DF-9BAE-FCD47F72FBF9}" type="slidenum">
              <a:rPr lang="de-DE" altLang="de-DE"/>
              <a:pPr>
                <a:defRPr/>
              </a:pPr>
              <a:t>‹Nr.›</a:t>
            </a:fld>
            <a:endParaRPr lang="de-DE" altLang="de-DE"/>
          </a:p>
        </p:txBody>
      </p:sp>
    </p:spTree>
    <p:extLst>
      <p:ext uri="{BB962C8B-B14F-4D97-AF65-F5344CB8AC3E}">
        <p14:creationId xmlns:p14="http://schemas.microsoft.com/office/powerpoint/2010/main" val="324117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E326BC50-ECBB-43D1-BBF3-32FF2761F337}"/>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5" name="Rectangle 7">
            <a:extLst>
              <a:ext uri="{FF2B5EF4-FFF2-40B4-BE49-F238E27FC236}">
                <a16:creationId xmlns:a16="http://schemas.microsoft.com/office/drawing/2014/main" id="{E715AB55-4F5E-4BA6-8E38-6D7AD6CA86A9}"/>
              </a:ext>
            </a:extLst>
          </p:cNvPr>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a:extLst>
              <a:ext uri="{FF2B5EF4-FFF2-40B4-BE49-F238E27FC236}">
                <a16:creationId xmlns:a16="http://schemas.microsoft.com/office/drawing/2014/main" id="{67C245C3-2EEE-4293-984C-2D01AFB8882A}"/>
              </a:ext>
            </a:extLst>
          </p:cNvPr>
          <p:cNvSpPr>
            <a:spLocks noGrp="1" noChangeArrowheads="1"/>
          </p:cNvSpPr>
          <p:nvPr>
            <p:ph type="sldNum" idx="12"/>
          </p:nvPr>
        </p:nvSpPr>
        <p:spPr>
          <a:ln/>
        </p:spPr>
        <p:txBody>
          <a:bodyPr/>
          <a:lstStyle>
            <a:lvl1pPr>
              <a:defRPr/>
            </a:lvl1pPr>
          </a:lstStyle>
          <a:p>
            <a:pPr>
              <a:defRPr/>
            </a:pPr>
            <a:fld id="{F8962D1F-99AC-457B-B736-2C1DD3C2DEFC}" type="slidenum">
              <a:rPr lang="de-DE" altLang="de-DE"/>
              <a:pPr>
                <a:defRPr/>
              </a:pPr>
              <a:t>‹Nr.›</a:t>
            </a:fld>
            <a:endParaRPr lang="de-DE" altLang="de-DE"/>
          </a:p>
        </p:txBody>
      </p:sp>
    </p:spTree>
    <p:extLst>
      <p:ext uri="{BB962C8B-B14F-4D97-AF65-F5344CB8AC3E}">
        <p14:creationId xmlns:p14="http://schemas.microsoft.com/office/powerpoint/2010/main" val="2627985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268413"/>
            <a:ext cx="1998663" cy="48260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268413"/>
            <a:ext cx="5848350" cy="48260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0E3A35C0-972C-44F0-801A-2543F003B0D0}"/>
              </a:ext>
            </a:extLst>
          </p:cNvPr>
          <p:cNvSpPr>
            <a:spLocks noGrp="1" noChangeArrowheads="1"/>
          </p:cNvSpPr>
          <p:nvPr>
            <p:ph type="dt" idx="10"/>
          </p:nvPr>
        </p:nvSpPr>
        <p:spPr>
          <a:ln/>
        </p:spPr>
        <p:txBody>
          <a:bodyPr/>
          <a:lstStyle>
            <a:lvl1pPr>
              <a:defRPr/>
            </a:lvl1pPr>
          </a:lstStyle>
          <a:p>
            <a:pPr>
              <a:defRPr/>
            </a:pPr>
            <a:endParaRPr lang="de-DE" altLang="de-DE"/>
          </a:p>
        </p:txBody>
      </p:sp>
      <p:sp>
        <p:nvSpPr>
          <p:cNvPr id="5" name="Rectangle 7">
            <a:extLst>
              <a:ext uri="{FF2B5EF4-FFF2-40B4-BE49-F238E27FC236}">
                <a16:creationId xmlns:a16="http://schemas.microsoft.com/office/drawing/2014/main" id="{9DDBF65A-C8ED-4B4F-9309-245241EB8C96}"/>
              </a:ext>
            </a:extLst>
          </p:cNvPr>
          <p:cNvSpPr>
            <a:spLocks noGrp="1" noChangeArrowheads="1"/>
          </p:cNvSpPr>
          <p:nvPr>
            <p:ph type="ftr" idx="11"/>
          </p:nvPr>
        </p:nvSpPr>
        <p:spPr>
          <a:ln/>
        </p:spPr>
        <p:txBody>
          <a:bodyPr/>
          <a:lstStyle>
            <a:lvl1pPr>
              <a:defRPr/>
            </a:lvl1pPr>
          </a:lstStyle>
          <a:p>
            <a:pPr>
              <a:defRPr/>
            </a:pPr>
            <a:r>
              <a:rPr lang="de-DE" altLang="de-DE"/>
              <a:t>Multiplikatorin</a:t>
            </a:r>
          </a:p>
        </p:txBody>
      </p:sp>
      <p:sp>
        <p:nvSpPr>
          <p:cNvPr id="6" name="Rectangle 8">
            <a:extLst>
              <a:ext uri="{FF2B5EF4-FFF2-40B4-BE49-F238E27FC236}">
                <a16:creationId xmlns:a16="http://schemas.microsoft.com/office/drawing/2014/main" id="{669C3DC7-E552-4DF9-B9C5-0CC4F1571093}"/>
              </a:ext>
            </a:extLst>
          </p:cNvPr>
          <p:cNvSpPr>
            <a:spLocks noGrp="1" noChangeArrowheads="1"/>
          </p:cNvSpPr>
          <p:nvPr>
            <p:ph type="sldNum" idx="12"/>
          </p:nvPr>
        </p:nvSpPr>
        <p:spPr>
          <a:ln/>
        </p:spPr>
        <p:txBody>
          <a:bodyPr/>
          <a:lstStyle>
            <a:lvl1pPr>
              <a:defRPr/>
            </a:lvl1pPr>
          </a:lstStyle>
          <a:p>
            <a:pPr>
              <a:defRPr/>
            </a:pPr>
            <a:fld id="{30E66C3A-1377-4A69-99D1-AE3144D57AFE}" type="slidenum">
              <a:rPr lang="de-DE" altLang="de-DE"/>
              <a:pPr>
                <a:defRPr/>
              </a:pPr>
              <a:t>‹Nr.›</a:t>
            </a:fld>
            <a:endParaRPr lang="de-DE" altLang="de-DE"/>
          </a:p>
        </p:txBody>
      </p:sp>
    </p:spTree>
    <p:extLst>
      <p:ext uri="{BB962C8B-B14F-4D97-AF65-F5344CB8AC3E}">
        <p14:creationId xmlns:p14="http://schemas.microsoft.com/office/powerpoint/2010/main" val="1511832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19100AB-D32B-4A4A-83DA-A5E30874434D}"/>
              </a:ext>
            </a:extLst>
          </p:cNvPr>
          <p:cNvSpPr>
            <a:spLocks noChangeArrowheads="1"/>
          </p:cNvSpPr>
          <p:nvPr/>
        </p:nvSpPr>
        <p:spPr bwMode="auto">
          <a:xfrm>
            <a:off x="0" y="0"/>
            <a:ext cx="4572000" cy="6858000"/>
          </a:xfrm>
          <a:prstGeom prst="rect">
            <a:avLst/>
          </a:prstGeom>
          <a:solidFill>
            <a:srgbClr val="3493C5"/>
          </a:solidFill>
          <a:ln>
            <a:noFill/>
          </a:ln>
          <a:extLst>
            <a:ext uri="{91240B29-F687-4f45-9708-019B960494DF}"/>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sp>
        <p:nvSpPr>
          <p:cNvPr id="5" name="AutoShape 3">
            <a:extLst>
              <a:ext uri="{FF2B5EF4-FFF2-40B4-BE49-F238E27FC236}">
                <a16:creationId xmlns:a16="http://schemas.microsoft.com/office/drawing/2014/main" id="{113CD22D-BCF5-4BC2-8635-B18A15BF4DA5}"/>
              </a:ext>
            </a:extLst>
          </p:cNvPr>
          <p:cNvSpPr>
            <a:spLocks noChangeArrowheads="1"/>
          </p:cNvSpPr>
          <p:nvPr/>
        </p:nvSpPr>
        <p:spPr bwMode="auto">
          <a:xfrm>
            <a:off x="611188" y="1235075"/>
            <a:ext cx="5181600" cy="1905000"/>
          </a:xfrm>
          <a:prstGeom prst="roundRect">
            <a:avLst>
              <a:gd name="adj" fmla="val 50000"/>
            </a:avLst>
          </a:prstGeom>
          <a:solidFill>
            <a:schemeClr val="bg1"/>
          </a:solidFill>
          <a:ln>
            <a:noFill/>
          </a:ln>
          <a:effectLst/>
          <a:extLst>
            <a:ext uri="{91240B29-F687-4f45-9708-019B960494DF}"/>
            <a:ext uri="{AF507438-7753-43e0-B8FC-AC1667EBCBE1}"/>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a:t>Formatvorlage des Untertitelmasters durch Klicken bearbeiten</a:t>
            </a:r>
            <a:endParaRPr lang="de-DE" noProof="0" dirty="0"/>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Titelmasterformat durch Klicken bearbeiten</a:t>
            </a:r>
            <a:endParaRPr lang="de-DE" noProof="0" dirty="0"/>
          </a:p>
        </p:txBody>
      </p:sp>
      <p:sp>
        <p:nvSpPr>
          <p:cNvPr id="7" name="Rectangle 14">
            <a:extLst>
              <a:ext uri="{FF2B5EF4-FFF2-40B4-BE49-F238E27FC236}">
                <a16:creationId xmlns:a16="http://schemas.microsoft.com/office/drawing/2014/main" id="{17793B4B-3CA4-4D01-BCC3-D1E6376D378F}"/>
              </a:ext>
            </a:extLst>
          </p:cNvPr>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de-DE"/>
          </a:p>
        </p:txBody>
      </p:sp>
      <p:sp>
        <p:nvSpPr>
          <p:cNvPr id="8" name="Rectangle 15">
            <a:extLst>
              <a:ext uri="{FF2B5EF4-FFF2-40B4-BE49-F238E27FC236}">
                <a16:creationId xmlns:a16="http://schemas.microsoft.com/office/drawing/2014/main" id="{3CDCB045-B625-4E77-9199-B2564B0FB2C8}"/>
              </a:ext>
            </a:extLst>
          </p:cNvPr>
          <p:cNvSpPr>
            <a:spLocks noGrp="1" noChangeArrowheads="1"/>
          </p:cNvSpPr>
          <p:nvPr>
            <p:ph type="ftr" sz="quarter" idx="11"/>
          </p:nvPr>
        </p:nvSpPr>
        <p:spPr>
          <a:xfrm>
            <a:off x="5195888" y="6553200"/>
            <a:ext cx="3279775" cy="304800"/>
          </a:xfrm>
        </p:spPr>
        <p:txBody>
          <a:bodyPr/>
          <a:lstStyle>
            <a:lvl1pPr algn="r">
              <a:defRPr/>
            </a:lvl1pPr>
          </a:lstStyle>
          <a:p>
            <a:pPr>
              <a:defRPr/>
            </a:pPr>
            <a:r>
              <a:rPr lang="de-DE"/>
              <a:t>Multiplikatorin</a:t>
            </a:r>
          </a:p>
        </p:txBody>
      </p:sp>
      <p:sp>
        <p:nvSpPr>
          <p:cNvPr id="9" name="Rectangle 17">
            <a:extLst>
              <a:ext uri="{FF2B5EF4-FFF2-40B4-BE49-F238E27FC236}">
                <a16:creationId xmlns:a16="http://schemas.microsoft.com/office/drawing/2014/main" id="{120C1295-E623-41A7-ABA0-B8DD2DE85CAB}"/>
              </a:ext>
            </a:extLst>
          </p:cNvPr>
          <p:cNvSpPr>
            <a:spLocks noGrp="1" noChangeArrowheads="1"/>
          </p:cNvSpPr>
          <p:nvPr>
            <p:ph type="sldNum" sz="quarter" idx="12"/>
          </p:nvPr>
        </p:nvSpPr>
        <p:spPr>
          <a:xfrm>
            <a:off x="9525" y="5962650"/>
            <a:ext cx="1033463" cy="885825"/>
          </a:xfrm>
        </p:spPr>
        <p:txBody>
          <a:bodyPr anchorCtr="0"/>
          <a:lstStyle>
            <a:lvl1pPr>
              <a:defRPr/>
            </a:lvl1pPr>
          </a:lstStyle>
          <a:p>
            <a:pPr>
              <a:defRPr/>
            </a:pPr>
            <a:fld id="{7B407436-1329-4DD7-BEFC-F4359EE10304}" type="slidenum">
              <a:rPr lang="de-DE" altLang="de-DE"/>
              <a:pPr>
                <a:defRPr/>
              </a:pPr>
              <a:t>‹Nr.›</a:t>
            </a:fld>
            <a:endParaRPr lang="de-DE" altLang="de-DE"/>
          </a:p>
        </p:txBody>
      </p:sp>
      <p:pic>
        <p:nvPicPr>
          <p:cNvPr id="10" name="Grafik 9">
            <a:extLst>
              <a:ext uri="{FF2B5EF4-FFF2-40B4-BE49-F238E27FC236}">
                <a16:creationId xmlns:a16="http://schemas.microsoft.com/office/drawing/2014/main" id="{C9FFE944-2EFA-4DDC-8212-055FDB5130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104" y="27004"/>
            <a:ext cx="3419856" cy="1078992"/>
          </a:xfrm>
          <a:prstGeom prst="rect">
            <a:avLst/>
          </a:prstGeom>
        </p:spPr>
      </p:pic>
    </p:spTree>
    <p:extLst>
      <p:ext uri="{BB962C8B-B14F-4D97-AF65-F5344CB8AC3E}">
        <p14:creationId xmlns:p14="http://schemas.microsoft.com/office/powerpoint/2010/main" val="2048609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B2F5A9D7-85D3-4E9B-90B9-BCED0C4FCA1B}"/>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14">
            <a:extLst>
              <a:ext uri="{FF2B5EF4-FFF2-40B4-BE49-F238E27FC236}">
                <a16:creationId xmlns:a16="http://schemas.microsoft.com/office/drawing/2014/main" id="{8F380434-131D-4C84-A476-82CB1A6C6BAF}"/>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6" name="Rectangle 15">
            <a:extLst>
              <a:ext uri="{FF2B5EF4-FFF2-40B4-BE49-F238E27FC236}">
                <a16:creationId xmlns:a16="http://schemas.microsoft.com/office/drawing/2014/main" id="{5A200EA3-F162-49F0-8387-04EC7A76D36A}"/>
              </a:ext>
            </a:extLst>
          </p:cNvPr>
          <p:cNvSpPr>
            <a:spLocks noGrp="1" noChangeArrowheads="1"/>
          </p:cNvSpPr>
          <p:nvPr>
            <p:ph type="sldNum" sz="quarter" idx="12"/>
          </p:nvPr>
        </p:nvSpPr>
        <p:spPr>
          <a:ln/>
        </p:spPr>
        <p:txBody>
          <a:bodyPr/>
          <a:lstStyle>
            <a:lvl1pPr>
              <a:defRPr/>
            </a:lvl1pPr>
          </a:lstStyle>
          <a:p>
            <a:pPr>
              <a:defRPr/>
            </a:pPr>
            <a:fld id="{3A8AE953-98A7-4D90-874D-AB1E23E20AD5}" type="slidenum">
              <a:rPr lang="de-DE" altLang="de-DE"/>
              <a:pPr>
                <a:defRPr/>
              </a:pPr>
              <a:t>‹Nr.›</a:t>
            </a:fld>
            <a:endParaRPr lang="de-DE" altLang="de-DE"/>
          </a:p>
        </p:txBody>
      </p:sp>
    </p:spTree>
    <p:extLst>
      <p:ext uri="{BB962C8B-B14F-4D97-AF65-F5344CB8AC3E}">
        <p14:creationId xmlns:p14="http://schemas.microsoft.com/office/powerpoint/2010/main" val="35912682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Titelmasterformat durch Klicken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13">
            <a:extLst>
              <a:ext uri="{FF2B5EF4-FFF2-40B4-BE49-F238E27FC236}">
                <a16:creationId xmlns:a16="http://schemas.microsoft.com/office/drawing/2014/main" id="{C463A2E4-C174-4B52-BA95-BCBCFAE30E6F}"/>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14">
            <a:extLst>
              <a:ext uri="{FF2B5EF4-FFF2-40B4-BE49-F238E27FC236}">
                <a16:creationId xmlns:a16="http://schemas.microsoft.com/office/drawing/2014/main" id="{DD428D7F-5218-421A-B319-658C9A760D61}"/>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6" name="Rectangle 15">
            <a:extLst>
              <a:ext uri="{FF2B5EF4-FFF2-40B4-BE49-F238E27FC236}">
                <a16:creationId xmlns:a16="http://schemas.microsoft.com/office/drawing/2014/main" id="{405F05B4-4B80-49F4-B543-FE9C42BE64C2}"/>
              </a:ext>
            </a:extLst>
          </p:cNvPr>
          <p:cNvSpPr>
            <a:spLocks noGrp="1" noChangeArrowheads="1"/>
          </p:cNvSpPr>
          <p:nvPr>
            <p:ph type="sldNum" sz="quarter" idx="12"/>
          </p:nvPr>
        </p:nvSpPr>
        <p:spPr>
          <a:ln/>
        </p:spPr>
        <p:txBody>
          <a:bodyPr/>
          <a:lstStyle>
            <a:lvl1pPr>
              <a:defRPr/>
            </a:lvl1pPr>
          </a:lstStyle>
          <a:p>
            <a:pPr>
              <a:defRPr/>
            </a:pPr>
            <a:fld id="{9F245705-A38B-4963-9715-25869FE8BC49}" type="slidenum">
              <a:rPr lang="de-DE" altLang="de-DE"/>
              <a:pPr>
                <a:defRPr/>
              </a:pPr>
              <a:t>‹Nr.›</a:t>
            </a:fld>
            <a:endParaRPr lang="de-DE" altLang="de-DE"/>
          </a:p>
        </p:txBody>
      </p:sp>
    </p:spTree>
    <p:extLst>
      <p:ext uri="{BB962C8B-B14F-4D97-AF65-F5344CB8AC3E}">
        <p14:creationId xmlns:p14="http://schemas.microsoft.com/office/powerpoint/2010/main" val="159812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100" name="PlaceHolder 2"/>
          <p:cNvSpPr>
            <a:spLocks noGrp="1"/>
          </p:cNvSpPr>
          <p:nvPr>
            <p:ph type="body"/>
          </p:nvPr>
        </p:nvSpPr>
        <p:spPr>
          <a:xfrm>
            <a:off x="914400" y="2362320"/>
            <a:ext cx="3904200" cy="3733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01" name="PlaceHolder 3"/>
          <p:cNvSpPr>
            <a:spLocks noGrp="1"/>
          </p:cNvSpPr>
          <p:nvPr>
            <p:ph type="body"/>
          </p:nvPr>
        </p:nvSpPr>
        <p:spPr>
          <a:xfrm>
            <a:off x="5014080" y="2362320"/>
            <a:ext cx="3904200" cy="3733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3">
            <a:extLst>
              <a:ext uri="{FF2B5EF4-FFF2-40B4-BE49-F238E27FC236}">
                <a16:creationId xmlns:a16="http://schemas.microsoft.com/office/drawing/2014/main" id="{31539D45-267F-4ABF-89E5-6BAF790CBD30}"/>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14">
            <a:extLst>
              <a:ext uri="{FF2B5EF4-FFF2-40B4-BE49-F238E27FC236}">
                <a16:creationId xmlns:a16="http://schemas.microsoft.com/office/drawing/2014/main" id="{4791648B-4A9E-43B8-821D-5E175849410A}"/>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7" name="Rectangle 15">
            <a:extLst>
              <a:ext uri="{FF2B5EF4-FFF2-40B4-BE49-F238E27FC236}">
                <a16:creationId xmlns:a16="http://schemas.microsoft.com/office/drawing/2014/main" id="{1F3B898E-EFD3-44D2-B8B9-1220AE2C7E73}"/>
              </a:ext>
            </a:extLst>
          </p:cNvPr>
          <p:cNvSpPr>
            <a:spLocks noGrp="1" noChangeArrowheads="1"/>
          </p:cNvSpPr>
          <p:nvPr>
            <p:ph type="sldNum" sz="quarter" idx="12"/>
          </p:nvPr>
        </p:nvSpPr>
        <p:spPr>
          <a:ln/>
        </p:spPr>
        <p:txBody>
          <a:bodyPr/>
          <a:lstStyle>
            <a:lvl1pPr>
              <a:defRPr/>
            </a:lvl1pPr>
          </a:lstStyle>
          <a:p>
            <a:pPr>
              <a:defRPr/>
            </a:pPr>
            <a:fld id="{5F553B76-93DC-45A5-8F9F-88F6A09F9EC1}" type="slidenum">
              <a:rPr lang="de-DE" altLang="de-DE"/>
              <a:pPr>
                <a:defRPr/>
              </a:pPr>
              <a:t>‹Nr.›</a:t>
            </a:fld>
            <a:endParaRPr lang="de-DE" altLang="de-DE"/>
          </a:p>
        </p:txBody>
      </p:sp>
    </p:spTree>
    <p:extLst>
      <p:ext uri="{BB962C8B-B14F-4D97-AF65-F5344CB8AC3E}">
        <p14:creationId xmlns:p14="http://schemas.microsoft.com/office/powerpoint/2010/main" val="3794269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Titelmasterformat durch Klicken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a:extLst>
              <a:ext uri="{FF2B5EF4-FFF2-40B4-BE49-F238E27FC236}">
                <a16:creationId xmlns:a16="http://schemas.microsoft.com/office/drawing/2014/main" id="{9AC937BB-C3F9-4D98-A355-DD650F69999B}"/>
              </a:ext>
            </a:extLst>
          </p:cNvPr>
          <p:cNvSpPr>
            <a:spLocks noGrp="1" noChangeArrowheads="1"/>
          </p:cNvSpPr>
          <p:nvPr>
            <p:ph type="dt" sz="half" idx="10"/>
          </p:nvPr>
        </p:nvSpPr>
        <p:spPr>
          <a:ln/>
        </p:spPr>
        <p:txBody>
          <a:bodyPr/>
          <a:lstStyle>
            <a:lvl1pPr>
              <a:defRPr/>
            </a:lvl1pPr>
          </a:lstStyle>
          <a:p>
            <a:pPr>
              <a:defRPr/>
            </a:pPr>
            <a:endParaRPr lang="de-DE"/>
          </a:p>
        </p:txBody>
      </p:sp>
      <p:sp>
        <p:nvSpPr>
          <p:cNvPr id="8" name="Rectangle 14">
            <a:extLst>
              <a:ext uri="{FF2B5EF4-FFF2-40B4-BE49-F238E27FC236}">
                <a16:creationId xmlns:a16="http://schemas.microsoft.com/office/drawing/2014/main" id="{D04B86FB-B910-4FEB-9DAE-EF7D379C5E82}"/>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9" name="Rectangle 15">
            <a:extLst>
              <a:ext uri="{FF2B5EF4-FFF2-40B4-BE49-F238E27FC236}">
                <a16:creationId xmlns:a16="http://schemas.microsoft.com/office/drawing/2014/main" id="{251E240A-C67E-4DD1-BB06-C69230405B4E}"/>
              </a:ext>
            </a:extLst>
          </p:cNvPr>
          <p:cNvSpPr>
            <a:spLocks noGrp="1" noChangeArrowheads="1"/>
          </p:cNvSpPr>
          <p:nvPr>
            <p:ph type="sldNum" sz="quarter" idx="12"/>
          </p:nvPr>
        </p:nvSpPr>
        <p:spPr>
          <a:ln/>
        </p:spPr>
        <p:txBody>
          <a:bodyPr/>
          <a:lstStyle>
            <a:lvl1pPr>
              <a:defRPr/>
            </a:lvl1pPr>
          </a:lstStyle>
          <a:p>
            <a:pPr>
              <a:defRPr/>
            </a:pPr>
            <a:fld id="{EEF348B5-FC98-4D20-A758-64FFF4CD1EE5}" type="slidenum">
              <a:rPr lang="de-DE" altLang="de-DE"/>
              <a:pPr>
                <a:defRPr/>
              </a:pPr>
              <a:t>‹Nr.›</a:t>
            </a:fld>
            <a:endParaRPr lang="de-DE" altLang="de-DE"/>
          </a:p>
        </p:txBody>
      </p:sp>
    </p:spTree>
    <p:extLst>
      <p:ext uri="{BB962C8B-B14F-4D97-AF65-F5344CB8AC3E}">
        <p14:creationId xmlns:p14="http://schemas.microsoft.com/office/powerpoint/2010/main" val="30691929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a:extLst>
              <a:ext uri="{FF2B5EF4-FFF2-40B4-BE49-F238E27FC236}">
                <a16:creationId xmlns:a16="http://schemas.microsoft.com/office/drawing/2014/main" id="{A2EE0912-5B10-45A1-98CB-BAFE7DB71832}"/>
              </a:ext>
            </a:extLst>
          </p:cNvPr>
          <p:cNvSpPr>
            <a:spLocks noGrp="1" noChangeArrowheads="1"/>
          </p:cNvSpPr>
          <p:nvPr>
            <p:ph type="dt" sz="half" idx="10"/>
          </p:nvPr>
        </p:nvSpPr>
        <p:spPr>
          <a:ln/>
        </p:spPr>
        <p:txBody>
          <a:bodyPr/>
          <a:lstStyle>
            <a:lvl1pPr>
              <a:defRPr/>
            </a:lvl1pPr>
          </a:lstStyle>
          <a:p>
            <a:pPr>
              <a:defRPr/>
            </a:pPr>
            <a:endParaRPr lang="de-DE"/>
          </a:p>
        </p:txBody>
      </p:sp>
      <p:sp>
        <p:nvSpPr>
          <p:cNvPr id="4" name="Rectangle 14">
            <a:extLst>
              <a:ext uri="{FF2B5EF4-FFF2-40B4-BE49-F238E27FC236}">
                <a16:creationId xmlns:a16="http://schemas.microsoft.com/office/drawing/2014/main" id="{708A0CA5-6344-4E54-AC44-0722CF3DC3FA}"/>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5" name="Rectangle 15">
            <a:extLst>
              <a:ext uri="{FF2B5EF4-FFF2-40B4-BE49-F238E27FC236}">
                <a16:creationId xmlns:a16="http://schemas.microsoft.com/office/drawing/2014/main" id="{3774D967-CB95-46B6-8211-A5493B2001A5}"/>
              </a:ext>
            </a:extLst>
          </p:cNvPr>
          <p:cNvSpPr>
            <a:spLocks noGrp="1" noChangeArrowheads="1"/>
          </p:cNvSpPr>
          <p:nvPr>
            <p:ph type="sldNum" sz="quarter" idx="12"/>
          </p:nvPr>
        </p:nvSpPr>
        <p:spPr>
          <a:ln/>
        </p:spPr>
        <p:txBody>
          <a:bodyPr/>
          <a:lstStyle>
            <a:lvl1pPr>
              <a:defRPr/>
            </a:lvl1pPr>
          </a:lstStyle>
          <a:p>
            <a:pPr>
              <a:defRPr/>
            </a:pPr>
            <a:fld id="{B7D905B7-E87C-4C90-A3CD-A01F762FB2BC}" type="slidenum">
              <a:rPr lang="de-DE" altLang="de-DE"/>
              <a:pPr>
                <a:defRPr/>
              </a:pPr>
              <a:t>‹Nr.›</a:t>
            </a:fld>
            <a:endParaRPr lang="de-DE" altLang="de-DE"/>
          </a:p>
        </p:txBody>
      </p:sp>
    </p:spTree>
    <p:extLst>
      <p:ext uri="{BB962C8B-B14F-4D97-AF65-F5344CB8AC3E}">
        <p14:creationId xmlns:p14="http://schemas.microsoft.com/office/powerpoint/2010/main" val="4554350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602C2B59-A5A5-43AA-BBA1-BB36E0C6715D}"/>
              </a:ext>
            </a:extLst>
          </p:cNvPr>
          <p:cNvSpPr>
            <a:spLocks noGrp="1" noChangeArrowheads="1"/>
          </p:cNvSpPr>
          <p:nvPr>
            <p:ph type="dt" sz="half" idx="10"/>
          </p:nvPr>
        </p:nvSpPr>
        <p:spPr>
          <a:ln/>
        </p:spPr>
        <p:txBody>
          <a:bodyPr/>
          <a:lstStyle>
            <a:lvl1pPr>
              <a:defRPr/>
            </a:lvl1pPr>
          </a:lstStyle>
          <a:p>
            <a:pPr>
              <a:defRPr/>
            </a:pPr>
            <a:endParaRPr lang="de-DE"/>
          </a:p>
        </p:txBody>
      </p:sp>
      <p:sp>
        <p:nvSpPr>
          <p:cNvPr id="3" name="Rectangle 14">
            <a:extLst>
              <a:ext uri="{FF2B5EF4-FFF2-40B4-BE49-F238E27FC236}">
                <a16:creationId xmlns:a16="http://schemas.microsoft.com/office/drawing/2014/main" id="{4D09D7A2-7AC4-46C6-A4C0-1F97E1C240E3}"/>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4" name="Rectangle 15">
            <a:extLst>
              <a:ext uri="{FF2B5EF4-FFF2-40B4-BE49-F238E27FC236}">
                <a16:creationId xmlns:a16="http://schemas.microsoft.com/office/drawing/2014/main" id="{AB76EEE2-A7FE-465D-B407-DDD65AF46754}"/>
              </a:ext>
            </a:extLst>
          </p:cNvPr>
          <p:cNvSpPr>
            <a:spLocks noGrp="1" noChangeArrowheads="1"/>
          </p:cNvSpPr>
          <p:nvPr>
            <p:ph type="sldNum" sz="quarter" idx="12"/>
          </p:nvPr>
        </p:nvSpPr>
        <p:spPr>
          <a:ln/>
        </p:spPr>
        <p:txBody>
          <a:bodyPr/>
          <a:lstStyle>
            <a:lvl1pPr>
              <a:defRPr/>
            </a:lvl1pPr>
          </a:lstStyle>
          <a:p>
            <a:pPr>
              <a:defRPr/>
            </a:pPr>
            <a:fld id="{EABCDD55-1BDB-4F00-B14E-076074718F6C}" type="slidenum">
              <a:rPr lang="de-DE" altLang="de-DE"/>
              <a:pPr>
                <a:defRPr/>
              </a:pPr>
              <a:t>‹Nr.›</a:t>
            </a:fld>
            <a:endParaRPr lang="de-DE" altLang="de-DE"/>
          </a:p>
        </p:txBody>
      </p:sp>
    </p:spTree>
    <p:extLst>
      <p:ext uri="{BB962C8B-B14F-4D97-AF65-F5344CB8AC3E}">
        <p14:creationId xmlns:p14="http://schemas.microsoft.com/office/powerpoint/2010/main" val="34411949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Titelmasterformat durch Klicken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8DD8BBEB-44B5-4753-8CF3-86025C86ADEF}"/>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14">
            <a:extLst>
              <a:ext uri="{FF2B5EF4-FFF2-40B4-BE49-F238E27FC236}">
                <a16:creationId xmlns:a16="http://schemas.microsoft.com/office/drawing/2014/main" id="{B8B4E96D-7F53-4E14-A219-2355A0B867B6}"/>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7" name="Rectangle 15">
            <a:extLst>
              <a:ext uri="{FF2B5EF4-FFF2-40B4-BE49-F238E27FC236}">
                <a16:creationId xmlns:a16="http://schemas.microsoft.com/office/drawing/2014/main" id="{01DBA96D-3871-4F7F-B97B-5B140F96C11E}"/>
              </a:ext>
            </a:extLst>
          </p:cNvPr>
          <p:cNvSpPr>
            <a:spLocks noGrp="1" noChangeArrowheads="1"/>
          </p:cNvSpPr>
          <p:nvPr>
            <p:ph type="sldNum" sz="quarter" idx="12"/>
          </p:nvPr>
        </p:nvSpPr>
        <p:spPr>
          <a:ln/>
        </p:spPr>
        <p:txBody>
          <a:bodyPr/>
          <a:lstStyle>
            <a:lvl1pPr>
              <a:defRPr/>
            </a:lvl1pPr>
          </a:lstStyle>
          <a:p>
            <a:pPr>
              <a:defRPr/>
            </a:pPr>
            <a:fld id="{7250D358-D903-45A5-86C9-A5F803C28F25}" type="slidenum">
              <a:rPr lang="de-DE" altLang="de-DE"/>
              <a:pPr>
                <a:defRPr/>
              </a:pPr>
              <a:t>‹Nr.›</a:t>
            </a:fld>
            <a:endParaRPr lang="de-DE" altLang="de-DE"/>
          </a:p>
        </p:txBody>
      </p:sp>
    </p:spTree>
    <p:extLst>
      <p:ext uri="{BB962C8B-B14F-4D97-AF65-F5344CB8AC3E}">
        <p14:creationId xmlns:p14="http://schemas.microsoft.com/office/powerpoint/2010/main" val="11723777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Titelmasterformat durch Klicken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D8A7A3B7-B3AE-4109-B302-4225B508D6E2}"/>
              </a:ext>
            </a:extLst>
          </p:cNvPr>
          <p:cNvSpPr>
            <a:spLocks noGrp="1" noChangeArrowheads="1"/>
          </p:cNvSpPr>
          <p:nvPr>
            <p:ph type="dt" sz="half" idx="10"/>
          </p:nvPr>
        </p:nvSpPr>
        <p:spPr>
          <a:ln/>
        </p:spPr>
        <p:txBody>
          <a:bodyPr/>
          <a:lstStyle>
            <a:lvl1pPr>
              <a:defRPr/>
            </a:lvl1pPr>
          </a:lstStyle>
          <a:p>
            <a:pPr>
              <a:defRPr/>
            </a:pPr>
            <a:endParaRPr lang="de-DE"/>
          </a:p>
        </p:txBody>
      </p:sp>
      <p:sp>
        <p:nvSpPr>
          <p:cNvPr id="6" name="Rectangle 14">
            <a:extLst>
              <a:ext uri="{FF2B5EF4-FFF2-40B4-BE49-F238E27FC236}">
                <a16:creationId xmlns:a16="http://schemas.microsoft.com/office/drawing/2014/main" id="{DBFA27D5-EF35-4DE1-984B-0D55C826F0FF}"/>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7" name="Rectangle 15">
            <a:extLst>
              <a:ext uri="{FF2B5EF4-FFF2-40B4-BE49-F238E27FC236}">
                <a16:creationId xmlns:a16="http://schemas.microsoft.com/office/drawing/2014/main" id="{A4006095-D2FC-45ED-B37D-04C4D86ED865}"/>
              </a:ext>
            </a:extLst>
          </p:cNvPr>
          <p:cNvSpPr>
            <a:spLocks noGrp="1" noChangeArrowheads="1"/>
          </p:cNvSpPr>
          <p:nvPr>
            <p:ph type="sldNum" sz="quarter" idx="12"/>
          </p:nvPr>
        </p:nvSpPr>
        <p:spPr>
          <a:ln/>
        </p:spPr>
        <p:txBody>
          <a:bodyPr/>
          <a:lstStyle>
            <a:lvl1pPr>
              <a:defRPr/>
            </a:lvl1pPr>
          </a:lstStyle>
          <a:p>
            <a:pPr>
              <a:defRPr/>
            </a:pPr>
            <a:fld id="{052F7B45-CEC8-402E-9435-C6266A1126B0}" type="slidenum">
              <a:rPr lang="de-DE" altLang="de-DE"/>
              <a:pPr>
                <a:defRPr/>
              </a:pPr>
              <a:t>‹Nr.›</a:t>
            </a:fld>
            <a:endParaRPr lang="de-DE" altLang="de-DE"/>
          </a:p>
        </p:txBody>
      </p:sp>
    </p:spTree>
    <p:extLst>
      <p:ext uri="{BB962C8B-B14F-4D97-AF65-F5344CB8AC3E}">
        <p14:creationId xmlns:p14="http://schemas.microsoft.com/office/powerpoint/2010/main" val="378003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1ABA68C8-EA4C-45C8-B4AC-84BC29EBE1B7}"/>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14">
            <a:extLst>
              <a:ext uri="{FF2B5EF4-FFF2-40B4-BE49-F238E27FC236}">
                <a16:creationId xmlns:a16="http://schemas.microsoft.com/office/drawing/2014/main" id="{BD8B4074-7AD6-4724-8C76-E5F6A3336B7C}"/>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6" name="Rectangle 15">
            <a:extLst>
              <a:ext uri="{FF2B5EF4-FFF2-40B4-BE49-F238E27FC236}">
                <a16:creationId xmlns:a16="http://schemas.microsoft.com/office/drawing/2014/main" id="{8B60A2EE-668D-4D8A-99A8-EAA97A64FCC2}"/>
              </a:ext>
            </a:extLst>
          </p:cNvPr>
          <p:cNvSpPr>
            <a:spLocks noGrp="1" noChangeArrowheads="1"/>
          </p:cNvSpPr>
          <p:nvPr>
            <p:ph type="sldNum" sz="quarter" idx="12"/>
          </p:nvPr>
        </p:nvSpPr>
        <p:spPr>
          <a:ln/>
        </p:spPr>
        <p:txBody>
          <a:bodyPr/>
          <a:lstStyle>
            <a:lvl1pPr>
              <a:defRPr/>
            </a:lvl1pPr>
          </a:lstStyle>
          <a:p>
            <a:pPr>
              <a:defRPr/>
            </a:pPr>
            <a:fld id="{0D548953-4CCB-4B6B-8A6C-06732A3BFCBB}" type="slidenum">
              <a:rPr lang="de-DE" altLang="de-DE"/>
              <a:pPr>
                <a:defRPr/>
              </a:pPr>
              <a:t>‹Nr.›</a:t>
            </a:fld>
            <a:endParaRPr lang="de-DE" altLang="de-DE"/>
          </a:p>
        </p:txBody>
      </p:sp>
    </p:spTree>
    <p:extLst>
      <p:ext uri="{BB962C8B-B14F-4D97-AF65-F5344CB8AC3E}">
        <p14:creationId xmlns:p14="http://schemas.microsoft.com/office/powerpoint/2010/main" val="1197071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3">
            <a:extLst>
              <a:ext uri="{FF2B5EF4-FFF2-40B4-BE49-F238E27FC236}">
                <a16:creationId xmlns:a16="http://schemas.microsoft.com/office/drawing/2014/main" id="{BF771762-FD3C-4E82-AEC2-4B8B26717EFB}"/>
              </a:ext>
            </a:extLst>
          </p:cNvPr>
          <p:cNvSpPr>
            <a:spLocks noGrp="1" noChangeArrowheads="1"/>
          </p:cNvSpPr>
          <p:nvPr>
            <p:ph type="dt" sz="half" idx="10"/>
          </p:nvPr>
        </p:nvSpPr>
        <p:spPr>
          <a:ln/>
        </p:spPr>
        <p:txBody>
          <a:bodyPr/>
          <a:lstStyle>
            <a:lvl1pPr>
              <a:defRPr/>
            </a:lvl1pPr>
          </a:lstStyle>
          <a:p>
            <a:pPr>
              <a:defRPr/>
            </a:pPr>
            <a:endParaRPr lang="de-DE"/>
          </a:p>
        </p:txBody>
      </p:sp>
      <p:sp>
        <p:nvSpPr>
          <p:cNvPr id="5" name="Rectangle 14">
            <a:extLst>
              <a:ext uri="{FF2B5EF4-FFF2-40B4-BE49-F238E27FC236}">
                <a16:creationId xmlns:a16="http://schemas.microsoft.com/office/drawing/2014/main" id="{85971AC4-F7BA-4A1B-83C7-FBFB880A75D1}"/>
              </a:ext>
            </a:extLst>
          </p:cNvPr>
          <p:cNvSpPr>
            <a:spLocks noGrp="1" noChangeArrowheads="1"/>
          </p:cNvSpPr>
          <p:nvPr>
            <p:ph type="ftr" sz="quarter" idx="11"/>
          </p:nvPr>
        </p:nvSpPr>
        <p:spPr>
          <a:ln/>
        </p:spPr>
        <p:txBody>
          <a:bodyPr/>
          <a:lstStyle>
            <a:lvl1pPr>
              <a:defRPr/>
            </a:lvl1pPr>
          </a:lstStyle>
          <a:p>
            <a:pPr>
              <a:defRPr/>
            </a:pPr>
            <a:r>
              <a:rPr lang="de-DE"/>
              <a:t>Multiplikatorin</a:t>
            </a:r>
          </a:p>
        </p:txBody>
      </p:sp>
      <p:sp>
        <p:nvSpPr>
          <p:cNvPr id="6" name="Rectangle 15">
            <a:extLst>
              <a:ext uri="{FF2B5EF4-FFF2-40B4-BE49-F238E27FC236}">
                <a16:creationId xmlns:a16="http://schemas.microsoft.com/office/drawing/2014/main" id="{9098FBBD-27B9-480E-8F73-9C76BF806435}"/>
              </a:ext>
            </a:extLst>
          </p:cNvPr>
          <p:cNvSpPr>
            <a:spLocks noGrp="1" noChangeArrowheads="1"/>
          </p:cNvSpPr>
          <p:nvPr>
            <p:ph type="sldNum" sz="quarter" idx="12"/>
          </p:nvPr>
        </p:nvSpPr>
        <p:spPr>
          <a:ln/>
        </p:spPr>
        <p:txBody>
          <a:bodyPr/>
          <a:lstStyle>
            <a:lvl1pPr>
              <a:defRPr/>
            </a:lvl1pPr>
          </a:lstStyle>
          <a:p>
            <a:pPr>
              <a:defRPr/>
            </a:pPr>
            <a:fld id="{BA47446C-10CC-4C38-B982-BB5C77AFFA89}" type="slidenum">
              <a:rPr lang="de-DE" altLang="de-DE"/>
              <a:pPr>
                <a:defRPr/>
              </a:pPr>
              <a:t>‹Nr.›</a:t>
            </a:fld>
            <a:endParaRPr lang="de-DE" altLang="de-DE"/>
          </a:p>
        </p:txBody>
      </p:sp>
    </p:spTree>
    <p:extLst>
      <p:ext uri="{BB962C8B-B14F-4D97-AF65-F5344CB8AC3E}">
        <p14:creationId xmlns:p14="http://schemas.microsoft.com/office/powerpoint/2010/main" val="8552763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Titelmasterformat durch Klicken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Klicken Sie auf das Symbol, um die SmartArt-Grafik hinzuzufügen</a:t>
            </a:r>
          </a:p>
        </p:txBody>
      </p:sp>
      <p:sp>
        <p:nvSpPr>
          <p:cNvPr id="4" name="Datumsplatzhalter 3">
            <a:extLst>
              <a:ext uri="{FF2B5EF4-FFF2-40B4-BE49-F238E27FC236}">
                <a16:creationId xmlns:a16="http://schemas.microsoft.com/office/drawing/2014/main" id="{6FCB5897-21C4-4B47-8A6D-46A90AF09EEF}"/>
              </a:ext>
            </a:extLst>
          </p:cNvPr>
          <p:cNvSpPr>
            <a:spLocks noGrp="1"/>
          </p:cNvSpPr>
          <p:nvPr>
            <p:ph type="dt" sz="half" idx="10"/>
          </p:nvPr>
        </p:nvSpPr>
        <p:spPr/>
        <p:txBody>
          <a:bodyPr/>
          <a:lstStyle>
            <a:lvl1pPr>
              <a:defRPr/>
            </a:lvl1pPr>
          </a:lstStyle>
          <a:p>
            <a:pPr>
              <a:defRPr/>
            </a:pPr>
            <a:endParaRPr lang="de-DE"/>
          </a:p>
        </p:txBody>
      </p:sp>
      <p:sp>
        <p:nvSpPr>
          <p:cNvPr id="5" name="Fußzeilenplatzhalter 4">
            <a:extLst>
              <a:ext uri="{FF2B5EF4-FFF2-40B4-BE49-F238E27FC236}">
                <a16:creationId xmlns:a16="http://schemas.microsoft.com/office/drawing/2014/main" id="{F8949D89-640B-4639-922A-65F6584D4EAE}"/>
              </a:ext>
            </a:extLst>
          </p:cNvPr>
          <p:cNvSpPr>
            <a:spLocks noGrp="1"/>
          </p:cNvSpPr>
          <p:nvPr>
            <p:ph type="ftr" sz="quarter" idx="11"/>
          </p:nvPr>
        </p:nvSpPr>
        <p:spPr/>
        <p:txBody>
          <a:bodyPr/>
          <a:lstStyle>
            <a:lvl1pPr>
              <a:defRPr/>
            </a:lvl1pPr>
          </a:lstStyle>
          <a:p>
            <a:pPr>
              <a:defRPr/>
            </a:pPr>
            <a:r>
              <a:rPr lang="de-DE"/>
              <a:t>Multiplikatorin</a:t>
            </a:r>
          </a:p>
        </p:txBody>
      </p:sp>
      <p:sp>
        <p:nvSpPr>
          <p:cNvPr id="6" name="Foliennummernplatzhalter 5">
            <a:extLst>
              <a:ext uri="{FF2B5EF4-FFF2-40B4-BE49-F238E27FC236}">
                <a16:creationId xmlns:a16="http://schemas.microsoft.com/office/drawing/2014/main" id="{2A1C01F6-0498-4A39-9074-47FF6E1FED52}"/>
              </a:ext>
            </a:extLst>
          </p:cNvPr>
          <p:cNvSpPr>
            <a:spLocks noGrp="1"/>
          </p:cNvSpPr>
          <p:nvPr>
            <p:ph type="sldNum" sz="quarter" idx="12"/>
          </p:nvPr>
        </p:nvSpPr>
        <p:spPr>
          <a:xfrm>
            <a:off x="84138" y="5946775"/>
            <a:ext cx="671512" cy="885825"/>
          </a:xfrm>
        </p:spPr>
        <p:txBody>
          <a:bodyPr/>
          <a:lstStyle>
            <a:lvl1pPr>
              <a:defRPr/>
            </a:lvl1pPr>
          </a:lstStyle>
          <a:p>
            <a:pPr>
              <a:defRPr/>
            </a:pPr>
            <a:fld id="{8C180A5F-0343-42A8-9E88-92C4CF94F8EA}" type="slidenum">
              <a:rPr lang="de-DE" altLang="de-DE"/>
              <a:pPr>
                <a:defRPr/>
              </a:pPr>
              <a:t>‹Nr.›</a:t>
            </a:fld>
            <a:endParaRPr lang="de-DE" altLang="de-DE"/>
          </a:p>
        </p:txBody>
      </p:sp>
    </p:spTree>
    <p:extLst>
      <p:ext uri="{BB962C8B-B14F-4D97-AF65-F5344CB8AC3E}">
        <p14:creationId xmlns:p14="http://schemas.microsoft.com/office/powerpoint/2010/main" val="440072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Titelmasterformat durch Klicken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a:extLst>
              <a:ext uri="{FF2B5EF4-FFF2-40B4-BE49-F238E27FC236}">
                <a16:creationId xmlns:a16="http://schemas.microsoft.com/office/drawing/2014/main" id="{91AF7B29-4C7C-4B55-9F06-7133E3F80BB0}"/>
              </a:ext>
            </a:extLst>
          </p:cNvPr>
          <p:cNvSpPr>
            <a:spLocks noGrp="1"/>
          </p:cNvSpPr>
          <p:nvPr>
            <p:ph type="dt" sz="half" idx="10"/>
          </p:nvPr>
        </p:nvSpPr>
        <p:spPr/>
        <p:txBody>
          <a:bodyPr/>
          <a:lstStyle>
            <a:lvl1pPr>
              <a:defRPr/>
            </a:lvl1pPr>
          </a:lstStyle>
          <a:p>
            <a:pPr>
              <a:defRPr/>
            </a:pPr>
            <a:endParaRPr lang="de-DE"/>
          </a:p>
        </p:txBody>
      </p:sp>
      <p:sp>
        <p:nvSpPr>
          <p:cNvPr id="5" name="Fußzeilenplatzhalter 4">
            <a:extLst>
              <a:ext uri="{FF2B5EF4-FFF2-40B4-BE49-F238E27FC236}">
                <a16:creationId xmlns:a16="http://schemas.microsoft.com/office/drawing/2014/main" id="{8B1DBBD5-4B4D-4301-8580-35E6F2FB794E}"/>
              </a:ext>
            </a:extLst>
          </p:cNvPr>
          <p:cNvSpPr>
            <a:spLocks noGrp="1"/>
          </p:cNvSpPr>
          <p:nvPr>
            <p:ph type="ftr" sz="quarter" idx="11"/>
          </p:nvPr>
        </p:nvSpPr>
        <p:spPr/>
        <p:txBody>
          <a:bodyPr/>
          <a:lstStyle>
            <a:lvl1pPr>
              <a:defRPr/>
            </a:lvl1pPr>
          </a:lstStyle>
          <a:p>
            <a:pPr>
              <a:defRPr/>
            </a:pPr>
            <a:r>
              <a:rPr lang="de-DE"/>
              <a:t>Multiplikatorin</a:t>
            </a:r>
          </a:p>
        </p:txBody>
      </p:sp>
      <p:sp>
        <p:nvSpPr>
          <p:cNvPr id="6" name="Foliennummernplatzhalter 5">
            <a:extLst>
              <a:ext uri="{FF2B5EF4-FFF2-40B4-BE49-F238E27FC236}">
                <a16:creationId xmlns:a16="http://schemas.microsoft.com/office/drawing/2014/main" id="{62F52B60-4977-4A75-9EDF-07C6C151A0D1}"/>
              </a:ext>
            </a:extLst>
          </p:cNvPr>
          <p:cNvSpPr>
            <a:spLocks noGrp="1"/>
          </p:cNvSpPr>
          <p:nvPr>
            <p:ph type="sldNum" sz="quarter" idx="12"/>
          </p:nvPr>
        </p:nvSpPr>
        <p:spPr>
          <a:xfrm>
            <a:off x="84138" y="5946775"/>
            <a:ext cx="671512" cy="885825"/>
          </a:xfrm>
        </p:spPr>
        <p:txBody>
          <a:bodyPr/>
          <a:lstStyle>
            <a:lvl1pPr>
              <a:defRPr/>
            </a:lvl1pPr>
          </a:lstStyle>
          <a:p>
            <a:pPr>
              <a:defRPr/>
            </a:pPr>
            <a:fld id="{AE43C2D5-2648-4192-BC41-B3998844C0C5}" type="slidenum">
              <a:rPr lang="de-DE" altLang="de-DE"/>
              <a:pPr>
                <a:defRPr/>
              </a:pPr>
              <a:t>‹Nr.›</a:t>
            </a:fld>
            <a:endParaRPr lang="de-DE" altLang="de-DE"/>
          </a:p>
        </p:txBody>
      </p:sp>
    </p:spTree>
    <p:extLst>
      <p:ext uri="{BB962C8B-B14F-4D97-AF65-F5344CB8AC3E}">
        <p14:creationId xmlns:p14="http://schemas.microsoft.com/office/powerpoint/2010/main" val="1630225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2"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2062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CE10F06-A4CB-42A1-B456-8E2C75E84A65}"/>
              </a:ext>
            </a:extLst>
          </p:cNvPr>
          <p:cNvSpPr>
            <a:spLocks noChangeArrowheads="1"/>
          </p:cNvSpPr>
          <p:nvPr/>
        </p:nvSpPr>
        <p:spPr bwMode="auto">
          <a:xfrm>
            <a:off x="0" y="0"/>
            <a:ext cx="4572000" cy="6858000"/>
          </a:xfrm>
          <a:prstGeom prst="rect">
            <a:avLst/>
          </a:prstGeom>
          <a:solidFill>
            <a:srgbClr val="3493C5"/>
          </a:solidFill>
          <a:ln>
            <a:noFill/>
          </a:ln>
          <a:extLst>
            <a:ext uri="{91240B29-F687-4f45-9708-019B960494DF}"/>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sp>
        <p:nvSpPr>
          <p:cNvPr id="5" name="AutoShape 3">
            <a:extLst>
              <a:ext uri="{FF2B5EF4-FFF2-40B4-BE49-F238E27FC236}">
                <a16:creationId xmlns:a16="http://schemas.microsoft.com/office/drawing/2014/main" id="{D9F2CC6F-2F77-4D67-8348-3ADA0E6D6F9B}"/>
              </a:ext>
            </a:extLst>
          </p:cNvPr>
          <p:cNvSpPr>
            <a:spLocks noChangeArrowheads="1"/>
          </p:cNvSpPr>
          <p:nvPr/>
        </p:nvSpPr>
        <p:spPr bwMode="auto">
          <a:xfrm>
            <a:off x="611188" y="1235075"/>
            <a:ext cx="5181600" cy="19050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sp>
        <p:nvSpPr>
          <p:cNvPr id="8197" name="Rectangle 5"/>
          <p:cNvSpPr>
            <a:spLocks noGrp="1" noChangeArrowheads="1"/>
          </p:cNvSpPr>
          <p:nvPr>
            <p:ph type="subTitle" idx="1"/>
          </p:nvPr>
        </p:nvSpPr>
        <p:spPr>
          <a:xfrm>
            <a:off x="4721225" y="3176602"/>
            <a:ext cx="3657600" cy="1822450"/>
          </a:xfrm>
        </p:spPr>
        <p:txBody>
          <a:bodyPr anchor="b"/>
          <a:lstStyle>
            <a:lvl1pPr marL="0" indent="0">
              <a:buFont typeface="Wingdings" panose="05000000000000000000" pitchFamily="2" charset="2"/>
              <a:buNone/>
              <a:defRPr>
                <a:solidFill>
                  <a:schemeClr val="bg2"/>
                </a:solidFill>
              </a:defRPr>
            </a:lvl1pPr>
          </a:lstStyle>
          <a:p>
            <a:pPr lvl="0"/>
            <a:r>
              <a:rPr lang="de-DE" noProof="0"/>
              <a:t>Formatvorlage des Untertitelmasters durch Klicken bearbeiten</a:t>
            </a:r>
            <a:endParaRPr lang="de-DE" noProof="0" dirty="0"/>
          </a:p>
        </p:txBody>
      </p:sp>
      <p:sp>
        <p:nvSpPr>
          <p:cNvPr id="8211" name="Rectangle 19"/>
          <p:cNvSpPr>
            <a:spLocks noGrp="1" noChangeArrowheads="1"/>
          </p:cNvSpPr>
          <p:nvPr>
            <p:ph type="ctrTitle" sz="quarter"/>
          </p:nvPr>
        </p:nvSpPr>
        <p:spPr>
          <a:xfrm>
            <a:off x="323528" y="1581150"/>
            <a:ext cx="7772400" cy="1463675"/>
          </a:xfrm>
        </p:spPr>
        <p:txBody>
          <a:bodyPr anchor="ctr"/>
          <a:lstStyle>
            <a:lvl1pPr algn="ctr">
              <a:defRPr sz="3200">
                <a:solidFill>
                  <a:schemeClr val="tx1"/>
                </a:solidFill>
              </a:defRPr>
            </a:lvl1pPr>
          </a:lstStyle>
          <a:p>
            <a:pPr lvl="0"/>
            <a:r>
              <a:rPr lang="de-DE" noProof="0"/>
              <a:t>Titelmasterformat durch Klicken bearbeiten</a:t>
            </a:r>
            <a:endParaRPr lang="de-DE" noProof="0" dirty="0"/>
          </a:p>
        </p:txBody>
      </p:sp>
      <p:sp>
        <p:nvSpPr>
          <p:cNvPr id="7" name="Rectangle 14">
            <a:extLst>
              <a:ext uri="{FF2B5EF4-FFF2-40B4-BE49-F238E27FC236}">
                <a16:creationId xmlns:a16="http://schemas.microsoft.com/office/drawing/2014/main" id="{40DE3973-04D6-4697-AA11-1A9AAF4F1B6B}"/>
              </a:ext>
            </a:extLst>
          </p:cNvPr>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r>
              <a:rPr lang="de-DE" altLang="de-DE"/>
              <a:t>05.12.16</a:t>
            </a:r>
          </a:p>
        </p:txBody>
      </p:sp>
      <p:sp>
        <p:nvSpPr>
          <p:cNvPr id="8" name="Rectangle 15">
            <a:extLst>
              <a:ext uri="{FF2B5EF4-FFF2-40B4-BE49-F238E27FC236}">
                <a16:creationId xmlns:a16="http://schemas.microsoft.com/office/drawing/2014/main" id="{26A29343-0BB2-4334-B134-281F70D5FDF7}"/>
              </a:ext>
            </a:extLst>
          </p:cNvPr>
          <p:cNvSpPr>
            <a:spLocks noGrp="1" noChangeArrowheads="1"/>
          </p:cNvSpPr>
          <p:nvPr>
            <p:ph type="ftr" sz="quarter" idx="11"/>
          </p:nvPr>
        </p:nvSpPr>
        <p:spPr>
          <a:xfrm>
            <a:off x="5195888" y="6553200"/>
            <a:ext cx="3279775" cy="304800"/>
          </a:xfrm>
        </p:spPr>
        <p:txBody>
          <a:bodyPr/>
          <a:lstStyle>
            <a:lvl1pPr algn="r">
              <a:defRPr/>
            </a:lvl1pPr>
          </a:lstStyle>
          <a:p>
            <a:pPr>
              <a:defRPr/>
            </a:pPr>
            <a:r>
              <a:rPr lang="de-DE" altLang="de-DE"/>
              <a:t>Multiplikatorin I Hochschule </a:t>
            </a:r>
          </a:p>
        </p:txBody>
      </p:sp>
      <p:sp>
        <p:nvSpPr>
          <p:cNvPr id="9" name="Rectangle 17">
            <a:extLst>
              <a:ext uri="{FF2B5EF4-FFF2-40B4-BE49-F238E27FC236}">
                <a16:creationId xmlns:a16="http://schemas.microsoft.com/office/drawing/2014/main" id="{E3ADDB80-8760-4515-BAD5-A6DDA53E8D00}"/>
              </a:ext>
            </a:extLst>
          </p:cNvPr>
          <p:cNvSpPr>
            <a:spLocks noGrp="1" noChangeArrowheads="1"/>
          </p:cNvSpPr>
          <p:nvPr>
            <p:ph type="sldNum" sz="quarter" idx="12"/>
          </p:nvPr>
        </p:nvSpPr>
        <p:spPr>
          <a:xfrm>
            <a:off x="9525" y="5962650"/>
            <a:ext cx="1033463" cy="885825"/>
          </a:xfrm>
        </p:spPr>
        <p:txBody>
          <a:bodyPr anchorCtr="0"/>
          <a:lstStyle>
            <a:lvl1pPr>
              <a:defRPr/>
            </a:lvl1pPr>
          </a:lstStyle>
          <a:p>
            <a:pPr>
              <a:defRPr/>
            </a:pPr>
            <a:fld id="{798460BB-1B18-4FED-970C-22F2B2D12AFB}" type="slidenum">
              <a:rPr lang="de-DE" altLang="de-DE"/>
              <a:pPr>
                <a:defRPr/>
              </a:pPr>
              <a:t>‹Nr.›</a:t>
            </a:fld>
            <a:endParaRPr lang="de-DE" altLang="de-DE"/>
          </a:p>
        </p:txBody>
      </p:sp>
      <p:pic>
        <p:nvPicPr>
          <p:cNvPr id="10" name="Grafik 9">
            <a:extLst>
              <a:ext uri="{FF2B5EF4-FFF2-40B4-BE49-F238E27FC236}">
                <a16:creationId xmlns:a16="http://schemas.microsoft.com/office/drawing/2014/main" id="{195DA7B3-2EC7-49BD-B6E0-DF5EF73D0E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104" y="27004"/>
            <a:ext cx="3419856" cy="1078992"/>
          </a:xfrm>
          <a:prstGeom prst="rect">
            <a:avLst/>
          </a:prstGeom>
        </p:spPr>
      </p:pic>
    </p:spTree>
    <p:extLst>
      <p:ext uri="{BB962C8B-B14F-4D97-AF65-F5344CB8AC3E}">
        <p14:creationId xmlns:p14="http://schemas.microsoft.com/office/powerpoint/2010/main" val="41244148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EE8AAA3A-3375-4947-826F-5EB6A89F3C0B}"/>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20A85922-42B2-4440-9C6F-79B384AE8209}"/>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B2E3E353-8FDF-476E-9E7B-856E73DA873B}"/>
              </a:ext>
            </a:extLst>
          </p:cNvPr>
          <p:cNvSpPr>
            <a:spLocks noGrp="1" noChangeArrowheads="1"/>
          </p:cNvSpPr>
          <p:nvPr>
            <p:ph type="sldNum" sz="quarter" idx="12"/>
          </p:nvPr>
        </p:nvSpPr>
        <p:spPr>
          <a:ln/>
        </p:spPr>
        <p:txBody>
          <a:bodyPr/>
          <a:lstStyle>
            <a:lvl1pPr>
              <a:defRPr/>
            </a:lvl1pPr>
          </a:lstStyle>
          <a:p>
            <a:pPr>
              <a:defRPr/>
            </a:pPr>
            <a:fld id="{3C7187CD-78C3-43BE-97F8-DEE78ABF8440}" type="slidenum">
              <a:rPr lang="de-DE" altLang="de-DE"/>
              <a:pPr>
                <a:defRPr/>
              </a:pPr>
              <a:t>‹Nr.›</a:t>
            </a:fld>
            <a:endParaRPr lang="de-DE" altLang="de-DE"/>
          </a:p>
        </p:txBody>
      </p:sp>
    </p:spTree>
    <p:extLst>
      <p:ext uri="{BB962C8B-B14F-4D97-AF65-F5344CB8AC3E}">
        <p14:creationId xmlns:p14="http://schemas.microsoft.com/office/powerpoint/2010/main" val="21804955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1916832"/>
            <a:ext cx="7886700" cy="2167691"/>
          </a:xfrm>
        </p:spPr>
        <p:txBody>
          <a:bodyPr anchor="ctr"/>
          <a:lstStyle>
            <a:lvl1pPr>
              <a:defRPr sz="3600"/>
            </a:lvl1pPr>
          </a:lstStyle>
          <a:p>
            <a:r>
              <a:rPr lang="de-DE"/>
              <a:t>Titelmasterformat durch Klicken bearbeiten</a:t>
            </a:r>
            <a:endParaRPr lang="de-DE" dirty="0"/>
          </a:p>
        </p:txBody>
      </p:sp>
      <p:sp>
        <p:nvSpPr>
          <p:cNvPr id="3" name="Textplatzhalter 2"/>
          <p:cNvSpPr>
            <a:spLocks noGrp="1"/>
          </p:cNvSpPr>
          <p:nvPr>
            <p:ph type="body" idx="1"/>
          </p:nvPr>
        </p:nvSpPr>
        <p:spPr>
          <a:xfrm>
            <a:off x="755576" y="4568768"/>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13">
            <a:extLst>
              <a:ext uri="{FF2B5EF4-FFF2-40B4-BE49-F238E27FC236}">
                <a16:creationId xmlns:a16="http://schemas.microsoft.com/office/drawing/2014/main" id="{29A5A0A0-28B2-4584-94D6-ABCBC5CDAAEE}"/>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3544B5A7-108C-4021-AF04-CAE36C213009}"/>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3B60AEFA-4CA0-4A9C-9C53-400A859A7040}"/>
              </a:ext>
            </a:extLst>
          </p:cNvPr>
          <p:cNvSpPr>
            <a:spLocks noGrp="1" noChangeArrowheads="1"/>
          </p:cNvSpPr>
          <p:nvPr>
            <p:ph type="sldNum" sz="quarter" idx="12"/>
          </p:nvPr>
        </p:nvSpPr>
        <p:spPr>
          <a:ln/>
        </p:spPr>
        <p:txBody>
          <a:bodyPr/>
          <a:lstStyle>
            <a:lvl1pPr>
              <a:defRPr/>
            </a:lvl1pPr>
          </a:lstStyle>
          <a:p>
            <a:pPr>
              <a:defRPr/>
            </a:pPr>
            <a:fld id="{C4E94818-955A-4323-B8E3-2C8B196A9C47}" type="slidenum">
              <a:rPr lang="de-DE" altLang="de-DE"/>
              <a:pPr>
                <a:defRPr/>
              </a:pPr>
              <a:t>‹Nr.›</a:t>
            </a:fld>
            <a:endParaRPr lang="de-DE" altLang="de-DE"/>
          </a:p>
        </p:txBody>
      </p:sp>
    </p:spTree>
    <p:extLst>
      <p:ext uri="{BB962C8B-B14F-4D97-AF65-F5344CB8AC3E}">
        <p14:creationId xmlns:p14="http://schemas.microsoft.com/office/powerpoint/2010/main" val="29026910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911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3">
            <a:extLst>
              <a:ext uri="{FF2B5EF4-FFF2-40B4-BE49-F238E27FC236}">
                <a16:creationId xmlns:a16="http://schemas.microsoft.com/office/drawing/2014/main" id="{F212D01A-09E1-48E8-AEB2-8BF0C69AA56E}"/>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3C3753D0-88AE-4AA1-AA37-0F996FC32D00}"/>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0853A97E-211A-4249-8D85-477A02974014}"/>
              </a:ext>
            </a:extLst>
          </p:cNvPr>
          <p:cNvSpPr>
            <a:spLocks noGrp="1" noChangeArrowheads="1"/>
          </p:cNvSpPr>
          <p:nvPr>
            <p:ph type="sldNum" sz="quarter" idx="12"/>
          </p:nvPr>
        </p:nvSpPr>
        <p:spPr>
          <a:ln/>
        </p:spPr>
        <p:txBody>
          <a:bodyPr/>
          <a:lstStyle>
            <a:lvl1pPr>
              <a:defRPr/>
            </a:lvl1pPr>
          </a:lstStyle>
          <a:p>
            <a:pPr>
              <a:defRPr/>
            </a:pPr>
            <a:fld id="{4377C57A-2FF0-48AB-8680-982C8A50AF89}" type="slidenum">
              <a:rPr lang="de-DE" altLang="de-DE"/>
              <a:pPr>
                <a:defRPr/>
              </a:pPr>
              <a:t>‹Nr.›</a:t>
            </a:fld>
            <a:endParaRPr lang="de-DE" altLang="de-DE"/>
          </a:p>
        </p:txBody>
      </p:sp>
    </p:spTree>
    <p:extLst>
      <p:ext uri="{BB962C8B-B14F-4D97-AF65-F5344CB8AC3E}">
        <p14:creationId xmlns:p14="http://schemas.microsoft.com/office/powerpoint/2010/main" val="6760477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27584" y="1313417"/>
            <a:ext cx="7886700" cy="373063"/>
          </a:xfrm>
        </p:spPr>
        <p:txBody>
          <a:bodyPr/>
          <a:lstStyle/>
          <a:p>
            <a:r>
              <a:rPr lang="de-DE"/>
              <a:t>Titelmasterformat durch Klicken bearbeiten</a:t>
            </a:r>
          </a:p>
        </p:txBody>
      </p:sp>
      <p:sp>
        <p:nvSpPr>
          <p:cNvPr id="3" name="Textplatzhalter 2"/>
          <p:cNvSpPr>
            <a:spLocks noGrp="1"/>
          </p:cNvSpPr>
          <p:nvPr>
            <p:ph type="body" idx="1"/>
          </p:nvPr>
        </p:nvSpPr>
        <p:spPr>
          <a:xfrm>
            <a:off x="892672"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90560" y="2503664"/>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826496"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828608"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13">
            <a:extLst>
              <a:ext uri="{FF2B5EF4-FFF2-40B4-BE49-F238E27FC236}">
                <a16:creationId xmlns:a16="http://schemas.microsoft.com/office/drawing/2014/main" id="{1E4EC254-0289-49A0-AEEE-B273A8E3289D}"/>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8" name="Rectangle 14">
            <a:extLst>
              <a:ext uri="{FF2B5EF4-FFF2-40B4-BE49-F238E27FC236}">
                <a16:creationId xmlns:a16="http://schemas.microsoft.com/office/drawing/2014/main" id="{A5DA1F7F-1403-40F7-8878-BDA1F0DD51E4}"/>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9" name="Rectangle 15">
            <a:extLst>
              <a:ext uri="{FF2B5EF4-FFF2-40B4-BE49-F238E27FC236}">
                <a16:creationId xmlns:a16="http://schemas.microsoft.com/office/drawing/2014/main" id="{4EBB0F80-3F18-4E63-BEB4-8D2D1A2C9D4F}"/>
              </a:ext>
            </a:extLst>
          </p:cNvPr>
          <p:cNvSpPr>
            <a:spLocks noGrp="1" noChangeArrowheads="1"/>
          </p:cNvSpPr>
          <p:nvPr>
            <p:ph type="sldNum" sz="quarter" idx="12"/>
          </p:nvPr>
        </p:nvSpPr>
        <p:spPr>
          <a:ln/>
        </p:spPr>
        <p:txBody>
          <a:bodyPr/>
          <a:lstStyle>
            <a:lvl1pPr>
              <a:defRPr/>
            </a:lvl1pPr>
          </a:lstStyle>
          <a:p>
            <a:pPr>
              <a:defRPr/>
            </a:pPr>
            <a:fld id="{D0226924-57C3-4E30-8B4F-A09CD18DF86A}" type="slidenum">
              <a:rPr lang="de-DE" altLang="de-DE"/>
              <a:pPr>
                <a:defRPr/>
              </a:pPr>
              <a:t>‹Nr.›</a:t>
            </a:fld>
            <a:endParaRPr lang="de-DE" altLang="de-DE"/>
          </a:p>
        </p:txBody>
      </p:sp>
    </p:spTree>
    <p:extLst>
      <p:ext uri="{BB962C8B-B14F-4D97-AF65-F5344CB8AC3E}">
        <p14:creationId xmlns:p14="http://schemas.microsoft.com/office/powerpoint/2010/main" val="9484302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3">
            <a:extLst>
              <a:ext uri="{FF2B5EF4-FFF2-40B4-BE49-F238E27FC236}">
                <a16:creationId xmlns:a16="http://schemas.microsoft.com/office/drawing/2014/main" id="{B6B23DE3-DE80-48B5-9E93-DBA47A681B47}"/>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4" name="Rectangle 14">
            <a:extLst>
              <a:ext uri="{FF2B5EF4-FFF2-40B4-BE49-F238E27FC236}">
                <a16:creationId xmlns:a16="http://schemas.microsoft.com/office/drawing/2014/main" id="{4B29AD9C-B9C7-40D8-955E-AD644CEF0BE4}"/>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5" name="Rectangle 15">
            <a:extLst>
              <a:ext uri="{FF2B5EF4-FFF2-40B4-BE49-F238E27FC236}">
                <a16:creationId xmlns:a16="http://schemas.microsoft.com/office/drawing/2014/main" id="{4708B71D-82BC-4855-A44B-F8C62AC4DEB1}"/>
              </a:ext>
            </a:extLst>
          </p:cNvPr>
          <p:cNvSpPr>
            <a:spLocks noGrp="1" noChangeArrowheads="1"/>
          </p:cNvSpPr>
          <p:nvPr>
            <p:ph type="sldNum" sz="quarter" idx="12"/>
          </p:nvPr>
        </p:nvSpPr>
        <p:spPr>
          <a:ln/>
        </p:spPr>
        <p:txBody>
          <a:bodyPr/>
          <a:lstStyle>
            <a:lvl1pPr>
              <a:defRPr/>
            </a:lvl1pPr>
          </a:lstStyle>
          <a:p>
            <a:pPr>
              <a:defRPr/>
            </a:pPr>
            <a:fld id="{75E39077-F8DE-43D5-AA37-5461F02F9179}" type="slidenum">
              <a:rPr lang="de-DE" altLang="de-DE"/>
              <a:pPr>
                <a:defRPr/>
              </a:pPr>
              <a:t>‹Nr.›</a:t>
            </a:fld>
            <a:endParaRPr lang="de-DE" altLang="de-DE"/>
          </a:p>
        </p:txBody>
      </p:sp>
    </p:spTree>
    <p:extLst>
      <p:ext uri="{BB962C8B-B14F-4D97-AF65-F5344CB8AC3E}">
        <p14:creationId xmlns:p14="http://schemas.microsoft.com/office/powerpoint/2010/main" val="36694369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319CB2ED-4FDD-450D-B1CB-5B292ADD48C3}"/>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3" name="Rectangle 14">
            <a:extLst>
              <a:ext uri="{FF2B5EF4-FFF2-40B4-BE49-F238E27FC236}">
                <a16:creationId xmlns:a16="http://schemas.microsoft.com/office/drawing/2014/main" id="{4D12909A-6876-4ECB-837A-A66AE5684325}"/>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4" name="Rectangle 15">
            <a:extLst>
              <a:ext uri="{FF2B5EF4-FFF2-40B4-BE49-F238E27FC236}">
                <a16:creationId xmlns:a16="http://schemas.microsoft.com/office/drawing/2014/main" id="{EFF48517-A04B-40FF-9739-268D0DB3B55E}"/>
              </a:ext>
            </a:extLst>
          </p:cNvPr>
          <p:cNvSpPr>
            <a:spLocks noGrp="1" noChangeArrowheads="1"/>
          </p:cNvSpPr>
          <p:nvPr>
            <p:ph type="sldNum" sz="quarter" idx="12"/>
          </p:nvPr>
        </p:nvSpPr>
        <p:spPr>
          <a:ln/>
        </p:spPr>
        <p:txBody>
          <a:bodyPr/>
          <a:lstStyle>
            <a:lvl1pPr>
              <a:defRPr/>
            </a:lvl1pPr>
          </a:lstStyle>
          <a:p>
            <a:pPr>
              <a:defRPr/>
            </a:pPr>
            <a:fld id="{B38C2B8F-A51F-40FA-9C35-23135D305470}" type="slidenum">
              <a:rPr lang="de-DE" altLang="de-DE"/>
              <a:pPr>
                <a:defRPr/>
              </a:pPr>
              <a:t>‹Nr.›</a:t>
            </a:fld>
            <a:endParaRPr lang="de-DE" altLang="de-DE"/>
          </a:p>
        </p:txBody>
      </p:sp>
    </p:spTree>
    <p:extLst>
      <p:ext uri="{BB962C8B-B14F-4D97-AF65-F5344CB8AC3E}">
        <p14:creationId xmlns:p14="http://schemas.microsoft.com/office/powerpoint/2010/main" val="2902396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4225" y="1340768"/>
            <a:ext cx="2949575" cy="1440160"/>
          </a:xfrm>
        </p:spPr>
        <p:txBody>
          <a:bodyPr/>
          <a:lstStyle>
            <a:lvl1pPr>
              <a:defRPr sz="3200"/>
            </a:lvl1pPr>
          </a:lstStyle>
          <a:p>
            <a:r>
              <a:rPr lang="de-DE"/>
              <a:t>Titelmasterformat durch Klicken bearbeiten</a:t>
            </a:r>
            <a:endParaRPr lang="de-DE" dirty="0"/>
          </a:p>
        </p:txBody>
      </p:sp>
      <p:sp>
        <p:nvSpPr>
          <p:cNvPr id="3" name="Inhaltsplatzhalter 2"/>
          <p:cNvSpPr>
            <a:spLocks noGrp="1"/>
          </p:cNvSpPr>
          <p:nvPr>
            <p:ph idx="1"/>
          </p:nvPr>
        </p:nvSpPr>
        <p:spPr>
          <a:xfrm>
            <a:off x="3887788" y="1340768"/>
            <a:ext cx="4629150" cy="45202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782792" y="2780928"/>
            <a:ext cx="2949575" cy="3088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444246E3-993F-4BBE-BCCE-8EDC138A718F}"/>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50AC1FAF-EF0A-4E1B-9721-A37C9270E254}"/>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82294CEF-5907-4C5E-B277-65E691F50296}"/>
              </a:ext>
            </a:extLst>
          </p:cNvPr>
          <p:cNvSpPr>
            <a:spLocks noGrp="1" noChangeArrowheads="1"/>
          </p:cNvSpPr>
          <p:nvPr>
            <p:ph type="sldNum" sz="quarter" idx="12"/>
          </p:nvPr>
        </p:nvSpPr>
        <p:spPr>
          <a:ln/>
        </p:spPr>
        <p:txBody>
          <a:bodyPr/>
          <a:lstStyle>
            <a:lvl1pPr>
              <a:defRPr/>
            </a:lvl1pPr>
          </a:lstStyle>
          <a:p>
            <a:pPr>
              <a:defRPr/>
            </a:pPr>
            <a:fld id="{005D6BDD-DF6D-4C9A-AF43-A22A8DB7CC96}" type="slidenum">
              <a:rPr lang="de-DE" altLang="de-DE"/>
              <a:pPr>
                <a:defRPr/>
              </a:pPr>
              <a:t>‹Nr.›</a:t>
            </a:fld>
            <a:endParaRPr lang="de-DE" altLang="de-DE"/>
          </a:p>
        </p:txBody>
      </p:sp>
    </p:spTree>
    <p:extLst>
      <p:ext uri="{BB962C8B-B14F-4D97-AF65-F5344CB8AC3E}">
        <p14:creationId xmlns:p14="http://schemas.microsoft.com/office/powerpoint/2010/main" val="1226465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99592" y="1342865"/>
            <a:ext cx="2949575" cy="1600200"/>
          </a:xfrm>
        </p:spPr>
        <p:txBody>
          <a:bodyPr/>
          <a:lstStyle>
            <a:lvl1pPr>
              <a:defRPr sz="3200"/>
            </a:lvl1pPr>
          </a:lstStyle>
          <a:p>
            <a:r>
              <a:rPr lang="de-DE"/>
              <a:t>Titelmasterformat durch Klicken bearbeiten</a:t>
            </a:r>
            <a:endParaRPr lang="de-DE" dirty="0"/>
          </a:p>
        </p:txBody>
      </p:sp>
      <p:sp>
        <p:nvSpPr>
          <p:cNvPr id="3" name="Bildplatzhalter 2"/>
          <p:cNvSpPr>
            <a:spLocks noGrp="1"/>
          </p:cNvSpPr>
          <p:nvPr>
            <p:ph type="pic" idx="1"/>
          </p:nvPr>
        </p:nvSpPr>
        <p:spPr>
          <a:xfrm>
            <a:off x="3887788" y="1340768"/>
            <a:ext cx="4629150" cy="47883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918902" y="2943064"/>
            <a:ext cx="2949575" cy="3186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13">
            <a:extLst>
              <a:ext uri="{FF2B5EF4-FFF2-40B4-BE49-F238E27FC236}">
                <a16:creationId xmlns:a16="http://schemas.microsoft.com/office/drawing/2014/main" id="{67FCAF8F-59C6-4C61-A22B-BAF326EDB236}"/>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4710713F-BCFF-47E4-BC19-5B5FA1B169A9}"/>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8DAA6229-70F5-4FC3-82BE-DB833CADB57F}"/>
              </a:ext>
            </a:extLst>
          </p:cNvPr>
          <p:cNvSpPr>
            <a:spLocks noGrp="1" noChangeArrowheads="1"/>
          </p:cNvSpPr>
          <p:nvPr>
            <p:ph type="sldNum" sz="quarter" idx="12"/>
          </p:nvPr>
        </p:nvSpPr>
        <p:spPr>
          <a:ln/>
        </p:spPr>
        <p:txBody>
          <a:bodyPr/>
          <a:lstStyle>
            <a:lvl1pPr>
              <a:defRPr/>
            </a:lvl1pPr>
          </a:lstStyle>
          <a:p>
            <a:pPr>
              <a:defRPr/>
            </a:pPr>
            <a:fld id="{EF5CA1AD-1C2A-4360-98C7-586EF1BE1B16}" type="slidenum">
              <a:rPr lang="de-DE" altLang="de-DE"/>
              <a:pPr>
                <a:defRPr/>
              </a:pPr>
              <a:t>‹Nr.›</a:t>
            </a:fld>
            <a:endParaRPr lang="de-DE" altLang="de-DE"/>
          </a:p>
        </p:txBody>
      </p:sp>
    </p:spTree>
    <p:extLst>
      <p:ext uri="{BB962C8B-B14F-4D97-AF65-F5344CB8AC3E}">
        <p14:creationId xmlns:p14="http://schemas.microsoft.com/office/powerpoint/2010/main" val="1465333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3" name="PlaceHolder 1"/>
          <p:cNvSpPr>
            <a:spLocks noGrp="1"/>
          </p:cNvSpPr>
          <p:nvPr>
            <p:ph type="subTitle"/>
          </p:nvPr>
        </p:nvSpPr>
        <p:spPr>
          <a:xfrm>
            <a:off x="914400" y="1268280"/>
            <a:ext cx="8000640" cy="2949840"/>
          </a:xfrm>
          <a:prstGeom prst="rect">
            <a:avLst/>
          </a:prstGeom>
        </p:spPr>
        <p:txBody>
          <a:bodyPr lIns="0" tIns="0" rIns="0" bIns="0" anchor="ctr"/>
          <a:lstStyle/>
          <a:p>
            <a:pPr algn="ctr"/>
            <a:endParaRPr lang="de-DE" sz="3200" strike="noStrike" spc="-1">
              <a:solidFill>
                <a:srgbClr val="000000"/>
              </a:solidFill>
              <a:uFill>
                <a:solidFill>
                  <a:srgbClr val="FFFFFF"/>
                </a:solidFill>
              </a:u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13">
            <a:extLst>
              <a:ext uri="{FF2B5EF4-FFF2-40B4-BE49-F238E27FC236}">
                <a16:creationId xmlns:a16="http://schemas.microsoft.com/office/drawing/2014/main" id="{4E50FF66-4F5F-4EB8-A02B-88BE3E121EAE}"/>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4B6740C7-181E-4617-936E-70B17AFB2809}"/>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9B321E4A-31A8-4132-A28F-DB9540F247C8}"/>
              </a:ext>
            </a:extLst>
          </p:cNvPr>
          <p:cNvSpPr>
            <a:spLocks noGrp="1" noChangeArrowheads="1"/>
          </p:cNvSpPr>
          <p:nvPr>
            <p:ph type="sldNum" sz="quarter" idx="12"/>
          </p:nvPr>
        </p:nvSpPr>
        <p:spPr>
          <a:ln/>
        </p:spPr>
        <p:txBody>
          <a:bodyPr/>
          <a:lstStyle>
            <a:lvl1pPr>
              <a:defRPr/>
            </a:lvl1pPr>
          </a:lstStyle>
          <a:p>
            <a:pPr>
              <a:defRPr/>
            </a:pPr>
            <a:fld id="{A8763805-77C6-4C3D-A763-0BEBA7FB3F30}" type="slidenum">
              <a:rPr lang="de-DE" altLang="de-DE"/>
              <a:pPr>
                <a:defRPr/>
              </a:pPr>
              <a:t>‹Nr.›</a:t>
            </a:fld>
            <a:endParaRPr lang="de-DE" altLang="de-DE"/>
          </a:p>
        </p:txBody>
      </p:sp>
    </p:spTree>
    <p:extLst>
      <p:ext uri="{BB962C8B-B14F-4D97-AF65-F5344CB8AC3E}">
        <p14:creationId xmlns:p14="http://schemas.microsoft.com/office/powerpoint/2010/main" val="5628131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15150" y="1340768"/>
            <a:ext cx="2000250" cy="475523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1340768"/>
            <a:ext cx="5848350" cy="475523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3">
            <a:extLst>
              <a:ext uri="{FF2B5EF4-FFF2-40B4-BE49-F238E27FC236}">
                <a16:creationId xmlns:a16="http://schemas.microsoft.com/office/drawing/2014/main" id="{5E839DC1-E8F3-4459-ABE5-0FC674E6B7F3}"/>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5" name="Rectangle 14">
            <a:extLst>
              <a:ext uri="{FF2B5EF4-FFF2-40B4-BE49-F238E27FC236}">
                <a16:creationId xmlns:a16="http://schemas.microsoft.com/office/drawing/2014/main" id="{C61A1012-F085-4FFF-A900-806D4B10761E}"/>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6" name="Rectangle 15">
            <a:extLst>
              <a:ext uri="{FF2B5EF4-FFF2-40B4-BE49-F238E27FC236}">
                <a16:creationId xmlns:a16="http://schemas.microsoft.com/office/drawing/2014/main" id="{B2A6706A-A819-46CD-B28A-A7BCB16AB6B0}"/>
              </a:ext>
            </a:extLst>
          </p:cNvPr>
          <p:cNvSpPr>
            <a:spLocks noGrp="1" noChangeArrowheads="1"/>
          </p:cNvSpPr>
          <p:nvPr>
            <p:ph type="sldNum" sz="quarter" idx="12"/>
          </p:nvPr>
        </p:nvSpPr>
        <p:spPr>
          <a:ln/>
        </p:spPr>
        <p:txBody>
          <a:bodyPr/>
          <a:lstStyle>
            <a:lvl1pPr>
              <a:defRPr/>
            </a:lvl1pPr>
          </a:lstStyle>
          <a:p>
            <a:pPr>
              <a:defRPr/>
            </a:pPr>
            <a:fld id="{1FE25917-3754-4072-80AD-66187629A6D2}" type="slidenum">
              <a:rPr lang="de-DE" altLang="de-DE"/>
              <a:pPr>
                <a:defRPr/>
              </a:pPr>
              <a:t>‹Nr.›</a:t>
            </a:fld>
            <a:endParaRPr lang="de-DE" altLang="de-DE"/>
          </a:p>
        </p:txBody>
      </p:sp>
    </p:spTree>
    <p:extLst>
      <p:ext uri="{BB962C8B-B14F-4D97-AF65-F5344CB8AC3E}">
        <p14:creationId xmlns:p14="http://schemas.microsoft.com/office/powerpoint/2010/main" val="17590257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340768"/>
            <a:ext cx="8001000" cy="564232"/>
          </a:xfrm>
        </p:spPr>
        <p:txBody>
          <a:bodyPr/>
          <a:lstStyle/>
          <a:p>
            <a:r>
              <a:rPr lang="de-DE"/>
              <a:t>Titelmasterformat durch Klicken bearbeiten</a:t>
            </a:r>
          </a:p>
        </p:txBody>
      </p:sp>
      <p:sp>
        <p:nvSpPr>
          <p:cNvPr id="3" name="SmartArt-Platzhalter 2"/>
          <p:cNvSpPr>
            <a:spLocks noGrp="1"/>
          </p:cNvSpPr>
          <p:nvPr>
            <p:ph type="dgm" idx="1"/>
          </p:nvPr>
        </p:nvSpPr>
        <p:spPr>
          <a:xfrm>
            <a:off x="914400" y="2362200"/>
            <a:ext cx="8001000" cy="3733800"/>
          </a:xfrm>
        </p:spPr>
        <p:txBody>
          <a:bodyPr/>
          <a:lstStyle/>
          <a:p>
            <a:pPr lvl="0"/>
            <a:r>
              <a:rPr lang="de-DE" noProof="0"/>
              <a:t>Klicken Sie auf das Symbol, um die SmartArt-Grafik hinzuzufügen</a:t>
            </a:r>
          </a:p>
        </p:txBody>
      </p:sp>
      <p:sp>
        <p:nvSpPr>
          <p:cNvPr id="4" name="Datumsplatzhalter 3">
            <a:extLst>
              <a:ext uri="{FF2B5EF4-FFF2-40B4-BE49-F238E27FC236}">
                <a16:creationId xmlns:a16="http://schemas.microsoft.com/office/drawing/2014/main" id="{BCFB7E9C-D26D-425F-BAA1-F3D86F401289}"/>
              </a:ext>
            </a:extLst>
          </p:cNvPr>
          <p:cNvSpPr>
            <a:spLocks noGrp="1"/>
          </p:cNvSpPr>
          <p:nvPr>
            <p:ph type="dt" sz="half" idx="10"/>
          </p:nvPr>
        </p:nvSpPr>
        <p:spPr/>
        <p:txBody>
          <a:bodyPr/>
          <a:lstStyle>
            <a:lvl1pPr>
              <a:defRPr/>
            </a:lvl1pPr>
          </a:lstStyle>
          <a:p>
            <a:pPr>
              <a:defRPr/>
            </a:pPr>
            <a:r>
              <a:rPr lang="de-DE" altLang="de-DE"/>
              <a:t>05.12.16</a:t>
            </a:r>
          </a:p>
        </p:txBody>
      </p:sp>
      <p:sp>
        <p:nvSpPr>
          <p:cNvPr id="5" name="Fußzeilenplatzhalter 4">
            <a:extLst>
              <a:ext uri="{FF2B5EF4-FFF2-40B4-BE49-F238E27FC236}">
                <a16:creationId xmlns:a16="http://schemas.microsoft.com/office/drawing/2014/main" id="{B93E551F-69AD-4906-97A6-5C3AAA8C6DBA}"/>
              </a:ext>
            </a:extLst>
          </p:cNvPr>
          <p:cNvSpPr>
            <a:spLocks noGrp="1"/>
          </p:cNvSpPr>
          <p:nvPr>
            <p:ph type="ftr" sz="quarter" idx="11"/>
          </p:nvPr>
        </p:nvSpPr>
        <p:spPr/>
        <p:txBody>
          <a:bodyPr/>
          <a:lstStyle>
            <a:lvl1pPr>
              <a:defRPr/>
            </a:lvl1pPr>
          </a:lstStyle>
          <a:p>
            <a:pPr>
              <a:defRPr/>
            </a:pPr>
            <a:r>
              <a:rPr lang="de-DE" altLang="de-DE"/>
              <a:t>Multiplikatorin I Hochschule </a:t>
            </a:r>
          </a:p>
        </p:txBody>
      </p:sp>
      <p:sp>
        <p:nvSpPr>
          <p:cNvPr id="6" name="Foliennummernplatzhalter 5">
            <a:extLst>
              <a:ext uri="{FF2B5EF4-FFF2-40B4-BE49-F238E27FC236}">
                <a16:creationId xmlns:a16="http://schemas.microsoft.com/office/drawing/2014/main" id="{95EFD7FB-DF4E-40F4-807B-52FEAD2968F8}"/>
              </a:ext>
            </a:extLst>
          </p:cNvPr>
          <p:cNvSpPr>
            <a:spLocks noGrp="1"/>
          </p:cNvSpPr>
          <p:nvPr>
            <p:ph type="sldNum" sz="quarter" idx="12"/>
          </p:nvPr>
        </p:nvSpPr>
        <p:spPr>
          <a:xfrm>
            <a:off x="84138" y="5946775"/>
            <a:ext cx="671512" cy="885825"/>
          </a:xfrm>
        </p:spPr>
        <p:txBody>
          <a:bodyPr/>
          <a:lstStyle>
            <a:lvl1pPr>
              <a:defRPr/>
            </a:lvl1pPr>
          </a:lstStyle>
          <a:p>
            <a:pPr>
              <a:defRPr/>
            </a:pPr>
            <a:fld id="{D705437F-E1B5-4ABB-9717-99E8051EE71A}" type="slidenum">
              <a:rPr lang="de-DE" altLang="de-DE"/>
              <a:pPr>
                <a:defRPr/>
              </a:pPr>
              <a:t>‹Nr.›</a:t>
            </a:fld>
            <a:endParaRPr lang="de-DE" altLang="de-DE"/>
          </a:p>
        </p:txBody>
      </p:sp>
    </p:spTree>
    <p:extLst>
      <p:ext uri="{BB962C8B-B14F-4D97-AF65-F5344CB8AC3E}">
        <p14:creationId xmlns:p14="http://schemas.microsoft.com/office/powerpoint/2010/main" val="11066390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1268760"/>
            <a:ext cx="8001000" cy="636240"/>
          </a:xfrm>
        </p:spPr>
        <p:txBody>
          <a:bodyPr/>
          <a:lstStyle/>
          <a:p>
            <a:r>
              <a:rPr lang="de-DE"/>
              <a:t>Titelmasterformat durch Klicken bearbeiten</a:t>
            </a:r>
          </a:p>
        </p:txBody>
      </p:sp>
      <p:sp>
        <p:nvSpPr>
          <p:cNvPr id="3" name="Diagrammplatzhalter 2"/>
          <p:cNvSpPr>
            <a:spLocks noGrp="1"/>
          </p:cNvSpPr>
          <p:nvPr>
            <p:ph type="chart" idx="1"/>
          </p:nvPr>
        </p:nvSpPr>
        <p:spPr>
          <a:xfrm>
            <a:off x="914400" y="2362200"/>
            <a:ext cx="8001000" cy="3733800"/>
          </a:xfrm>
        </p:spPr>
        <p:txBody>
          <a:bodyPr/>
          <a:lstStyle/>
          <a:p>
            <a:pPr lvl="0"/>
            <a:r>
              <a:rPr lang="de-DE" noProof="0"/>
              <a:t>Diagramm durch Klicken auf Symbol hinzufügen</a:t>
            </a:r>
            <a:endParaRPr lang="de-DE" noProof="0" dirty="0"/>
          </a:p>
        </p:txBody>
      </p:sp>
      <p:sp>
        <p:nvSpPr>
          <p:cNvPr id="4" name="Datumsplatzhalter 3">
            <a:extLst>
              <a:ext uri="{FF2B5EF4-FFF2-40B4-BE49-F238E27FC236}">
                <a16:creationId xmlns:a16="http://schemas.microsoft.com/office/drawing/2014/main" id="{78EA1CF5-0F9C-4131-8D9C-57376A742F63}"/>
              </a:ext>
            </a:extLst>
          </p:cNvPr>
          <p:cNvSpPr>
            <a:spLocks noGrp="1"/>
          </p:cNvSpPr>
          <p:nvPr>
            <p:ph type="dt" sz="half" idx="10"/>
          </p:nvPr>
        </p:nvSpPr>
        <p:spPr/>
        <p:txBody>
          <a:bodyPr/>
          <a:lstStyle>
            <a:lvl1pPr>
              <a:defRPr/>
            </a:lvl1pPr>
          </a:lstStyle>
          <a:p>
            <a:pPr>
              <a:defRPr/>
            </a:pPr>
            <a:r>
              <a:rPr lang="de-DE" altLang="de-DE"/>
              <a:t>05.12.16</a:t>
            </a:r>
          </a:p>
        </p:txBody>
      </p:sp>
      <p:sp>
        <p:nvSpPr>
          <p:cNvPr id="5" name="Fußzeilenplatzhalter 4">
            <a:extLst>
              <a:ext uri="{FF2B5EF4-FFF2-40B4-BE49-F238E27FC236}">
                <a16:creationId xmlns:a16="http://schemas.microsoft.com/office/drawing/2014/main" id="{DE65385A-FF98-4F26-AE43-4D4C1EA16492}"/>
              </a:ext>
            </a:extLst>
          </p:cNvPr>
          <p:cNvSpPr>
            <a:spLocks noGrp="1"/>
          </p:cNvSpPr>
          <p:nvPr>
            <p:ph type="ftr" sz="quarter" idx="11"/>
          </p:nvPr>
        </p:nvSpPr>
        <p:spPr/>
        <p:txBody>
          <a:bodyPr/>
          <a:lstStyle>
            <a:lvl1pPr>
              <a:defRPr/>
            </a:lvl1pPr>
          </a:lstStyle>
          <a:p>
            <a:pPr>
              <a:defRPr/>
            </a:pPr>
            <a:r>
              <a:rPr lang="de-DE" altLang="de-DE"/>
              <a:t>Multiplikatorin I Hochschule </a:t>
            </a:r>
          </a:p>
        </p:txBody>
      </p:sp>
      <p:sp>
        <p:nvSpPr>
          <p:cNvPr id="6" name="Foliennummernplatzhalter 5">
            <a:extLst>
              <a:ext uri="{FF2B5EF4-FFF2-40B4-BE49-F238E27FC236}">
                <a16:creationId xmlns:a16="http://schemas.microsoft.com/office/drawing/2014/main" id="{AB3E2ED5-0589-4A8D-A0AC-FEA33109895B}"/>
              </a:ext>
            </a:extLst>
          </p:cNvPr>
          <p:cNvSpPr>
            <a:spLocks noGrp="1"/>
          </p:cNvSpPr>
          <p:nvPr>
            <p:ph type="sldNum" sz="quarter" idx="12"/>
          </p:nvPr>
        </p:nvSpPr>
        <p:spPr>
          <a:xfrm>
            <a:off x="84138" y="5946775"/>
            <a:ext cx="671512" cy="885825"/>
          </a:xfrm>
        </p:spPr>
        <p:txBody>
          <a:bodyPr/>
          <a:lstStyle>
            <a:lvl1pPr>
              <a:defRPr/>
            </a:lvl1pPr>
          </a:lstStyle>
          <a:p>
            <a:pPr>
              <a:defRPr/>
            </a:pPr>
            <a:fld id="{C37C78ED-30E0-4B70-A6A2-D62F68007A51}" type="slidenum">
              <a:rPr lang="de-DE" altLang="de-DE"/>
              <a:pPr>
                <a:defRPr/>
              </a:pPr>
              <a:t>‹Nr.›</a:t>
            </a:fld>
            <a:endParaRPr lang="de-DE" altLang="de-DE"/>
          </a:p>
        </p:txBody>
      </p:sp>
    </p:spTree>
    <p:extLst>
      <p:ext uri="{BB962C8B-B14F-4D97-AF65-F5344CB8AC3E}">
        <p14:creationId xmlns:p14="http://schemas.microsoft.com/office/powerpoint/2010/main" val="20851666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Chart">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914400" y="762000"/>
            <a:ext cx="8001000" cy="1143000"/>
          </a:xfrm>
        </p:spPr>
        <p:txBody>
          <a:bodyPr/>
          <a:lstStyle/>
          <a:p>
            <a:r>
              <a:rPr lang="de-DE"/>
              <a:t>Titelmasterformat durch Klicken bearbeiten</a:t>
            </a:r>
          </a:p>
        </p:txBody>
      </p:sp>
      <p:sp>
        <p:nvSpPr>
          <p:cNvPr id="3" name="Textplatzhalter 2"/>
          <p:cNvSpPr>
            <a:spLocks noGrp="1"/>
          </p:cNvSpPr>
          <p:nvPr>
            <p:ph type="body" sz="half" idx="1"/>
          </p:nvPr>
        </p:nvSpPr>
        <p:spPr>
          <a:xfrm>
            <a:off x="914400" y="2362200"/>
            <a:ext cx="3924300" cy="3733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p:cNvSpPr>
            <a:spLocks noGrp="1"/>
          </p:cNvSpPr>
          <p:nvPr>
            <p:ph type="chart" sz="half" idx="2"/>
          </p:nvPr>
        </p:nvSpPr>
        <p:spPr>
          <a:xfrm>
            <a:off x="4991100" y="2362200"/>
            <a:ext cx="3924300" cy="3733800"/>
          </a:xfrm>
        </p:spPr>
        <p:txBody>
          <a:bodyPr/>
          <a:lstStyle/>
          <a:p>
            <a:pPr lvl="0"/>
            <a:r>
              <a:rPr lang="de-DE" noProof="0"/>
              <a:t>Diagramm durch Klicken auf Symbol hinzufügen</a:t>
            </a:r>
          </a:p>
        </p:txBody>
      </p:sp>
      <p:sp>
        <p:nvSpPr>
          <p:cNvPr id="5" name="Rectangle 13">
            <a:extLst>
              <a:ext uri="{FF2B5EF4-FFF2-40B4-BE49-F238E27FC236}">
                <a16:creationId xmlns:a16="http://schemas.microsoft.com/office/drawing/2014/main" id="{2FFBD418-BF25-44CA-8D0E-4026C12121C2}"/>
              </a:ext>
            </a:extLst>
          </p:cNvPr>
          <p:cNvSpPr>
            <a:spLocks noGrp="1" noChangeArrowheads="1"/>
          </p:cNvSpPr>
          <p:nvPr>
            <p:ph type="dt" sz="half" idx="10"/>
          </p:nvPr>
        </p:nvSpPr>
        <p:spPr>
          <a:ln/>
        </p:spPr>
        <p:txBody>
          <a:bodyPr/>
          <a:lstStyle>
            <a:lvl1pPr>
              <a:defRPr/>
            </a:lvl1pPr>
          </a:lstStyle>
          <a:p>
            <a:pPr>
              <a:defRPr/>
            </a:pPr>
            <a:r>
              <a:rPr lang="de-DE" altLang="de-DE"/>
              <a:t>05.12.16</a:t>
            </a:r>
          </a:p>
        </p:txBody>
      </p:sp>
      <p:sp>
        <p:nvSpPr>
          <p:cNvPr id="6" name="Rectangle 14">
            <a:extLst>
              <a:ext uri="{FF2B5EF4-FFF2-40B4-BE49-F238E27FC236}">
                <a16:creationId xmlns:a16="http://schemas.microsoft.com/office/drawing/2014/main" id="{E20F7A23-1235-4122-9D57-72901636A172}"/>
              </a:ext>
            </a:extLst>
          </p:cNvPr>
          <p:cNvSpPr>
            <a:spLocks noGrp="1" noChangeArrowheads="1"/>
          </p:cNvSpPr>
          <p:nvPr>
            <p:ph type="ftr" sz="quarter" idx="11"/>
          </p:nvPr>
        </p:nvSpPr>
        <p:spPr>
          <a:ln/>
        </p:spPr>
        <p:txBody>
          <a:bodyPr/>
          <a:lstStyle>
            <a:lvl1pPr>
              <a:defRPr/>
            </a:lvl1pPr>
          </a:lstStyle>
          <a:p>
            <a:pPr>
              <a:defRPr/>
            </a:pPr>
            <a:r>
              <a:rPr lang="de-DE" altLang="de-DE"/>
              <a:t>Multiplikatorin I Hochschule </a:t>
            </a:r>
          </a:p>
        </p:txBody>
      </p:sp>
      <p:sp>
        <p:nvSpPr>
          <p:cNvPr id="7" name="Rectangle 15">
            <a:extLst>
              <a:ext uri="{FF2B5EF4-FFF2-40B4-BE49-F238E27FC236}">
                <a16:creationId xmlns:a16="http://schemas.microsoft.com/office/drawing/2014/main" id="{490A138A-E174-43F1-B35C-4B2013773E02}"/>
              </a:ext>
            </a:extLst>
          </p:cNvPr>
          <p:cNvSpPr>
            <a:spLocks noGrp="1" noChangeArrowheads="1"/>
          </p:cNvSpPr>
          <p:nvPr>
            <p:ph type="sldNum" sz="quarter" idx="12"/>
          </p:nvPr>
        </p:nvSpPr>
        <p:spPr>
          <a:ln/>
        </p:spPr>
        <p:txBody>
          <a:bodyPr/>
          <a:lstStyle>
            <a:lvl1pPr>
              <a:defRPr/>
            </a:lvl1pPr>
          </a:lstStyle>
          <a:p>
            <a:pPr>
              <a:defRPr/>
            </a:pPr>
            <a:fld id="{7873E454-D107-4C98-86AB-99161B48A241}" type="slidenum">
              <a:rPr lang="de-DE" altLang="de-DE"/>
              <a:pPr>
                <a:defRPr/>
              </a:pPr>
              <a:t>‹Nr.›</a:t>
            </a:fld>
            <a:endParaRPr lang="de-DE" altLang="de-DE"/>
          </a:p>
        </p:txBody>
      </p:sp>
    </p:spTree>
    <p:extLst>
      <p:ext uri="{BB962C8B-B14F-4D97-AF65-F5344CB8AC3E}">
        <p14:creationId xmlns:p14="http://schemas.microsoft.com/office/powerpoint/2010/main" val="34423715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323850" y="1581150"/>
            <a:ext cx="7770813" cy="1462088"/>
          </a:xfrm>
        </p:spPr>
        <p:txBody>
          <a:bodyPr/>
          <a:lstStyle/>
          <a:p>
            <a:r>
              <a:rPr lang="de-DE"/>
              <a:t>Titelmasterformat durch Klicken bearbeiten</a:t>
            </a:r>
          </a:p>
        </p:txBody>
      </p:sp>
      <p:sp>
        <p:nvSpPr>
          <p:cNvPr id="3" name="Datumsplatzhalter 2">
            <a:extLst>
              <a:ext uri="{FF2B5EF4-FFF2-40B4-BE49-F238E27FC236}">
                <a16:creationId xmlns:a16="http://schemas.microsoft.com/office/drawing/2014/main" id="{11C2DACC-34A0-4D8F-9B58-53D4C1D868CF}"/>
              </a:ext>
            </a:extLst>
          </p:cNvPr>
          <p:cNvSpPr>
            <a:spLocks noGrp="1"/>
          </p:cNvSpPr>
          <p:nvPr>
            <p:ph type="dt" idx="10"/>
          </p:nvPr>
        </p:nvSpPr>
        <p:spPr>
          <a:xfrm>
            <a:off x="2667000" y="6553200"/>
            <a:ext cx="1903413" cy="303213"/>
          </a:xfrm>
        </p:spPr>
        <p:txBody>
          <a:bodyPr/>
          <a:lstStyle>
            <a:lvl1pPr>
              <a:defRPr/>
            </a:lvl1pPr>
          </a:lstStyle>
          <a:p>
            <a:pPr>
              <a:defRPr/>
            </a:pPr>
            <a:r>
              <a:rPr lang="de-DE" altLang="de-DE"/>
              <a:t>05.12.16</a:t>
            </a:r>
          </a:p>
        </p:txBody>
      </p:sp>
      <p:sp>
        <p:nvSpPr>
          <p:cNvPr id="4" name="Fußzeilenplatzhalter 3">
            <a:extLst>
              <a:ext uri="{FF2B5EF4-FFF2-40B4-BE49-F238E27FC236}">
                <a16:creationId xmlns:a16="http://schemas.microsoft.com/office/drawing/2014/main" id="{034BFFBD-82D7-43BF-9C2E-B01ED9A4D978}"/>
              </a:ext>
            </a:extLst>
          </p:cNvPr>
          <p:cNvSpPr>
            <a:spLocks noGrp="1"/>
          </p:cNvSpPr>
          <p:nvPr>
            <p:ph type="ftr" idx="11"/>
          </p:nvPr>
        </p:nvSpPr>
        <p:spPr>
          <a:xfrm>
            <a:off x="5195888" y="6553200"/>
            <a:ext cx="3278187" cy="303213"/>
          </a:xfrm>
        </p:spPr>
        <p:txBody>
          <a:bodyPr/>
          <a:lstStyle>
            <a:lvl1pPr>
              <a:defRPr/>
            </a:lvl1pPr>
          </a:lstStyle>
          <a:p>
            <a:pPr>
              <a:defRPr/>
            </a:pPr>
            <a:r>
              <a:rPr lang="de-DE" altLang="de-DE"/>
              <a:t>Multiplikatorin I Hochschule </a:t>
            </a:r>
          </a:p>
        </p:txBody>
      </p:sp>
      <p:sp>
        <p:nvSpPr>
          <p:cNvPr id="5" name="Foliennummernplatzhalter 4">
            <a:extLst>
              <a:ext uri="{FF2B5EF4-FFF2-40B4-BE49-F238E27FC236}">
                <a16:creationId xmlns:a16="http://schemas.microsoft.com/office/drawing/2014/main" id="{20D93FA8-7A4F-4F10-AF52-EA6EFC0B0376}"/>
              </a:ext>
            </a:extLst>
          </p:cNvPr>
          <p:cNvSpPr>
            <a:spLocks noGrp="1"/>
          </p:cNvSpPr>
          <p:nvPr>
            <p:ph type="sldNum" idx="12"/>
          </p:nvPr>
        </p:nvSpPr>
        <p:spPr>
          <a:xfrm>
            <a:off x="9525" y="5962650"/>
            <a:ext cx="1031875" cy="884238"/>
          </a:xfrm>
        </p:spPr>
        <p:txBody>
          <a:bodyPr/>
          <a:lstStyle>
            <a:lvl1pPr>
              <a:defRPr/>
            </a:lvl1pPr>
          </a:lstStyle>
          <a:p>
            <a:pPr>
              <a:defRPr/>
            </a:pPr>
            <a:fld id="{F4C5A2D5-0B70-4595-AD34-59092FBDF631}" type="slidenum">
              <a:rPr lang="de-DE" altLang="de-DE"/>
              <a:pPr>
                <a:defRPr/>
              </a:pPr>
              <a:t>‹Nr.›</a:t>
            </a:fld>
            <a:endParaRPr lang="de-DE" altLang="de-DE"/>
          </a:p>
        </p:txBody>
      </p:sp>
    </p:spTree>
    <p:extLst>
      <p:ext uri="{BB962C8B-B14F-4D97-AF65-F5344CB8AC3E}">
        <p14:creationId xmlns:p14="http://schemas.microsoft.com/office/powerpoint/2010/main" val="11750449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Vorstellun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37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105" name="PlaceHolder 2"/>
          <p:cNvSpPr>
            <a:spLocks noGrp="1"/>
          </p:cNvSpPr>
          <p:nvPr>
            <p:ph type="body"/>
          </p:nvPr>
        </p:nvSpPr>
        <p:spPr>
          <a:xfrm>
            <a:off x="914400" y="236232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06" name="PlaceHolder 3"/>
          <p:cNvSpPr>
            <a:spLocks noGrp="1"/>
          </p:cNvSpPr>
          <p:nvPr>
            <p:ph type="body"/>
          </p:nvPr>
        </p:nvSpPr>
        <p:spPr>
          <a:xfrm>
            <a:off x="914400" y="431244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07" name="PlaceHolder 4"/>
          <p:cNvSpPr>
            <a:spLocks noGrp="1"/>
          </p:cNvSpPr>
          <p:nvPr>
            <p:ph type="body"/>
          </p:nvPr>
        </p:nvSpPr>
        <p:spPr>
          <a:xfrm>
            <a:off x="5014080" y="2362320"/>
            <a:ext cx="3904200" cy="3733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109" name="PlaceHolder 2"/>
          <p:cNvSpPr>
            <a:spLocks noGrp="1"/>
          </p:cNvSpPr>
          <p:nvPr>
            <p:ph type="body"/>
          </p:nvPr>
        </p:nvSpPr>
        <p:spPr>
          <a:xfrm>
            <a:off x="914400" y="2362320"/>
            <a:ext cx="3904200" cy="3733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10" name="PlaceHolder 3"/>
          <p:cNvSpPr>
            <a:spLocks noGrp="1"/>
          </p:cNvSpPr>
          <p:nvPr>
            <p:ph type="body"/>
          </p:nvPr>
        </p:nvSpPr>
        <p:spPr>
          <a:xfrm>
            <a:off x="5014080" y="236232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11" name="PlaceHolder 4"/>
          <p:cNvSpPr>
            <a:spLocks noGrp="1"/>
          </p:cNvSpPr>
          <p:nvPr>
            <p:ph type="body"/>
          </p:nvPr>
        </p:nvSpPr>
        <p:spPr>
          <a:xfrm>
            <a:off x="5014080" y="431244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914400" y="1268280"/>
            <a:ext cx="8000640" cy="636120"/>
          </a:xfrm>
          <a:prstGeom prst="rect">
            <a:avLst/>
          </a:prstGeom>
        </p:spPr>
        <p:txBody>
          <a:bodyPr lIns="0" tIns="0" rIns="0" bIns="0" anchor="ctr"/>
          <a:lstStyle/>
          <a:p>
            <a:endParaRPr lang="en-US" sz="2400" strike="noStrike" spc="-1">
              <a:solidFill>
                <a:srgbClr val="003366"/>
              </a:solidFill>
              <a:uFill>
                <a:solidFill>
                  <a:srgbClr val="FFFFFF"/>
                </a:solidFill>
              </a:uFill>
              <a:latin typeface="Times New Roman"/>
            </a:endParaRPr>
          </a:p>
        </p:txBody>
      </p:sp>
      <p:sp>
        <p:nvSpPr>
          <p:cNvPr id="113" name="PlaceHolder 2"/>
          <p:cNvSpPr>
            <a:spLocks noGrp="1"/>
          </p:cNvSpPr>
          <p:nvPr>
            <p:ph type="body"/>
          </p:nvPr>
        </p:nvSpPr>
        <p:spPr>
          <a:xfrm>
            <a:off x="914400" y="236232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14" name="PlaceHolder 3"/>
          <p:cNvSpPr>
            <a:spLocks noGrp="1"/>
          </p:cNvSpPr>
          <p:nvPr>
            <p:ph type="body"/>
          </p:nvPr>
        </p:nvSpPr>
        <p:spPr>
          <a:xfrm>
            <a:off x="5014080" y="2362320"/>
            <a:ext cx="390420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
        <p:nvSpPr>
          <p:cNvPr id="115" name="PlaceHolder 4"/>
          <p:cNvSpPr>
            <a:spLocks noGrp="1"/>
          </p:cNvSpPr>
          <p:nvPr>
            <p:ph type="body"/>
          </p:nvPr>
        </p:nvSpPr>
        <p:spPr>
          <a:xfrm>
            <a:off x="914400" y="4312440"/>
            <a:ext cx="8000640" cy="1780560"/>
          </a:xfrm>
          <a:prstGeom prst="rect">
            <a:avLst/>
          </a:prstGeom>
        </p:spPr>
        <p:txBody>
          <a:bodyPr lIns="0" tIns="0" rIns="0" bIns="0"/>
          <a:lstStyle/>
          <a:p>
            <a:endParaRPr lang="en-US" sz="2800" strike="noStrike" spc="-1">
              <a:solidFill>
                <a:srgbClr val="003366"/>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tif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tif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tiff"/><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image" Target="../media/image1.tiff"/><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a:off x="0" y="0"/>
            <a:ext cx="761760" cy="6857640"/>
          </a:xfrm>
          <a:prstGeom prst="rect">
            <a:avLst/>
          </a:prstGeom>
          <a:solidFill>
            <a:srgbClr val="3493C5"/>
          </a:solidFill>
          <a:ln w="9360">
            <a:solidFill>
              <a:schemeClr val="tx1"/>
            </a:solidFill>
            <a:miter/>
          </a:ln>
        </p:spPr>
        <p:style>
          <a:lnRef idx="0">
            <a:scrgbClr r="0" g="0" b="0"/>
          </a:lnRef>
          <a:fillRef idx="0">
            <a:scrgbClr r="0" g="0" b="0"/>
          </a:fillRef>
          <a:effectRef idx="0">
            <a:scrgbClr r="0" g="0" b="0"/>
          </a:effectRef>
          <a:fontRef idx="minor"/>
        </p:style>
      </p:sp>
      <p:sp>
        <p:nvSpPr>
          <p:cNvPr id="88" name="CustomShape 2"/>
          <p:cNvSpPr/>
          <p:nvPr/>
        </p:nvSpPr>
        <p:spPr>
          <a:xfrm>
            <a:off x="685800" y="0"/>
            <a:ext cx="2514240" cy="1066320"/>
          </a:xfrm>
          <a:prstGeom prst="rect">
            <a:avLst/>
          </a:prstGeom>
          <a:solidFill>
            <a:srgbClr val="3493C5"/>
          </a:solidFill>
          <a:ln>
            <a:noFill/>
          </a:ln>
        </p:spPr>
        <p:style>
          <a:lnRef idx="0">
            <a:scrgbClr r="0" g="0" b="0"/>
          </a:lnRef>
          <a:fillRef idx="0">
            <a:scrgbClr r="0" g="0" b="0"/>
          </a:fillRef>
          <a:effectRef idx="0">
            <a:scrgbClr r="0" g="0" b="0"/>
          </a:effectRef>
          <a:fontRef idx="minor"/>
        </p:style>
      </p:sp>
      <p:sp>
        <p:nvSpPr>
          <p:cNvPr id="89" name="CustomShape 3"/>
          <p:cNvSpPr/>
          <p:nvPr/>
        </p:nvSpPr>
        <p:spPr>
          <a:xfrm>
            <a:off x="762120" y="762120"/>
            <a:ext cx="5105160" cy="609120"/>
          </a:xfrm>
          <a:prstGeom prst="roundRect">
            <a:avLst>
              <a:gd name="adj" fmla="val 50000"/>
            </a:avLst>
          </a:prstGeom>
          <a:solidFill>
            <a:schemeClr val="bg1"/>
          </a:solidFill>
          <a:ln>
            <a:noFill/>
          </a:ln>
        </p:spPr>
        <p:style>
          <a:lnRef idx="0">
            <a:scrgbClr r="0" g="0" b="0"/>
          </a:lnRef>
          <a:fillRef idx="0">
            <a:scrgbClr r="0" g="0" b="0"/>
          </a:fillRef>
          <a:effectRef idx="0">
            <a:scrgbClr r="0" g="0" b="0"/>
          </a:effectRef>
          <a:fontRef idx="minor"/>
        </p:style>
      </p:sp>
      <p:sp>
        <p:nvSpPr>
          <p:cNvPr id="90" name="PlaceHolder 4"/>
          <p:cNvSpPr>
            <a:spLocks noGrp="1"/>
          </p:cNvSpPr>
          <p:nvPr>
            <p:ph type="title"/>
          </p:nvPr>
        </p:nvSpPr>
        <p:spPr>
          <a:xfrm>
            <a:off x="914400" y="1340640"/>
            <a:ext cx="8000640" cy="563760"/>
          </a:xfrm>
          <a:prstGeom prst="rect">
            <a:avLst/>
          </a:prstGeom>
        </p:spPr>
        <p:txBody>
          <a:bodyPr anchor="b"/>
          <a:lstStyle/>
          <a:p>
            <a:pPr>
              <a:lnSpc>
                <a:spcPct val="90000"/>
              </a:lnSpc>
            </a:pPr>
            <a:r>
              <a:rPr lang="en-US" sz="2800" b="1" strike="noStrike" spc="-1">
                <a:solidFill>
                  <a:srgbClr val="003366"/>
                </a:solidFill>
                <a:uFill>
                  <a:solidFill>
                    <a:srgbClr val="FFFFFF"/>
                  </a:solidFill>
                </a:uFill>
                <a:latin typeface="Arial"/>
                <a:ea typeface="MS PGothic"/>
              </a:rPr>
              <a:t>Titelmasterformat durch Klicken bearbeiten</a:t>
            </a:r>
            <a:endParaRPr lang="en-US" sz="2400" strike="noStrike" spc="-1">
              <a:solidFill>
                <a:srgbClr val="003366"/>
              </a:solidFill>
              <a:uFill>
                <a:solidFill>
                  <a:srgbClr val="FFFFFF"/>
                </a:solidFill>
              </a:uFill>
              <a:latin typeface="Times New Roman"/>
            </a:endParaRPr>
          </a:p>
        </p:txBody>
      </p:sp>
      <p:sp>
        <p:nvSpPr>
          <p:cNvPr id="91" name="PlaceHolder 5"/>
          <p:cNvSpPr>
            <a:spLocks noGrp="1"/>
          </p:cNvSpPr>
          <p:nvPr>
            <p:ph type="body"/>
          </p:nvPr>
        </p:nvSpPr>
        <p:spPr>
          <a:xfrm>
            <a:off x="914400" y="2362320"/>
            <a:ext cx="8000640" cy="3733560"/>
          </a:xfrm>
          <a:prstGeom prst="rect">
            <a:avLst/>
          </a:prstGeom>
        </p:spPr>
        <p:txBody>
          <a:bodyPr lIns="90000" tIns="45000" rIns="90000" bIns="45000" anchor="ctr"/>
          <a:lstStyle/>
          <a:p>
            <a:pPr marL="432000" indent="-324000">
              <a:buClr>
                <a:srgbClr val="000000"/>
              </a:buClr>
              <a:buSzPct val="45000"/>
              <a:buFont typeface="Wingdings" charset="2"/>
              <a:buChar char=""/>
            </a:pPr>
            <a:r>
              <a:rPr lang="en-US" sz="2400" strike="noStrike" spc="-1">
                <a:solidFill>
                  <a:srgbClr val="003366"/>
                </a:solidFill>
                <a:uFill>
                  <a:solidFill>
                    <a:srgbClr val="FFFFFF"/>
                  </a:solidFill>
                </a:uFill>
                <a:latin typeface="Times New Roman"/>
                <a:ea typeface="MS PGothic"/>
              </a:rPr>
              <a:t>Format des Gliederungstextes durch Klicken bearbeiten</a:t>
            </a:r>
            <a:endParaRPr lang="en-US" sz="2400" strike="noStrike" spc="-1">
              <a:solidFill>
                <a:srgbClr val="003366"/>
              </a:solidFill>
              <a:uFill>
                <a:solidFill>
                  <a:srgbClr val="FFFFFF"/>
                </a:solidFill>
              </a:uFill>
              <a:latin typeface="Arial"/>
            </a:endParaRPr>
          </a:p>
          <a:p>
            <a:pPr marL="864000" lvl="1" indent="-324000">
              <a:buClr>
                <a:srgbClr val="000000"/>
              </a:buClr>
              <a:buSzPct val="75000"/>
              <a:buFont typeface="Symbol" charset="2"/>
              <a:buChar char=""/>
            </a:pPr>
            <a:r>
              <a:rPr lang="en-US" sz="2400" strike="noStrike" spc="-1">
                <a:solidFill>
                  <a:srgbClr val="003366"/>
                </a:solidFill>
                <a:uFill>
                  <a:solidFill>
                    <a:srgbClr val="FFFFFF"/>
                  </a:solidFill>
                </a:uFill>
                <a:latin typeface="Times New Roman"/>
                <a:ea typeface="MS PGothic"/>
              </a:rPr>
              <a:t>Zweite Gliederungsebene</a:t>
            </a:r>
            <a:endParaRPr lang="en-US" sz="2400" strike="noStrike" spc="-1">
              <a:solidFill>
                <a:srgbClr val="003366"/>
              </a:solidFill>
              <a:uFill>
                <a:solidFill>
                  <a:srgbClr val="FFFFFF"/>
                </a:solidFill>
              </a:uFill>
              <a:latin typeface="Arial"/>
            </a:endParaRPr>
          </a:p>
          <a:p>
            <a:pPr marL="1296000" lvl="2" indent="-288000">
              <a:buClr>
                <a:srgbClr val="000000"/>
              </a:buClr>
              <a:buSzPct val="45000"/>
              <a:buFont typeface="Wingdings" charset="2"/>
              <a:buChar char=""/>
            </a:pPr>
            <a:r>
              <a:rPr lang="en-US" sz="2400" strike="noStrike" spc="-1">
                <a:solidFill>
                  <a:srgbClr val="003366"/>
                </a:solidFill>
                <a:uFill>
                  <a:solidFill>
                    <a:srgbClr val="FFFFFF"/>
                  </a:solidFill>
                </a:uFill>
                <a:latin typeface="Times New Roman"/>
                <a:ea typeface="MS PGothic"/>
              </a:rPr>
              <a:t>Dritte Gliederungsebene</a:t>
            </a:r>
            <a:endParaRPr lang="en-US" sz="2400" strike="noStrike" spc="-1">
              <a:solidFill>
                <a:srgbClr val="003366"/>
              </a:solidFill>
              <a:uFill>
                <a:solidFill>
                  <a:srgbClr val="FFFFFF"/>
                </a:solidFill>
              </a:uFill>
              <a:latin typeface="Arial"/>
            </a:endParaRPr>
          </a:p>
          <a:p>
            <a:pPr marL="1728000" lvl="3" indent="-216000">
              <a:buClr>
                <a:srgbClr val="000000"/>
              </a:buClr>
              <a:buSzPct val="75000"/>
              <a:buFont typeface="Symbol" charset="2"/>
              <a:buChar char=""/>
            </a:pPr>
            <a:r>
              <a:rPr lang="en-US" sz="2400" strike="noStrike" spc="-1">
                <a:solidFill>
                  <a:srgbClr val="003366"/>
                </a:solidFill>
                <a:uFill>
                  <a:solidFill>
                    <a:srgbClr val="FFFFFF"/>
                  </a:solidFill>
                </a:uFill>
                <a:latin typeface="Times New Roman"/>
                <a:ea typeface="MS PGothic"/>
              </a:rPr>
              <a:t>Vierte Gliederungsebene</a:t>
            </a:r>
            <a:endParaRPr lang="en-US" sz="2400" strike="noStrike" spc="-1">
              <a:solidFill>
                <a:srgbClr val="003366"/>
              </a:solidFill>
              <a:uFill>
                <a:solidFill>
                  <a:srgbClr val="FFFFFF"/>
                </a:solidFill>
              </a:uFill>
              <a:latin typeface="Arial"/>
            </a:endParaRPr>
          </a:p>
          <a:p>
            <a:pPr marL="2160000" lvl="4" indent="-216000">
              <a:buClr>
                <a:srgbClr val="000000"/>
              </a:buClr>
              <a:buSzPct val="45000"/>
              <a:buFont typeface="Wingdings" charset="2"/>
              <a:buChar char=""/>
            </a:pPr>
            <a:r>
              <a:rPr lang="en-US" sz="2400" strike="noStrike" spc="-1">
                <a:solidFill>
                  <a:srgbClr val="003366"/>
                </a:solidFill>
                <a:uFill>
                  <a:solidFill>
                    <a:srgbClr val="FFFFFF"/>
                  </a:solidFill>
                </a:uFill>
                <a:latin typeface="Times New Roman"/>
                <a:ea typeface="MS PGothic"/>
              </a:rPr>
              <a:t>Fünfte Gliederungsebene</a:t>
            </a:r>
            <a:endParaRPr lang="en-US" sz="2400" strike="noStrike" spc="-1">
              <a:solidFill>
                <a:srgbClr val="003366"/>
              </a:solidFill>
              <a:uFill>
                <a:solidFill>
                  <a:srgbClr val="FFFFFF"/>
                </a:solidFill>
              </a:uFill>
              <a:latin typeface="Arial"/>
            </a:endParaRPr>
          </a:p>
          <a:p>
            <a:pPr marL="2592000" lvl="5" indent="-216000">
              <a:buClr>
                <a:srgbClr val="000000"/>
              </a:buClr>
              <a:buSzPct val="45000"/>
              <a:buFont typeface="Wingdings" charset="2"/>
              <a:buChar char=""/>
            </a:pPr>
            <a:r>
              <a:rPr lang="en-US" sz="2400" strike="noStrike" spc="-1">
                <a:solidFill>
                  <a:srgbClr val="003366"/>
                </a:solidFill>
                <a:uFill>
                  <a:solidFill>
                    <a:srgbClr val="FFFFFF"/>
                  </a:solidFill>
                </a:uFill>
                <a:latin typeface="Times New Roman"/>
                <a:ea typeface="MS PGothic"/>
              </a:rPr>
              <a:t>Sechste Gliederungsebene</a:t>
            </a:r>
            <a:endParaRPr lang="en-US" sz="2400" strike="noStrike" spc="-1">
              <a:solidFill>
                <a:srgbClr val="003366"/>
              </a:solidFill>
              <a:uFill>
                <a:solidFill>
                  <a:srgbClr val="FFFFFF"/>
                </a:solidFill>
              </a:uFill>
              <a:latin typeface="Arial"/>
            </a:endParaRPr>
          </a:p>
          <a:p>
            <a:pPr>
              <a:lnSpc>
                <a:spcPct val="100000"/>
              </a:lnSpc>
            </a:pPr>
            <a:r>
              <a:rPr lang="en-US" sz="2400" strike="noStrike" spc="-1">
                <a:solidFill>
                  <a:srgbClr val="003366"/>
                </a:solidFill>
                <a:uFill>
                  <a:solidFill>
                    <a:srgbClr val="FFFFFF"/>
                  </a:solidFill>
                </a:uFill>
                <a:latin typeface="Times New Roman"/>
                <a:ea typeface="MS PGothic"/>
              </a:rPr>
              <a:t>Siebte GliederungsebeneKlicken Sie auf das Symbol, um die SmartArt-Grafik hinzuzufügen</a:t>
            </a:r>
            <a:endParaRPr lang="en-US" sz="2400" strike="noStrike" spc="-1">
              <a:solidFill>
                <a:srgbClr val="003366"/>
              </a:solidFill>
              <a:uFill>
                <a:solidFill>
                  <a:srgbClr val="FFFFFF"/>
                </a:solidFill>
              </a:uFill>
              <a:latin typeface="Arial"/>
            </a:endParaRPr>
          </a:p>
        </p:txBody>
      </p:sp>
      <p:sp>
        <p:nvSpPr>
          <p:cNvPr id="92" name="PlaceHolder 6"/>
          <p:cNvSpPr>
            <a:spLocks noGrp="1"/>
          </p:cNvSpPr>
          <p:nvPr>
            <p:ph type="dt"/>
          </p:nvPr>
        </p:nvSpPr>
        <p:spPr>
          <a:xfrm>
            <a:off x="7010280" y="6553080"/>
            <a:ext cx="1904760" cy="304560"/>
          </a:xfrm>
          <a:prstGeom prst="rect">
            <a:avLst/>
          </a:prstGeom>
        </p:spPr>
        <p:txBody>
          <a:bodyPr anchor="b"/>
          <a:lstStyle/>
          <a:p>
            <a:pPr algn="r">
              <a:lnSpc>
                <a:spcPct val="100000"/>
              </a:lnSpc>
            </a:pPr>
            <a:endParaRPr lang="de-DE" sz="1400" strike="noStrike" spc="-1">
              <a:solidFill>
                <a:srgbClr val="000000"/>
              </a:solidFill>
              <a:uFill>
                <a:solidFill>
                  <a:srgbClr val="FFFFFF"/>
                </a:solidFill>
              </a:uFill>
              <a:latin typeface="Times New Roman"/>
            </a:endParaRPr>
          </a:p>
        </p:txBody>
      </p:sp>
      <p:sp>
        <p:nvSpPr>
          <p:cNvPr id="93" name="PlaceHolder 7"/>
          <p:cNvSpPr>
            <a:spLocks noGrp="1"/>
          </p:cNvSpPr>
          <p:nvPr>
            <p:ph type="ftr"/>
          </p:nvPr>
        </p:nvSpPr>
        <p:spPr>
          <a:xfrm>
            <a:off x="2936880" y="6529320"/>
            <a:ext cx="2895120" cy="304560"/>
          </a:xfrm>
          <a:prstGeom prst="rect">
            <a:avLst/>
          </a:prstGeom>
        </p:spPr>
        <p:txBody>
          <a:bodyPr anchor="b"/>
          <a:lstStyle/>
          <a:p>
            <a:pPr algn="ctr">
              <a:lnSpc>
                <a:spcPct val="100000"/>
              </a:lnSpc>
            </a:pPr>
            <a:r>
              <a:rPr lang="de-DE" sz="1400" strike="noStrike" spc="-1">
                <a:solidFill>
                  <a:srgbClr val="000000"/>
                </a:solidFill>
                <a:uFill>
                  <a:solidFill>
                    <a:srgbClr val="FFFFFF"/>
                  </a:solidFill>
                </a:uFill>
                <a:latin typeface="Times New Roman"/>
              </a:rPr>
              <a:t>Multiplikatorin</a:t>
            </a:r>
          </a:p>
        </p:txBody>
      </p:sp>
      <p:sp>
        <p:nvSpPr>
          <p:cNvPr id="94" name="PlaceHolder 8"/>
          <p:cNvSpPr>
            <a:spLocks noGrp="1"/>
          </p:cNvSpPr>
          <p:nvPr>
            <p:ph type="sldNum"/>
          </p:nvPr>
        </p:nvSpPr>
        <p:spPr>
          <a:xfrm>
            <a:off x="84240" y="5946840"/>
            <a:ext cx="671040" cy="885600"/>
          </a:xfrm>
          <a:prstGeom prst="rect">
            <a:avLst/>
          </a:prstGeom>
        </p:spPr>
        <p:txBody>
          <a:bodyPr anchor="b" anchorCtr="1"/>
          <a:lstStyle/>
          <a:p>
            <a:pPr>
              <a:lnSpc>
                <a:spcPct val="100000"/>
              </a:lnSpc>
            </a:pPr>
            <a:fld id="{F6DDB961-CF9A-4E46-A8A6-EF7A82C57C7F}" type="slidenum">
              <a:rPr lang="de-DE" sz="1800" b="1" strike="noStrike" spc="-1">
                <a:solidFill>
                  <a:srgbClr val="FFFFFF"/>
                </a:solidFill>
                <a:uFill>
                  <a:solidFill>
                    <a:srgbClr val="FFFFFF"/>
                  </a:solidFill>
                </a:uFill>
                <a:latin typeface="Arial"/>
                <a:ea typeface="MS PGothic"/>
              </a:rPr>
              <a:t>‹Nr.›</a:t>
            </a:fld>
            <a:endParaRPr lang="de-DE" sz="1400" strike="noStrike" spc="-1">
              <a:solidFill>
                <a:srgbClr val="000000"/>
              </a:solidFill>
              <a:uFill>
                <a:solidFill>
                  <a:srgbClr val="FFFFFF"/>
                </a:solidFill>
              </a:uFill>
              <a:latin typeface="Times New Roman"/>
            </a:endParaRPr>
          </a:p>
        </p:txBody>
      </p:sp>
      <p:pic>
        <p:nvPicPr>
          <p:cNvPr id="11" name="Grafik 10">
            <a:extLst>
              <a:ext uri="{FF2B5EF4-FFF2-40B4-BE49-F238E27FC236}">
                <a16:creationId xmlns:a16="http://schemas.microsoft.com/office/drawing/2014/main" id="{910DBFD5-0D5F-4624-9A8B-52C62732399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010400" y="0"/>
            <a:ext cx="2017656" cy="636587"/>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 name="CustomShape 1"/>
          <p:cNvSpPr/>
          <p:nvPr/>
        </p:nvSpPr>
        <p:spPr>
          <a:xfrm>
            <a:off x="0" y="0"/>
            <a:ext cx="761760" cy="6857640"/>
          </a:xfrm>
          <a:prstGeom prst="rect">
            <a:avLst/>
          </a:prstGeom>
          <a:solidFill>
            <a:srgbClr val="3493C5"/>
          </a:solidFill>
          <a:ln w="9360">
            <a:solidFill>
              <a:schemeClr val="tx1"/>
            </a:solidFill>
            <a:miter/>
          </a:ln>
        </p:spPr>
        <p:style>
          <a:lnRef idx="0">
            <a:scrgbClr r="0" g="0" b="0"/>
          </a:lnRef>
          <a:fillRef idx="0">
            <a:scrgbClr r="0" g="0" b="0"/>
          </a:fillRef>
          <a:effectRef idx="0">
            <a:scrgbClr r="0" g="0" b="0"/>
          </a:effectRef>
          <a:fontRef idx="minor"/>
        </p:style>
      </p:sp>
      <p:sp>
        <p:nvSpPr>
          <p:cNvPr id="131" name="CustomShape 2"/>
          <p:cNvSpPr/>
          <p:nvPr/>
        </p:nvSpPr>
        <p:spPr>
          <a:xfrm>
            <a:off x="685800" y="0"/>
            <a:ext cx="2514240" cy="1066320"/>
          </a:xfrm>
          <a:prstGeom prst="rect">
            <a:avLst/>
          </a:prstGeom>
          <a:solidFill>
            <a:srgbClr val="3493C5"/>
          </a:solidFill>
          <a:ln>
            <a:noFill/>
          </a:ln>
        </p:spPr>
        <p:style>
          <a:lnRef idx="0">
            <a:scrgbClr r="0" g="0" b="0"/>
          </a:lnRef>
          <a:fillRef idx="0">
            <a:scrgbClr r="0" g="0" b="0"/>
          </a:fillRef>
          <a:effectRef idx="0">
            <a:scrgbClr r="0" g="0" b="0"/>
          </a:effectRef>
          <a:fontRef idx="minor"/>
        </p:style>
      </p:sp>
      <p:sp>
        <p:nvSpPr>
          <p:cNvPr id="132" name="CustomShape 3"/>
          <p:cNvSpPr/>
          <p:nvPr/>
        </p:nvSpPr>
        <p:spPr>
          <a:xfrm>
            <a:off x="762120" y="762120"/>
            <a:ext cx="5105160" cy="609120"/>
          </a:xfrm>
          <a:prstGeom prst="roundRect">
            <a:avLst>
              <a:gd name="adj" fmla="val 50000"/>
            </a:avLst>
          </a:prstGeom>
          <a:solidFill>
            <a:schemeClr val="bg1"/>
          </a:solidFill>
          <a:ln>
            <a:noFill/>
          </a:ln>
        </p:spPr>
        <p:style>
          <a:lnRef idx="0">
            <a:scrgbClr r="0" g="0" b="0"/>
          </a:lnRef>
          <a:fillRef idx="0">
            <a:scrgbClr r="0" g="0" b="0"/>
          </a:fillRef>
          <a:effectRef idx="0">
            <a:scrgbClr r="0" g="0" b="0"/>
          </a:effectRef>
          <a:fontRef idx="minor"/>
        </p:style>
      </p:sp>
      <p:sp>
        <p:nvSpPr>
          <p:cNvPr id="133" name="PlaceHolder 4"/>
          <p:cNvSpPr>
            <a:spLocks noGrp="1"/>
          </p:cNvSpPr>
          <p:nvPr>
            <p:ph type="title"/>
          </p:nvPr>
        </p:nvSpPr>
        <p:spPr>
          <a:xfrm>
            <a:off x="914400" y="1268280"/>
            <a:ext cx="8000640" cy="636120"/>
          </a:xfrm>
          <a:prstGeom prst="rect">
            <a:avLst/>
          </a:prstGeom>
        </p:spPr>
        <p:txBody>
          <a:bodyPr anchor="b"/>
          <a:lstStyle/>
          <a:p>
            <a:pPr>
              <a:lnSpc>
                <a:spcPct val="90000"/>
              </a:lnSpc>
            </a:pPr>
            <a:r>
              <a:rPr lang="en-US" sz="2800" b="1" strike="noStrike" spc="-1">
                <a:solidFill>
                  <a:srgbClr val="003366"/>
                </a:solidFill>
                <a:uFill>
                  <a:solidFill>
                    <a:srgbClr val="FFFFFF"/>
                  </a:solidFill>
                </a:uFill>
                <a:latin typeface="Arial"/>
                <a:ea typeface="MS PGothic"/>
              </a:rPr>
              <a:t>Titelmasterformat durch Klicken bearbeiten</a:t>
            </a:r>
            <a:endParaRPr lang="en-US" sz="2400" strike="noStrike" spc="-1">
              <a:solidFill>
                <a:srgbClr val="003366"/>
              </a:solidFill>
              <a:uFill>
                <a:solidFill>
                  <a:srgbClr val="FFFFFF"/>
                </a:solidFill>
              </a:uFill>
              <a:latin typeface="Times New Roman"/>
            </a:endParaRPr>
          </a:p>
        </p:txBody>
      </p:sp>
      <p:sp>
        <p:nvSpPr>
          <p:cNvPr id="134" name="PlaceHolder 5"/>
          <p:cNvSpPr>
            <a:spLocks noGrp="1"/>
          </p:cNvSpPr>
          <p:nvPr>
            <p:ph type="body"/>
          </p:nvPr>
        </p:nvSpPr>
        <p:spPr>
          <a:xfrm>
            <a:off x="914400" y="2362320"/>
            <a:ext cx="8000640" cy="3733560"/>
          </a:xfrm>
          <a:prstGeom prst="rect">
            <a:avLst/>
          </a:prstGeom>
        </p:spPr>
        <p:txBody>
          <a:bodyPr/>
          <a:lstStyle/>
          <a:p>
            <a:pPr marL="432000" indent="-324000">
              <a:buClr>
                <a:srgbClr val="000000"/>
              </a:buClr>
              <a:buSzPct val="45000"/>
              <a:buFont typeface="Wingdings" charset="2"/>
              <a:buChar char=""/>
            </a:pPr>
            <a:r>
              <a:rPr lang="en-US" sz="2800" strike="noStrike" spc="-1">
                <a:solidFill>
                  <a:srgbClr val="003366"/>
                </a:solidFill>
                <a:uFill>
                  <a:solidFill>
                    <a:srgbClr val="FFFFFF"/>
                  </a:solidFill>
                </a:uFill>
                <a:latin typeface="Arial"/>
                <a:ea typeface="MS PGothic"/>
              </a:rPr>
              <a:t>Format des Gliederungstextes durch Klicken bearbeiten</a:t>
            </a:r>
            <a:endParaRPr lang="en-US" sz="2800" strike="noStrike" spc="-1">
              <a:solidFill>
                <a:srgbClr val="003366"/>
              </a:solidFill>
              <a:uFill>
                <a:solidFill>
                  <a:srgbClr val="FFFFFF"/>
                </a:solidFill>
              </a:uFill>
              <a:latin typeface="Arial"/>
            </a:endParaRPr>
          </a:p>
          <a:p>
            <a:pPr marL="864000" lvl="1" indent="-324000">
              <a:buClr>
                <a:srgbClr val="000000"/>
              </a:buClr>
              <a:buSzPct val="75000"/>
              <a:buFont typeface="Symbol" charset="2"/>
              <a:buChar char=""/>
            </a:pPr>
            <a:r>
              <a:rPr lang="en-US" sz="2800" strike="noStrike" spc="-1">
                <a:solidFill>
                  <a:srgbClr val="003366"/>
                </a:solidFill>
                <a:uFill>
                  <a:solidFill>
                    <a:srgbClr val="FFFFFF"/>
                  </a:solidFill>
                </a:uFill>
                <a:latin typeface="Arial"/>
                <a:ea typeface="MS PGothic"/>
              </a:rPr>
              <a:t>Zweite Gliederungsebene</a:t>
            </a:r>
            <a:endParaRPr lang="en-US" sz="2800" strike="noStrike" spc="-1">
              <a:solidFill>
                <a:srgbClr val="003366"/>
              </a:solidFill>
              <a:uFill>
                <a:solidFill>
                  <a:srgbClr val="FFFFFF"/>
                </a:solidFill>
              </a:uFill>
              <a:latin typeface="Arial"/>
            </a:endParaRPr>
          </a:p>
          <a:p>
            <a:pPr marL="1296000" lvl="2" indent="-288000">
              <a:buClr>
                <a:srgbClr val="000000"/>
              </a:buClr>
              <a:buSzPct val="45000"/>
              <a:buFont typeface="Wingdings" charset="2"/>
              <a:buChar char=""/>
            </a:pPr>
            <a:r>
              <a:rPr lang="en-US" sz="2800" strike="noStrike" spc="-1">
                <a:solidFill>
                  <a:srgbClr val="003366"/>
                </a:solidFill>
                <a:uFill>
                  <a:solidFill>
                    <a:srgbClr val="FFFFFF"/>
                  </a:solidFill>
                </a:uFill>
                <a:latin typeface="Arial"/>
                <a:ea typeface="MS PGothic"/>
              </a:rPr>
              <a:t>Dritte Gliederungsebene</a:t>
            </a:r>
            <a:endParaRPr lang="en-US" sz="2800" strike="noStrike" spc="-1">
              <a:solidFill>
                <a:srgbClr val="003366"/>
              </a:solidFill>
              <a:uFill>
                <a:solidFill>
                  <a:srgbClr val="FFFFFF"/>
                </a:solidFill>
              </a:uFill>
              <a:latin typeface="Arial"/>
            </a:endParaRPr>
          </a:p>
          <a:p>
            <a:pPr marL="1728000" lvl="3" indent="-216000">
              <a:buClr>
                <a:srgbClr val="000000"/>
              </a:buClr>
              <a:buSzPct val="75000"/>
              <a:buFont typeface="Symbol" charset="2"/>
              <a:buChar char=""/>
            </a:pPr>
            <a:r>
              <a:rPr lang="en-US" sz="2800" strike="noStrike" spc="-1">
                <a:solidFill>
                  <a:srgbClr val="003366"/>
                </a:solidFill>
                <a:uFill>
                  <a:solidFill>
                    <a:srgbClr val="FFFFFF"/>
                  </a:solidFill>
                </a:uFill>
                <a:latin typeface="Arial"/>
                <a:ea typeface="MS PGothic"/>
              </a:rPr>
              <a:t>Vierte Gliederungsebene</a:t>
            </a:r>
            <a:endParaRPr lang="en-US" sz="2800" strike="noStrike" spc="-1">
              <a:solidFill>
                <a:srgbClr val="003366"/>
              </a:solidFill>
              <a:uFill>
                <a:solidFill>
                  <a:srgbClr val="FFFFFF"/>
                </a:solidFill>
              </a:uFill>
              <a:latin typeface="Arial"/>
            </a:endParaRPr>
          </a:p>
          <a:p>
            <a:pPr marL="2160000" lvl="4" indent="-216000">
              <a:buClr>
                <a:srgbClr val="000000"/>
              </a:buClr>
              <a:buSzPct val="45000"/>
              <a:buFont typeface="Wingdings" charset="2"/>
              <a:buChar char=""/>
            </a:pPr>
            <a:r>
              <a:rPr lang="en-US" sz="2800" strike="noStrike" spc="-1">
                <a:solidFill>
                  <a:srgbClr val="003366"/>
                </a:solidFill>
                <a:uFill>
                  <a:solidFill>
                    <a:srgbClr val="FFFFFF"/>
                  </a:solidFill>
                </a:uFill>
                <a:latin typeface="Arial"/>
                <a:ea typeface="MS PGothic"/>
              </a:rPr>
              <a:t>Fünfte Gliederungsebene</a:t>
            </a:r>
            <a:endParaRPr lang="en-US" sz="2800" strike="noStrike" spc="-1">
              <a:solidFill>
                <a:srgbClr val="003366"/>
              </a:solidFill>
              <a:uFill>
                <a:solidFill>
                  <a:srgbClr val="FFFFFF"/>
                </a:solidFill>
              </a:uFill>
              <a:latin typeface="Arial"/>
            </a:endParaRPr>
          </a:p>
          <a:p>
            <a:pPr marL="2592000" lvl="5" indent="-216000">
              <a:buClr>
                <a:srgbClr val="000000"/>
              </a:buClr>
              <a:buSzPct val="45000"/>
              <a:buFont typeface="Wingdings" charset="2"/>
              <a:buChar char=""/>
            </a:pPr>
            <a:r>
              <a:rPr lang="en-US" sz="2800" strike="noStrike" spc="-1">
                <a:solidFill>
                  <a:srgbClr val="003366"/>
                </a:solidFill>
                <a:uFill>
                  <a:solidFill>
                    <a:srgbClr val="FFFFFF"/>
                  </a:solidFill>
                </a:uFill>
                <a:latin typeface="Arial"/>
                <a:ea typeface="MS PGothic"/>
              </a:rPr>
              <a:t>Sechste Gliederungsebene</a:t>
            </a:r>
            <a:endParaRPr lang="en-US" sz="2800" strike="noStrike" spc="-1">
              <a:solidFill>
                <a:srgbClr val="003366"/>
              </a:solidFill>
              <a:uFill>
                <a:solidFill>
                  <a:srgbClr val="FFFFFF"/>
                </a:solidFill>
              </a:uFill>
              <a:latin typeface="Arial"/>
            </a:endParaRPr>
          </a:p>
          <a:p>
            <a:pPr marL="343080" indent="-342720">
              <a:lnSpc>
                <a:spcPct val="100000"/>
              </a:lnSpc>
              <a:buClr>
                <a:srgbClr val="003366"/>
              </a:buClr>
              <a:buSzPct val="75000"/>
              <a:buFont typeface="Wingdings" charset="2"/>
              <a:buChar char=""/>
            </a:pPr>
            <a:r>
              <a:rPr lang="en-US" sz="2800" strike="noStrike" spc="-1">
                <a:solidFill>
                  <a:srgbClr val="003366"/>
                </a:solidFill>
                <a:uFill>
                  <a:solidFill>
                    <a:srgbClr val="FFFFFF"/>
                  </a:solidFill>
                </a:uFill>
                <a:latin typeface="Arial"/>
                <a:ea typeface="MS PGothic"/>
              </a:rPr>
              <a:t>Siebte GliederungsebeneTextmasterformat bearbeiten</a:t>
            </a:r>
            <a:endParaRPr lang="en-US" sz="2800" strike="noStrike" spc="-1">
              <a:solidFill>
                <a:srgbClr val="003366"/>
              </a:solidFill>
              <a:uFill>
                <a:solidFill>
                  <a:srgbClr val="FFFFFF"/>
                </a:solidFill>
              </a:uFill>
              <a:latin typeface="Arial"/>
            </a:endParaRPr>
          </a:p>
          <a:p>
            <a:pPr marL="743040" lvl="1" indent="-285480">
              <a:lnSpc>
                <a:spcPct val="100000"/>
              </a:lnSpc>
              <a:buClr>
                <a:srgbClr val="003366"/>
              </a:buClr>
              <a:buSzPct val="75000"/>
              <a:buFont typeface="Symbol" charset="2"/>
              <a:buChar char=""/>
            </a:pPr>
            <a:r>
              <a:rPr lang="en-US" sz="2400" strike="noStrike" spc="-1">
                <a:solidFill>
                  <a:srgbClr val="003366"/>
                </a:solidFill>
                <a:uFill>
                  <a:solidFill>
                    <a:srgbClr val="FFFFFF"/>
                  </a:solidFill>
                </a:uFill>
                <a:latin typeface="Arial"/>
                <a:ea typeface="MS PGothic"/>
              </a:rPr>
              <a:t>Zweite Ebene</a:t>
            </a:r>
            <a:endParaRPr lang="en-US" sz="2800" strike="noStrike" spc="-1">
              <a:solidFill>
                <a:srgbClr val="003366"/>
              </a:solidFill>
              <a:uFill>
                <a:solidFill>
                  <a:srgbClr val="FFFFFF"/>
                </a:solidFill>
              </a:uFill>
              <a:latin typeface="Arial"/>
            </a:endParaRPr>
          </a:p>
          <a:p>
            <a:pPr marL="1143000" lvl="2" indent="-228240">
              <a:lnSpc>
                <a:spcPct val="100000"/>
              </a:lnSpc>
              <a:buClr>
                <a:srgbClr val="003366"/>
              </a:buClr>
              <a:buSzPct val="75000"/>
              <a:buFont typeface="Wingdings" charset="2"/>
              <a:buChar char=""/>
            </a:pPr>
            <a:r>
              <a:rPr lang="en-US" sz="2000" strike="noStrike" spc="-1">
                <a:solidFill>
                  <a:srgbClr val="003366"/>
                </a:solidFill>
                <a:uFill>
                  <a:solidFill>
                    <a:srgbClr val="FFFFFF"/>
                  </a:solidFill>
                </a:uFill>
                <a:latin typeface="Arial"/>
                <a:ea typeface="MS PGothic"/>
              </a:rPr>
              <a:t>Dritte Ebene</a:t>
            </a:r>
            <a:endParaRPr lang="en-US" sz="2800" strike="noStrike" spc="-1">
              <a:solidFill>
                <a:srgbClr val="003366"/>
              </a:solidFill>
              <a:uFill>
                <a:solidFill>
                  <a:srgbClr val="FFFFFF"/>
                </a:solidFill>
              </a:uFill>
              <a:latin typeface="Arial"/>
            </a:endParaRPr>
          </a:p>
          <a:p>
            <a:pPr marL="1600200" lvl="3" indent="-228240">
              <a:lnSpc>
                <a:spcPct val="100000"/>
              </a:lnSpc>
              <a:buClr>
                <a:srgbClr val="003366"/>
              </a:buClr>
              <a:buSzPct val="80000"/>
              <a:buFont typeface="Symbol" charset="2"/>
              <a:buChar char=""/>
            </a:pPr>
            <a:r>
              <a:rPr lang="en-US" sz="1800" strike="noStrike" spc="-1">
                <a:solidFill>
                  <a:srgbClr val="003366"/>
                </a:solidFill>
                <a:uFill>
                  <a:solidFill>
                    <a:srgbClr val="FFFFFF"/>
                  </a:solidFill>
                </a:uFill>
                <a:latin typeface="Arial"/>
                <a:ea typeface="MS PGothic"/>
              </a:rPr>
              <a:t>Vierte Ebene</a:t>
            </a:r>
            <a:endParaRPr lang="en-US" sz="2800" strike="noStrike" spc="-1">
              <a:solidFill>
                <a:srgbClr val="003366"/>
              </a:solidFill>
              <a:uFill>
                <a:solidFill>
                  <a:srgbClr val="FFFFFF"/>
                </a:solidFill>
              </a:uFill>
              <a:latin typeface="Arial"/>
            </a:endParaRPr>
          </a:p>
          <a:p>
            <a:pPr marL="2057400" lvl="4" indent="-228240">
              <a:lnSpc>
                <a:spcPct val="100000"/>
              </a:lnSpc>
              <a:buClr>
                <a:srgbClr val="003366"/>
              </a:buClr>
              <a:buSzPct val="65000"/>
              <a:buFont typeface="Wingdings" charset="2"/>
              <a:buChar char=""/>
            </a:pPr>
            <a:r>
              <a:rPr lang="en-US" sz="1800" strike="noStrike" spc="-1">
                <a:solidFill>
                  <a:srgbClr val="003366"/>
                </a:solidFill>
                <a:uFill>
                  <a:solidFill>
                    <a:srgbClr val="FFFFFF"/>
                  </a:solidFill>
                </a:uFill>
                <a:latin typeface="Arial"/>
                <a:ea typeface="MS PGothic"/>
              </a:rPr>
              <a:t>Fünfte Ebene</a:t>
            </a:r>
            <a:endParaRPr lang="en-US" sz="2800" strike="noStrike" spc="-1">
              <a:solidFill>
                <a:srgbClr val="003366"/>
              </a:solidFill>
              <a:uFill>
                <a:solidFill>
                  <a:srgbClr val="FFFFFF"/>
                </a:solidFill>
              </a:uFill>
              <a:latin typeface="Arial"/>
            </a:endParaRPr>
          </a:p>
        </p:txBody>
      </p:sp>
      <p:sp>
        <p:nvSpPr>
          <p:cNvPr id="135" name="PlaceHolder 6"/>
          <p:cNvSpPr>
            <a:spLocks noGrp="1"/>
          </p:cNvSpPr>
          <p:nvPr>
            <p:ph type="dt"/>
          </p:nvPr>
        </p:nvSpPr>
        <p:spPr>
          <a:xfrm>
            <a:off x="7010280" y="6553080"/>
            <a:ext cx="1904760" cy="304560"/>
          </a:xfrm>
          <a:prstGeom prst="rect">
            <a:avLst/>
          </a:prstGeom>
        </p:spPr>
        <p:txBody>
          <a:bodyPr anchor="b"/>
          <a:lstStyle/>
          <a:p>
            <a:pPr algn="r">
              <a:lnSpc>
                <a:spcPct val="100000"/>
              </a:lnSpc>
            </a:pPr>
            <a:endParaRPr lang="de-DE" sz="1400" strike="noStrike" spc="-1">
              <a:solidFill>
                <a:srgbClr val="000000"/>
              </a:solidFill>
              <a:uFill>
                <a:solidFill>
                  <a:srgbClr val="FFFFFF"/>
                </a:solidFill>
              </a:uFill>
              <a:latin typeface="Times New Roman"/>
            </a:endParaRPr>
          </a:p>
        </p:txBody>
      </p:sp>
      <p:sp>
        <p:nvSpPr>
          <p:cNvPr id="136" name="PlaceHolder 7"/>
          <p:cNvSpPr>
            <a:spLocks noGrp="1"/>
          </p:cNvSpPr>
          <p:nvPr>
            <p:ph type="ftr"/>
          </p:nvPr>
        </p:nvSpPr>
        <p:spPr>
          <a:xfrm>
            <a:off x="2936880" y="6529320"/>
            <a:ext cx="2895120" cy="304560"/>
          </a:xfrm>
          <a:prstGeom prst="rect">
            <a:avLst/>
          </a:prstGeom>
        </p:spPr>
        <p:txBody>
          <a:bodyPr anchor="b"/>
          <a:lstStyle/>
          <a:p>
            <a:pPr algn="ctr">
              <a:lnSpc>
                <a:spcPct val="100000"/>
              </a:lnSpc>
            </a:pPr>
            <a:r>
              <a:rPr lang="de-DE" sz="1400" strike="noStrike" spc="-1">
                <a:solidFill>
                  <a:srgbClr val="000000"/>
                </a:solidFill>
                <a:uFill>
                  <a:solidFill>
                    <a:srgbClr val="FFFFFF"/>
                  </a:solidFill>
                </a:uFill>
                <a:latin typeface="Times New Roman"/>
              </a:rPr>
              <a:t>Multiplikatorin</a:t>
            </a:r>
          </a:p>
        </p:txBody>
      </p:sp>
      <p:sp>
        <p:nvSpPr>
          <p:cNvPr id="137" name="PlaceHolder 8"/>
          <p:cNvSpPr>
            <a:spLocks noGrp="1"/>
          </p:cNvSpPr>
          <p:nvPr>
            <p:ph type="sldNum"/>
          </p:nvPr>
        </p:nvSpPr>
        <p:spPr>
          <a:xfrm>
            <a:off x="84240" y="6462720"/>
            <a:ext cx="887040" cy="369360"/>
          </a:xfrm>
          <a:prstGeom prst="rect">
            <a:avLst/>
          </a:prstGeom>
        </p:spPr>
        <p:txBody>
          <a:bodyPr anchor="b" anchorCtr="1"/>
          <a:lstStyle/>
          <a:p>
            <a:pPr>
              <a:lnSpc>
                <a:spcPct val="100000"/>
              </a:lnSpc>
            </a:pPr>
            <a:fld id="{37713138-3343-4312-84A9-82DE25E3D79A}" type="slidenum">
              <a:rPr lang="de-DE" sz="1800" b="1" strike="noStrike" spc="-1">
                <a:solidFill>
                  <a:srgbClr val="FFFFFF"/>
                </a:solidFill>
                <a:uFill>
                  <a:solidFill>
                    <a:srgbClr val="FFFFFF"/>
                  </a:solidFill>
                </a:uFill>
                <a:latin typeface="Arial"/>
                <a:ea typeface="MS PGothic"/>
              </a:rPr>
              <a:t>‹Nr.›</a:t>
            </a:fld>
            <a:endParaRPr lang="de-DE" sz="1400" strike="noStrike" spc="-1">
              <a:solidFill>
                <a:srgbClr val="000000"/>
              </a:solidFill>
              <a:uFill>
                <a:solidFill>
                  <a:srgbClr val="FFFFFF"/>
                </a:solidFill>
              </a:uFill>
              <a:latin typeface="Times New Roman"/>
            </a:endParaRPr>
          </a:p>
        </p:txBody>
      </p:sp>
      <p:pic>
        <p:nvPicPr>
          <p:cNvPr id="11" name="Grafik 10">
            <a:extLst>
              <a:ext uri="{FF2B5EF4-FFF2-40B4-BE49-F238E27FC236}">
                <a16:creationId xmlns:a16="http://schemas.microsoft.com/office/drawing/2014/main" id="{CA677DEE-EAD2-40C2-A6E9-D7876BF2B8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010400" y="0"/>
            <a:ext cx="2017656" cy="636587"/>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28" r:id="rId13"/>
  </p:sldLayoutIdLst>
  <p:hf sldNum="0" hdr="0" ftr="0" dt="0"/>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A3E940A7-4981-4256-8A5D-ABB0AB8FD83F}"/>
              </a:ext>
            </a:extLst>
          </p:cNvPr>
          <p:cNvSpPr>
            <a:spLocks noChangeArrowheads="1"/>
          </p:cNvSpPr>
          <p:nvPr/>
        </p:nvSpPr>
        <p:spPr bwMode="auto">
          <a:xfrm>
            <a:off x="0" y="0"/>
            <a:ext cx="4572000" cy="6858000"/>
          </a:xfrm>
          <a:prstGeom prst="rect">
            <a:avLst/>
          </a:prstGeom>
          <a:solidFill>
            <a:srgbClr val="3493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051" name="AutoShape 2">
            <a:extLst>
              <a:ext uri="{FF2B5EF4-FFF2-40B4-BE49-F238E27FC236}">
                <a16:creationId xmlns:a16="http://schemas.microsoft.com/office/drawing/2014/main" id="{C811D560-865F-4DE0-BAA1-447FDDB8C641}"/>
              </a:ext>
            </a:extLst>
          </p:cNvPr>
          <p:cNvSpPr>
            <a:spLocks noChangeArrowheads="1"/>
          </p:cNvSpPr>
          <p:nvPr/>
        </p:nvSpPr>
        <p:spPr bwMode="auto">
          <a:xfrm>
            <a:off x="611188" y="1235075"/>
            <a:ext cx="5181600" cy="1905000"/>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053" name="Rectangle 4">
            <a:extLst>
              <a:ext uri="{FF2B5EF4-FFF2-40B4-BE49-F238E27FC236}">
                <a16:creationId xmlns:a16="http://schemas.microsoft.com/office/drawing/2014/main" id="{6E749856-4A6C-4868-B392-71DF36CD6DE9}"/>
              </a:ext>
            </a:extLst>
          </p:cNvPr>
          <p:cNvSpPr>
            <a:spLocks noGrp="1" noChangeArrowheads="1"/>
          </p:cNvSpPr>
          <p:nvPr>
            <p:ph type="title"/>
          </p:nvPr>
        </p:nvSpPr>
        <p:spPr bwMode="auto">
          <a:xfrm>
            <a:off x="914400" y="1268413"/>
            <a:ext cx="79994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b" anchorCtr="0" compatLnSpc="1">
            <a:prstTxWarp prst="textNoShape">
              <a:avLst/>
            </a:prstTxWarp>
          </a:bodyPr>
          <a:lstStyle/>
          <a:p>
            <a:pPr lvl="0"/>
            <a:r>
              <a:rPr lang="en-GB" altLang="de-DE"/>
              <a:t>Format des Titeltextes durch Klicken bearbeiten</a:t>
            </a:r>
          </a:p>
        </p:txBody>
      </p:sp>
      <p:sp>
        <p:nvSpPr>
          <p:cNvPr id="2054" name="Rectangle 5">
            <a:extLst>
              <a:ext uri="{FF2B5EF4-FFF2-40B4-BE49-F238E27FC236}">
                <a16:creationId xmlns:a16="http://schemas.microsoft.com/office/drawing/2014/main" id="{7ABA48DA-6B74-435B-89BF-1F2B2533999B}"/>
              </a:ext>
            </a:extLst>
          </p:cNvPr>
          <p:cNvSpPr>
            <a:spLocks noGrp="1" noChangeArrowheads="1"/>
          </p:cNvSpPr>
          <p:nvPr>
            <p:ph type="body" idx="1"/>
          </p:nvPr>
        </p:nvSpPr>
        <p:spPr bwMode="auto">
          <a:xfrm>
            <a:off x="914400" y="2362200"/>
            <a:ext cx="7999413"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altLang="de-DE"/>
              <a:t>Format des Gliederungstextes durch Klicken bearbeiten</a:t>
            </a:r>
          </a:p>
          <a:p>
            <a:pPr lvl="1"/>
            <a:r>
              <a:rPr lang="en-GB" altLang="de-DE"/>
              <a:t>Zweite Gliederungsebene</a:t>
            </a:r>
          </a:p>
          <a:p>
            <a:pPr lvl="2"/>
            <a:r>
              <a:rPr lang="en-GB" altLang="de-DE"/>
              <a:t>Dritte Gliederungsebene</a:t>
            </a:r>
          </a:p>
          <a:p>
            <a:pPr lvl="3"/>
            <a:r>
              <a:rPr lang="en-GB" altLang="de-DE"/>
              <a:t>Vierte Gliederungsebene</a:t>
            </a:r>
          </a:p>
          <a:p>
            <a:pPr lvl="4"/>
            <a:r>
              <a:rPr lang="en-GB" altLang="de-DE"/>
              <a:t>Fünfte Gliederungsebene</a:t>
            </a:r>
          </a:p>
          <a:p>
            <a:pPr lvl="4"/>
            <a:r>
              <a:rPr lang="en-GB" altLang="de-DE"/>
              <a:t>Sechste Gliederungsebene</a:t>
            </a:r>
          </a:p>
          <a:p>
            <a:pPr lvl="4"/>
            <a:r>
              <a:rPr lang="en-GB" altLang="de-DE"/>
              <a:t>Siebte Gliederungsebene</a:t>
            </a:r>
          </a:p>
        </p:txBody>
      </p:sp>
      <p:sp>
        <p:nvSpPr>
          <p:cNvPr id="2" name="Rectangle 6">
            <a:extLst>
              <a:ext uri="{FF2B5EF4-FFF2-40B4-BE49-F238E27FC236}">
                <a16:creationId xmlns:a16="http://schemas.microsoft.com/office/drawing/2014/main" id="{251813D3-2E56-491A-A9F2-7A387402F713}"/>
              </a:ext>
            </a:extLst>
          </p:cNvPr>
          <p:cNvSpPr>
            <a:spLocks noGrp="1" noChangeArrowheads="1"/>
          </p:cNvSpPr>
          <p:nvPr>
            <p:ph type="dt"/>
          </p:nvPr>
        </p:nvSpPr>
        <p:spPr bwMode="auto">
          <a:xfrm>
            <a:off x="2667000" y="6550025"/>
            <a:ext cx="19034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SzPct val="100000"/>
              <a:tabLst>
                <a:tab pos="449263" algn="l"/>
                <a:tab pos="898525" algn="l"/>
                <a:tab pos="1347788" algn="l"/>
                <a:tab pos="1797050" algn="l"/>
              </a:tabLst>
              <a:defRPr sz="1400">
                <a:solidFill>
                  <a:srgbClr val="FFFFFF"/>
                </a:solidFill>
                <a:latin typeface="Arial" panose="020B0604020202020204" pitchFamily="34" charset="0"/>
              </a:defRPr>
            </a:lvl1pPr>
          </a:lstStyle>
          <a:p>
            <a:pPr>
              <a:defRPr/>
            </a:pPr>
            <a:endParaRPr lang="de-DE" altLang="de-DE"/>
          </a:p>
        </p:txBody>
      </p:sp>
      <p:sp>
        <p:nvSpPr>
          <p:cNvPr id="2055" name="Rectangle 7">
            <a:extLst>
              <a:ext uri="{FF2B5EF4-FFF2-40B4-BE49-F238E27FC236}">
                <a16:creationId xmlns:a16="http://schemas.microsoft.com/office/drawing/2014/main" id="{B6CE96FC-3345-4952-9261-45A0FCB970C0}"/>
              </a:ext>
            </a:extLst>
          </p:cNvPr>
          <p:cNvSpPr>
            <a:spLocks noGrp="1" noChangeArrowheads="1"/>
          </p:cNvSpPr>
          <p:nvPr>
            <p:ph type="ftr"/>
          </p:nvPr>
        </p:nvSpPr>
        <p:spPr bwMode="auto">
          <a:xfrm>
            <a:off x="5195888" y="6550025"/>
            <a:ext cx="327818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449263" algn="l"/>
                <a:tab pos="898525" algn="l"/>
                <a:tab pos="1347788" algn="l"/>
                <a:tab pos="1797050" algn="l"/>
                <a:tab pos="2246313" algn="l"/>
                <a:tab pos="2695575" algn="l"/>
                <a:tab pos="3144838" algn="l"/>
              </a:tabLst>
              <a:defRPr sz="1400">
                <a:solidFill>
                  <a:srgbClr val="000000"/>
                </a:solidFill>
                <a:latin typeface="+mn-lt"/>
                <a:ea typeface="MS PGothic" pitchFamily="32" charset="-128"/>
                <a:cs typeface="Segoe UI" charset="0"/>
              </a:defRPr>
            </a:lvl1pPr>
          </a:lstStyle>
          <a:p>
            <a:pPr>
              <a:defRPr/>
            </a:pPr>
            <a:r>
              <a:rPr lang="de-DE" altLang="de-DE"/>
              <a:t>Multiplikatorin</a:t>
            </a:r>
          </a:p>
        </p:txBody>
      </p:sp>
      <p:sp>
        <p:nvSpPr>
          <p:cNvPr id="2056" name="Rectangle 8">
            <a:extLst>
              <a:ext uri="{FF2B5EF4-FFF2-40B4-BE49-F238E27FC236}">
                <a16:creationId xmlns:a16="http://schemas.microsoft.com/office/drawing/2014/main" id="{6067B921-6D6B-4DC8-B365-C347562C1675}"/>
              </a:ext>
            </a:extLst>
          </p:cNvPr>
          <p:cNvSpPr>
            <a:spLocks noGrp="1" noChangeArrowheads="1"/>
          </p:cNvSpPr>
          <p:nvPr>
            <p:ph type="sldNum"/>
          </p:nvPr>
        </p:nvSpPr>
        <p:spPr bwMode="auto">
          <a:xfrm>
            <a:off x="9525" y="5962650"/>
            <a:ext cx="1031875" cy="884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SzPct val="100000"/>
              <a:tabLst>
                <a:tab pos="449263" algn="l"/>
                <a:tab pos="898525" algn="l"/>
              </a:tabLst>
              <a:defRPr sz="1800" b="1">
                <a:solidFill>
                  <a:srgbClr val="FFFFFF"/>
                </a:solidFill>
                <a:latin typeface="Arial" panose="020B0604020202020204" pitchFamily="34" charset="0"/>
              </a:defRPr>
            </a:lvl1pPr>
          </a:lstStyle>
          <a:p>
            <a:pPr>
              <a:defRPr/>
            </a:pPr>
            <a:fld id="{1E23DC20-E9CC-4B4E-8C38-EE7E7A70B1D4}" type="slidenum">
              <a:rPr lang="de-DE" altLang="de-DE"/>
              <a:pPr>
                <a:defRPr/>
              </a:pPr>
              <a:t>‹Nr.›</a:t>
            </a:fld>
            <a:endParaRPr lang="de-DE" altLang="de-DE"/>
          </a:p>
        </p:txBody>
      </p:sp>
      <p:pic>
        <p:nvPicPr>
          <p:cNvPr id="10" name="Grafik 9">
            <a:extLst>
              <a:ext uri="{FF2B5EF4-FFF2-40B4-BE49-F238E27FC236}">
                <a16:creationId xmlns:a16="http://schemas.microsoft.com/office/drawing/2014/main" id="{8C49FB01-D8FE-48DA-9B43-8C371DB537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508104" y="27004"/>
            <a:ext cx="3419856" cy="1078992"/>
          </a:xfrm>
          <a:prstGeom prst="rect">
            <a:avLst/>
          </a:prstGeom>
        </p:spPr>
      </p:pic>
    </p:spTree>
    <p:extLst>
      <p:ext uri="{BB962C8B-B14F-4D97-AF65-F5344CB8AC3E}">
        <p14:creationId xmlns:p14="http://schemas.microsoft.com/office/powerpoint/2010/main" val="40858787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mj-lt"/>
          <a:ea typeface="+mj-ea"/>
          <a:cs typeface="Microsoft YaHei" charset="0"/>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2800" b="1">
          <a:solidFill>
            <a:srgbClr val="003366"/>
          </a:solidFill>
          <a:latin typeface="Arial" charset="0"/>
          <a:ea typeface="Microsoft YaHei" charset="-122"/>
          <a:cs typeface="Microsoft YaHei"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2800" b="1">
          <a:solidFill>
            <a:srgbClr val="003366"/>
          </a:solidFill>
          <a:latin typeface="Arial" charset="0"/>
          <a:ea typeface="Microsoft YaHei" charset="-122"/>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3366"/>
          </a:solidFill>
          <a:latin typeface="+mn-lt"/>
          <a:ea typeface="+mn-ea"/>
          <a:cs typeface="Microsoft YaHei" charset="0"/>
        </a:defRPr>
      </a:lvl1pPr>
      <a:lvl2pPr marL="742950" indent="-28575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3366"/>
          </a:solidFill>
          <a:latin typeface="+mn-lt"/>
          <a:ea typeface="+mn-ea"/>
          <a:cs typeface="Microsoft YaHei" charset="0"/>
        </a:defRPr>
      </a:lvl2pPr>
      <a:lvl3pPr marL="11430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3366"/>
          </a:solidFill>
          <a:latin typeface="+mn-lt"/>
          <a:ea typeface="+mn-ea"/>
          <a:cs typeface="Microsoft YaHei" charset="0"/>
        </a:defRPr>
      </a:lvl3pPr>
      <a:lvl4pPr marL="16002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4pPr>
      <a:lvl5pPr marL="2057400" indent="-228600" algn="l" defTabSz="449263" rtl="0" eaLnBrk="0" fontAlgn="base" hangingPunct="0">
        <a:spcBef>
          <a:spcPts val="450"/>
        </a:spcBef>
        <a:spcAft>
          <a:spcPct val="0"/>
        </a:spcAft>
        <a:buClr>
          <a:srgbClr val="000000"/>
        </a:buClr>
        <a:buSzPct val="100000"/>
        <a:buFont typeface="Times New Roman" panose="02020603050405020304" pitchFamily="18" charset="0"/>
        <a:defRPr>
          <a:solidFill>
            <a:srgbClr val="003366"/>
          </a:solidFill>
          <a:latin typeface="+mn-lt"/>
          <a:ea typeface="+mn-ea"/>
          <a:cs typeface="Microsoft YaHei" charset="0"/>
        </a:defRPr>
      </a:lvl5pPr>
      <a:lvl6pPr marL="25146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6pPr>
      <a:lvl7pPr marL="29718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7pPr>
      <a:lvl8pPr marL="34290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8pPr>
      <a:lvl9pPr marL="3886200" indent="-228600" algn="l" defTabSz="449263" rtl="0" eaLnBrk="0" fontAlgn="base" hangingPunct="0">
        <a:spcBef>
          <a:spcPts val="450"/>
        </a:spcBef>
        <a:spcAft>
          <a:spcPct val="0"/>
        </a:spcAft>
        <a:buClr>
          <a:srgbClr val="000000"/>
        </a:buClr>
        <a:buSzPct val="100000"/>
        <a:buFont typeface="Times New Roman" pitchFamily="16" charset="0"/>
        <a:defRPr>
          <a:solidFill>
            <a:srgbClr val="003366"/>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6" name="Group 22">
            <a:extLst>
              <a:ext uri="{FF2B5EF4-FFF2-40B4-BE49-F238E27FC236}">
                <a16:creationId xmlns:a16="http://schemas.microsoft.com/office/drawing/2014/main" id="{375349D0-0043-41B7-8349-F8788A3E7A07}"/>
              </a:ext>
            </a:extLst>
          </p:cNvPr>
          <p:cNvGrpSpPr>
            <a:grpSpLocks/>
          </p:cNvGrpSpPr>
          <p:nvPr/>
        </p:nvGrpSpPr>
        <p:grpSpPr bwMode="auto">
          <a:xfrm>
            <a:off x="0" y="0"/>
            <a:ext cx="3200400" cy="6858000"/>
            <a:chOff x="0" y="0"/>
            <a:chExt cx="2016" cy="4320"/>
          </a:xfrm>
          <a:solidFill>
            <a:srgbClr val="3493C5"/>
          </a:solidFill>
        </p:grpSpPr>
        <p:sp>
          <p:nvSpPr>
            <p:cNvPr id="1027" name="Rectangle 3">
              <a:extLst>
                <a:ext uri="{FF2B5EF4-FFF2-40B4-BE49-F238E27FC236}">
                  <a16:creationId xmlns:a16="http://schemas.microsoft.com/office/drawing/2014/main" id="{CECE5ADF-425C-4437-8255-DFBDB77BA868}"/>
                </a:ext>
              </a:extLst>
            </p:cNvPr>
            <p:cNvSpPr>
              <a:spLocks noChangeArrowheads="1"/>
            </p:cNvSpPr>
            <p:nvPr/>
          </p:nvSpPr>
          <p:spPr bwMode="auto">
            <a:xfrm>
              <a:off x="0" y="0"/>
              <a:ext cx="480" cy="4320"/>
            </a:xfrm>
            <a:prstGeom prst="rect">
              <a:avLst/>
            </a:prstGeom>
            <a:grpFill/>
            <a:ln w="9525">
              <a:solidFill>
                <a:schemeClr val="tx1"/>
              </a:solidFill>
              <a:miter lim="800000"/>
              <a:headEnd/>
              <a:tailEnd/>
            </a:ln>
            <a:effectLst/>
            <a:extLst>
              <a:ext uri="{AF507438-7753-43e0-B8FC-AC1667EBCBE1}"/>
            </a:extLst>
          </p:spPr>
          <p:txBody>
            <a:bodyPr wrap="none" anchor="ctr"/>
            <a:lstStyle/>
            <a:p>
              <a:pPr eaLnBrk="1" hangingPunct="1">
                <a:defRPr/>
              </a:pPr>
              <a:endParaRPr lang="de-DE"/>
            </a:p>
          </p:txBody>
        </p:sp>
        <p:sp>
          <p:nvSpPr>
            <p:cNvPr id="1028" name="Rectangle 4">
              <a:extLst>
                <a:ext uri="{FF2B5EF4-FFF2-40B4-BE49-F238E27FC236}">
                  <a16:creationId xmlns:a16="http://schemas.microsoft.com/office/drawing/2014/main" id="{AA962BEA-08EC-4189-B004-6EA877A875C1}"/>
                </a:ext>
              </a:extLst>
            </p:cNvPr>
            <p:cNvSpPr>
              <a:spLocks noChangeArrowheads="1"/>
            </p:cNvSpPr>
            <p:nvPr/>
          </p:nvSpPr>
          <p:spPr bwMode="auto">
            <a:xfrm>
              <a:off x="432" y="0"/>
              <a:ext cx="1584" cy="672"/>
            </a:xfrm>
            <a:prstGeom prst="rect">
              <a:avLst/>
            </a:prstGeom>
            <a:grpFill/>
            <a:ln>
              <a:noFill/>
            </a:ln>
            <a:effectLst/>
            <a:extLst>
              <a:ext uri="{91240B29-F687-4f45-9708-019B960494DF}"/>
              <a:ext uri="{AF507438-7753-43e0-B8FC-AC1667EBCBE1}"/>
            </a:extLst>
          </p:spPr>
          <p:txBody>
            <a:bodyPr wrap="none" anchor="ctr"/>
            <a:lstStyle/>
            <a:p>
              <a:pPr eaLnBrk="1" hangingPunct="1">
                <a:defRPr/>
              </a:pPr>
              <a:endParaRPr lang="de-DE"/>
            </a:p>
          </p:txBody>
        </p:sp>
      </p:grpSp>
      <p:sp>
        <p:nvSpPr>
          <p:cNvPr id="2" name="AutoShape 5">
            <a:extLst>
              <a:ext uri="{FF2B5EF4-FFF2-40B4-BE49-F238E27FC236}">
                <a16:creationId xmlns:a16="http://schemas.microsoft.com/office/drawing/2014/main" id="{D208AF0D-D515-432F-9F50-C7FDEE8DC35A}"/>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ffectLst/>
          <a:extLst>
            <a:ext uri="{91240B29-F687-4f45-9708-019B960494DF}"/>
            <a:ext uri="{AF507438-7753-43e0-B8FC-AC1667EBCBE1}"/>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de-DE"/>
          </a:p>
        </p:txBody>
      </p:sp>
      <p:sp>
        <p:nvSpPr>
          <p:cNvPr id="6149" name="Rectangle 7">
            <a:extLst>
              <a:ext uri="{FF2B5EF4-FFF2-40B4-BE49-F238E27FC236}">
                <a16:creationId xmlns:a16="http://schemas.microsoft.com/office/drawing/2014/main" id="{FA40D9CB-C603-4E8B-A658-9EDFCD929E81}"/>
              </a:ext>
            </a:extLst>
          </p:cNvPr>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Klicken Sie, um das Titelformat zu bearbeiten</a:t>
            </a:r>
          </a:p>
        </p:txBody>
      </p:sp>
      <p:sp>
        <p:nvSpPr>
          <p:cNvPr id="6150" name="Rectangle 8">
            <a:extLst>
              <a:ext uri="{FF2B5EF4-FFF2-40B4-BE49-F238E27FC236}">
                <a16:creationId xmlns:a16="http://schemas.microsoft.com/office/drawing/2014/main" id="{771D6F10-7557-4D9A-9916-0F0C22D2EAC1}"/>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7" name="Rectangle 13">
            <a:extLst>
              <a:ext uri="{FF2B5EF4-FFF2-40B4-BE49-F238E27FC236}">
                <a16:creationId xmlns:a16="http://schemas.microsoft.com/office/drawing/2014/main" id="{6D686F1E-62AC-42E6-9253-C76B53519A80}"/>
              </a:ext>
            </a:extLst>
          </p:cNvPr>
          <p:cNvSpPr>
            <a:spLocks noGrp="1" noChangeArrowheads="1"/>
          </p:cNvSpPr>
          <p:nvPr>
            <p:ph type="dt" sz="half" idx="2"/>
          </p:nvPr>
        </p:nvSpPr>
        <p:spPr bwMode="auto">
          <a:xfrm>
            <a:off x="7010400" y="6553200"/>
            <a:ext cx="1905000" cy="30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spAutoFit/>
          </a:bodyPr>
          <a:lstStyle>
            <a:lvl1pPr algn="r" eaLnBrk="1" hangingPunct="1">
              <a:defRPr sz="1400">
                <a:latin typeface="+mn-lt"/>
              </a:defRPr>
            </a:lvl1pPr>
          </a:lstStyle>
          <a:p>
            <a:pPr>
              <a:defRPr/>
            </a:pPr>
            <a:endParaRPr lang="de-DE"/>
          </a:p>
        </p:txBody>
      </p:sp>
      <p:sp>
        <p:nvSpPr>
          <p:cNvPr id="1038" name="Rectangle 14">
            <a:extLst>
              <a:ext uri="{FF2B5EF4-FFF2-40B4-BE49-F238E27FC236}">
                <a16:creationId xmlns:a16="http://schemas.microsoft.com/office/drawing/2014/main" id="{151CDA94-C26A-44B7-BD22-E375AADA05B6}"/>
              </a:ext>
            </a:extLst>
          </p:cNvPr>
          <p:cNvSpPr>
            <a:spLocks noGrp="1" noChangeArrowheads="1"/>
          </p:cNvSpPr>
          <p:nvPr>
            <p:ph type="ftr" sz="quarter" idx="3"/>
          </p:nvPr>
        </p:nvSpPr>
        <p:spPr bwMode="auto">
          <a:xfrm>
            <a:off x="2936875" y="6529388"/>
            <a:ext cx="2895600" cy="30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spAutoFit/>
          </a:bodyPr>
          <a:lstStyle>
            <a:lvl1pPr algn="ctr" eaLnBrk="1" hangingPunct="1">
              <a:defRPr sz="1400">
                <a:latin typeface="+mn-lt"/>
              </a:defRPr>
            </a:lvl1pPr>
          </a:lstStyle>
          <a:p>
            <a:pPr>
              <a:defRPr/>
            </a:pPr>
            <a:r>
              <a:rPr lang="de-DE"/>
              <a:t>Multiplikatorin</a:t>
            </a:r>
          </a:p>
        </p:txBody>
      </p:sp>
      <p:sp>
        <p:nvSpPr>
          <p:cNvPr id="1039" name="Rectangle 15">
            <a:extLst>
              <a:ext uri="{FF2B5EF4-FFF2-40B4-BE49-F238E27FC236}">
                <a16:creationId xmlns:a16="http://schemas.microsoft.com/office/drawing/2014/main" id="{0F2360BC-6840-41AD-93C2-C6045B1CC4CF}"/>
              </a:ext>
            </a:extLst>
          </p:cNvPr>
          <p:cNvSpPr>
            <a:spLocks noGrp="1" noChangeArrowheads="1"/>
          </p:cNvSpPr>
          <p:nvPr>
            <p:ph type="sldNum" sz="quarter" idx="4"/>
          </p:nvPr>
        </p:nvSpPr>
        <p:spPr bwMode="auto">
          <a:xfrm>
            <a:off x="84138" y="6462713"/>
            <a:ext cx="887412" cy="369887"/>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1" compatLnSpc="1">
            <a:prstTxWarp prst="textNoShape">
              <a:avLst/>
            </a:prstTxWarp>
            <a:spAutoFit/>
          </a:bodyPr>
          <a:lstStyle>
            <a:lvl1pPr eaLnBrk="1" hangingPunct="1">
              <a:defRPr sz="1800" b="1">
                <a:solidFill>
                  <a:schemeClr val="bg1"/>
                </a:solidFill>
                <a:latin typeface="Arial" charset="0"/>
              </a:defRPr>
            </a:lvl1pPr>
          </a:lstStyle>
          <a:p>
            <a:pPr>
              <a:defRPr/>
            </a:pPr>
            <a:fld id="{3A2C9060-6E7E-4E46-9446-793EACBF556A}" type="slidenum">
              <a:rPr lang="de-DE" altLang="de-DE"/>
              <a:pPr>
                <a:defRPr/>
              </a:pPr>
              <a:t>‹Nr.›</a:t>
            </a:fld>
            <a:endParaRPr lang="de-DE" altLang="de-DE"/>
          </a:p>
        </p:txBody>
      </p:sp>
      <p:pic>
        <p:nvPicPr>
          <p:cNvPr id="12" name="Grafik 11">
            <a:extLst>
              <a:ext uri="{FF2B5EF4-FFF2-40B4-BE49-F238E27FC236}">
                <a16:creationId xmlns:a16="http://schemas.microsoft.com/office/drawing/2014/main" id="{90443C2A-FAA3-469F-B345-B3D2B02ACEE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010400" y="0"/>
            <a:ext cx="2017656" cy="636587"/>
          </a:xfrm>
          <a:prstGeom prst="rect">
            <a:avLst/>
          </a:prstGeom>
        </p:spPr>
      </p:pic>
    </p:spTree>
    <p:extLst>
      <p:ext uri="{BB962C8B-B14F-4D97-AF65-F5344CB8AC3E}">
        <p14:creationId xmlns:p14="http://schemas.microsoft.com/office/powerpoint/2010/main" val="71745685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sldNum="0" hdr="0" ftr="0" dt="0"/>
  <p:txStyles>
    <p:titleStyle>
      <a:lvl1pPr algn="l" rtl="0" eaLnBrk="0" fontAlgn="base" hangingPunct="0">
        <a:lnSpc>
          <a:spcPct val="90000"/>
        </a:lnSpc>
        <a:spcBef>
          <a:spcPct val="0"/>
        </a:spcBef>
        <a:spcAft>
          <a:spcPct val="0"/>
        </a:spcAft>
        <a:defRPr sz="2800" b="1" kern="1200">
          <a:solidFill>
            <a:schemeClr val="bg2"/>
          </a:solidFill>
          <a:latin typeface="+mj-lt"/>
          <a:ea typeface="+mj-ea"/>
          <a:cs typeface="+mj-cs"/>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6" name="Group 22">
            <a:extLst>
              <a:ext uri="{FF2B5EF4-FFF2-40B4-BE49-F238E27FC236}">
                <a16:creationId xmlns:a16="http://schemas.microsoft.com/office/drawing/2014/main" id="{160E035D-4F75-43EC-A8C3-D6ADA0770F1B}"/>
              </a:ext>
            </a:extLst>
          </p:cNvPr>
          <p:cNvGrpSpPr>
            <a:grpSpLocks/>
          </p:cNvGrpSpPr>
          <p:nvPr/>
        </p:nvGrpSpPr>
        <p:grpSpPr bwMode="auto">
          <a:xfrm>
            <a:off x="0" y="0"/>
            <a:ext cx="3200400" cy="6858000"/>
            <a:chOff x="0" y="0"/>
            <a:chExt cx="2016" cy="4320"/>
          </a:xfrm>
          <a:solidFill>
            <a:srgbClr val="3493C5"/>
          </a:solidFill>
        </p:grpSpPr>
        <p:sp>
          <p:nvSpPr>
            <p:cNvPr id="1027" name="Rectangle 3">
              <a:extLst>
                <a:ext uri="{FF2B5EF4-FFF2-40B4-BE49-F238E27FC236}">
                  <a16:creationId xmlns:a16="http://schemas.microsoft.com/office/drawing/2014/main" id="{458BED7F-A6E5-4201-BC42-762FF3C26331}"/>
                </a:ext>
              </a:extLst>
            </p:cNvPr>
            <p:cNvSpPr>
              <a:spLocks noChangeArrowheads="1"/>
            </p:cNvSpPr>
            <p:nvPr/>
          </p:nvSpPr>
          <p:spPr bwMode="auto">
            <a:xfrm>
              <a:off x="0" y="0"/>
              <a:ext cx="480" cy="4320"/>
            </a:xfrm>
            <a:prstGeom prst="rect">
              <a:avLst/>
            </a:prstGeom>
            <a:grpFill/>
            <a:ln w="9525">
              <a:solidFill>
                <a:schemeClr val="tx1"/>
              </a:solidFill>
              <a:miter lim="800000"/>
              <a:headEnd/>
              <a:tailEnd/>
            </a:ln>
            <a:effectLst/>
            <a:extLst>
              <a:ext uri="{AF507438-7753-43e0-B8FC-AC1667EBCBE1}"/>
            </a:ex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latin typeface="Times New Roman" panose="02020603050405020304" pitchFamily="18" charset="0"/>
                <a:ea typeface="Microsoft YaHei" panose="020B0503020204020204" pitchFamily="34" charset="-122"/>
              </a:endParaRPr>
            </a:p>
          </p:txBody>
        </p:sp>
        <p:sp>
          <p:nvSpPr>
            <p:cNvPr id="1028" name="Rectangle 4">
              <a:extLst>
                <a:ext uri="{FF2B5EF4-FFF2-40B4-BE49-F238E27FC236}">
                  <a16:creationId xmlns:a16="http://schemas.microsoft.com/office/drawing/2014/main" id="{5721775F-17DE-4350-8698-E384EDBF34B9}"/>
                </a:ext>
              </a:extLst>
            </p:cNvPr>
            <p:cNvSpPr>
              <a:spLocks noChangeArrowheads="1"/>
            </p:cNvSpPr>
            <p:nvPr/>
          </p:nvSpPr>
          <p:spPr bwMode="auto">
            <a:xfrm>
              <a:off x="432" y="0"/>
              <a:ext cx="1584" cy="672"/>
            </a:xfrm>
            <a:prstGeom prst="rect">
              <a:avLst/>
            </a:prstGeom>
            <a:grpFill/>
            <a:ln>
              <a:noFill/>
            </a:ln>
            <a:effectLst/>
            <a:extLst>
              <a:ext uri="{91240B29-F687-4f45-9708-019B960494DF}"/>
              <a:ext uri="{AF507438-7753-43e0-B8FC-AC1667EBCBE1}"/>
            </a:extLst>
          </p:spPr>
          <p:txBody>
            <a:bodyPr wrap="none" anchor="ctr"/>
            <a:lstStyle/>
            <a:p>
              <a:pPr eaLnBrk="1" hangingPunct="1">
                <a:lnSpc>
                  <a:spcPct val="93000"/>
                </a:lnSpc>
                <a:buClr>
                  <a:srgbClr val="000000"/>
                </a:buClr>
                <a:buSzPct val="100000"/>
                <a:buFont typeface="Times New Roman" panose="02020603050405020304" pitchFamily="18" charset="0"/>
                <a:buNone/>
                <a:defRPr/>
              </a:pPr>
              <a:endParaRPr lang="de-DE">
                <a:latin typeface="Times New Roman" panose="02020603050405020304" pitchFamily="18" charset="0"/>
                <a:ea typeface="Microsoft YaHei" panose="020B0503020204020204" pitchFamily="34" charset="-122"/>
              </a:endParaRPr>
            </a:p>
          </p:txBody>
        </p:sp>
      </p:grpSp>
      <p:sp>
        <p:nvSpPr>
          <p:cNvPr id="2" name="AutoShape 5">
            <a:extLst>
              <a:ext uri="{FF2B5EF4-FFF2-40B4-BE49-F238E27FC236}">
                <a16:creationId xmlns:a16="http://schemas.microsoft.com/office/drawing/2014/main" id="{E12EC5E6-8F02-4A9E-BE17-DA97C375591A}"/>
              </a:ext>
            </a:extLst>
          </p:cNvPr>
          <p:cNvSpPr>
            <a:spLocks noChangeArrowheads="1"/>
          </p:cNvSpPr>
          <p:nvPr/>
        </p:nvSpPr>
        <p:spPr bwMode="auto">
          <a:xfrm>
            <a:off x="762000" y="762000"/>
            <a:ext cx="5105400" cy="6096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93000"/>
              </a:lnSpc>
              <a:buClr>
                <a:srgbClr val="000000"/>
              </a:buClr>
              <a:buSzPct val="100000"/>
              <a:buFont typeface="Times New Roman" panose="02020603050405020304" pitchFamily="18" charset="0"/>
              <a:buNone/>
              <a:defRPr/>
            </a:pPr>
            <a:endParaRPr kumimoji="1" lang="de-DE">
              <a:ea typeface="Microsoft YaHei" panose="020B0503020204020204" pitchFamily="34" charset="-122"/>
            </a:endParaRPr>
          </a:p>
        </p:txBody>
      </p:sp>
      <p:sp>
        <p:nvSpPr>
          <p:cNvPr id="1029" name="Rectangle 7">
            <a:extLst>
              <a:ext uri="{FF2B5EF4-FFF2-40B4-BE49-F238E27FC236}">
                <a16:creationId xmlns:a16="http://schemas.microsoft.com/office/drawing/2014/main" id="{17B9C3E4-3D6E-41F2-9D26-9DA37383A345}"/>
              </a:ext>
            </a:extLst>
          </p:cNvPr>
          <p:cNvSpPr>
            <a:spLocks noGrp="1" noChangeArrowheads="1"/>
          </p:cNvSpPr>
          <p:nvPr>
            <p:ph type="title"/>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a:t>Klicken Sie, um das Titelformat zu bearbeiten</a:t>
            </a:r>
          </a:p>
        </p:txBody>
      </p:sp>
      <p:sp>
        <p:nvSpPr>
          <p:cNvPr id="1030" name="Rectangle 8">
            <a:extLst>
              <a:ext uri="{FF2B5EF4-FFF2-40B4-BE49-F238E27FC236}">
                <a16:creationId xmlns:a16="http://schemas.microsoft.com/office/drawing/2014/main" id="{D1ACC751-8B6E-4A19-9F76-16CA01298A62}"/>
              </a:ext>
            </a:extLst>
          </p:cNvPr>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37" name="Rectangle 13">
            <a:extLst>
              <a:ext uri="{FF2B5EF4-FFF2-40B4-BE49-F238E27FC236}">
                <a16:creationId xmlns:a16="http://schemas.microsoft.com/office/drawing/2014/main" id="{032E2DCA-1A81-4203-A80B-35DBF8DE7066}"/>
              </a:ext>
            </a:extLst>
          </p:cNvPr>
          <p:cNvSpPr>
            <a:spLocks noGrp="1" noChangeArrowheads="1"/>
          </p:cNvSpPr>
          <p:nvPr>
            <p:ph type="dt" sz="half" idx="2"/>
          </p:nvPr>
        </p:nvSpPr>
        <p:spPr bwMode="auto">
          <a:xfrm>
            <a:off x="70104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ltLang="de-DE"/>
              <a:t>05.12.16</a:t>
            </a:r>
          </a:p>
        </p:txBody>
      </p:sp>
      <p:sp>
        <p:nvSpPr>
          <p:cNvPr id="1038" name="Rectangle 14">
            <a:extLst>
              <a:ext uri="{FF2B5EF4-FFF2-40B4-BE49-F238E27FC236}">
                <a16:creationId xmlns:a16="http://schemas.microsoft.com/office/drawing/2014/main" id="{255FD7E0-B59C-48DF-AA01-5473969DA864}"/>
              </a:ext>
            </a:extLst>
          </p:cNvPr>
          <p:cNvSpPr>
            <a:spLocks noGrp="1" noChangeArrowheads="1"/>
          </p:cNvSpPr>
          <p:nvPr>
            <p:ph type="ftr" sz="quarter" idx="3"/>
          </p:nvPr>
        </p:nvSpPr>
        <p:spPr bwMode="auto">
          <a:xfrm>
            <a:off x="2936875" y="6529388"/>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ctr" eaLnBrk="1" hangingPunct="1">
              <a:lnSpc>
                <a:spcPct val="93000"/>
              </a:lnSpc>
              <a:buClr>
                <a:srgbClr val="000000"/>
              </a:buClr>
              <a:buSzPct val="100000"/>
              <a:buFont typeface="Times New Roman" panose="02020603050405020304" pitchFamily="18" charset="0"/>
              <a:buNone/>
              <a:defRPr sz="1400">
                <a:latin typeface="+mn-lt"/>
                <a:ea typeface="Microsoft YaHei" panose="020B0503020204020204" pitchFamily="34" charset="-122"/>
                <a:cs typeface="+mn-cs"/>
              </a:defRPr>
            </a:lvl1pPr>
          </a:lstStyle>
          <a:p>
            <a:pPr>
              <a:defRPr/>
            </a:pPr>
            <a:r>
              <a:rPr lang="de-DE" altLang="de-DE"/>
              <a:t>Multiplikatorin I Hochschule </a:t>
            </a:r>
          </a:p>
        </p:txBody>
      </p:sp>
      <p:sp>
        <p:nvSpPr>
          <p:cNvPr id="1039" name="Rectangle 15">
            <a:extLst>
              <a:ext uri="{FF2B5EF4-FFF2-40B4-BE49-F238E27FC236}">
                <a16:creationId xmlns:a16="http://schemas.microsoft.com/office/drawing/2014/main" id="{EEE0F028-A396-4D1A-B261-D1751E4D7746}"/>
              </a:ext>
            </a:extLst>
          </p:cNvPr>
          <p:cNvSpPr>
            <a:spLocks noGrp="1" noChangeArrowheads="1"/>
          </p:cNvSpPr>
          <p:nvPr>
            <p:ph type="sldNum" sz="quarter" idx="4"/>
          </p:nvPr>
        </p:nvSpPr>
        <p:spPr bwMode="auto">
          <a:xfrm>
            <a:off x="84138" y="6462713"/>
            <a:ext cx="88741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spAutoFit/>
          </a:bodyPr>
          <a:lstStyle>
            <a:lvl1pPr eaLnBrk="1" hangingPunct="1">
              <a:lnSpc>
                <a:spcPct val="93000"/>
              </a:lnSpc>
              <a:buClr>
                <a:srgbClr val="000000"/>
              </a:buClr>
              <a:buSzPct val="100000"/>
              <a:buFont typeface="Times New Roman" panose="02020603050405020304" pitchFamily="18" charset="0"/>
              <a:buNone/>
              <a:defRPr b="1">
                <a:solidFill>
                  <a:schemeClr val="bg1"/>
                </a:solidFill>
              </a:defRPr>
            </a:lvl1pPr>
          </a:lstStyle>
          <a:p>
            <a:pPr>
              <a:defRPr/>
            </a:pPr>
            <a:fld id="{C390CB2F-9770-4A9F-947F-AA3556EDDF9E}" type="slidenum">
              <a:rPr lang="de-DE" altLang="de-DE"/>
              <a:pPr>
                <a:defRPr/>
              </a:pPr>
              <a:t>‹Nr.›</a:t>
            </a:fld>
            <a:endParaRPr lang="de-DE" altLang="de-DE"/>
          </a:p>
        </p:txBody>
      </p:sp>
      <p:pic>
        <p:nvPicPr>
          <p:cNvPr id="12" name="Grafik 11">
            <a:extLst>
              <a:ext uri="{FF2B5EF4-FFF2-40B4-BE49-F238E27FC236}">
                <a16:creationId xmlns:a16="http://schemas.microsoft.com/office/drawing/2014/main" id="{0C5AA724-1776-42E1-9088-49D88507787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010400" y="0"/>
            <a:ext cx="2017656" cy="636587"/>
          </a:xfrm>
          <a:prstGeom prst="rect">
            <a:avLst/>
          </a:prstGeom>
        </p:spPr>
      </p:pic>
    </p:spTree>
    <p:extLst>
      <p:ext uri="{BB962C8B-B14F-4D97-AF65-F5344CB8AC3E}">
        <p14:creationId xmlns:p14="http://schemas.microsoft.com/office/powerpoint/2010/main" val="406688296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Lst>
  <p:hf hdr="0"/>
  <p:txStyles>
    <p:titleStyle>
      <a:lvl1pPr algn="l" rtl="0" eaLnBrk="0" fontAlgn="base" hangingPunct="0">
        <a:lnSpc>
          <a:spcPct val="90000"/>
        </a:lnSpc>
        <a:spcBef>
          <a:spcPct val="0"/>
        </a:spcBef>
        <a:spcAft>
          <a:spcPct val="0"/>
        </a:spcAft>
        <a:defRPr sz="2800" b="1" kern="1200">
          <a:solidFill>
            <a:schemeClr val="bg2"/>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2800" b="1">
          <a:solidFill>
            <a:schemeClr val="bg2"/>
          </a:solidFill>
          <a:latin typeface="Arial" panose="020B0604020202020204" pitchFamily="34" charset="0"/>
          <a:ea typeface="MS PGothic" panose="020B0600070205080204" pitchFamily="34" charset="-128"/>
          <a:cs typeface="ＭＳ Ｐゴシック"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lr>
          <a:schemeClr val="tx1"/>
        </a:buClr>
        <a:buSzPct val="8000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hyperlink" Target="http://www.tn.gov.in/deptst/industries.pdf"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a:extLst>
              <a:ext uri="{FF2B5EF4-FFF2-40B4-BE49-F238E27FC236}">
                <a16:creationId xmlns:a16="http://schemas.microsoft.com/office/drawing/2014/main" id="{7A7595B5-869D-46A7-8AF4-E17F0CCB47DA}"/>
              </a:ext>
            </a:extLst>
          </p:cNvPr>
          <p:cNvSpPr txBox="1">
            <a:spLocks noChangeArrowheads="1"/>
          </p:cNvSpPr>
          <p:nvPr/>
        </p:nvSpPr>
        <p:spPr bwMode="auto">
          <a:xfrm>
            <a:off x="903288" y="1484313"/>
            <a:ext cx="77724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a:r>
              <a:rPr lang="en-US" sz="3200" b="1" spc="-1" dirty="0" err="1">
                <a:solidFill>
                  <a:srgbClr val="002060"/>
                </a:solidFill>
                <a:uFill>
                  <a:solidFill>
                    <a:srgbClr val="FFFFFF"/>
                  </a:solidFill>
                </a:uFill>
                <a:latin typeface="Calibri" panose="020F0502020204030204" pitchFamily="34" charset="0"/>
                <a:ea typeface="MS PGothic"/>
                <a:cs typeface="Calibri" panose="020F0502020204030204" pitchFamily="34" charset="0"/>
              </a:rPr>
              <a:t>Sumangali</a:t>
            </a:r>
            <a:r>
              <a:rPr lang="de-DE" sz="3200" b="1" dirty="0">
                <a:solidFill>
                  <a:srgbClr val="002060"/>
                </a:solidFill>
                <a:latin typeface="Calibri" panose="020F0502020204030204" pitchFamily="34" charset="0"/>
                <a:cs typeface="Calibri" panose="020F0502020204030204" pitchFamily="34" charset="0"/>
              </a:rPr>
              <a:t> – Arbeitsbedingungen in indischen Spinnereien</a:t>
            </a:r>
          </a:p>
        </p:txBody>
      </p:sp>
      <p:sp>
        <p:nvSpPr>
          <p:cNvPr id="40963" name="Text Box 2">
            <a:extLst>
              <a:ext uri="{FF2B5EF4-FFF2-40B4-BE49-F238E27FC236}">
                <a16:creationId xmlns:a16="http://schemas.microsoft.com/office/drawing/2014/main" id="{F2C0CEAE-DC52-49D2-9F70-F6C7A7A19C41}"/>
              </a:ext>
            </a:extLst>
          </p:cNvPr>
          <p:cNvSpPr txBox="1">
            <a:spLocks noChangeArrowheads="1"/>
          </p:cNvSpPr>
          <p:nvPr/>
        </p:nvSpPr>
        <p:spPr bwMode="auto">
          <a:xfrm>
            <a:off x="4724400" y="5410200"/>
            <a:ext cx="367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de-DE" altLang="de-DE" sz="24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endParaRPr>
          </a:p>
        </p:txBody>
      </p:sp>
      <p:sp>
        <p:nvSpPr>
          <p:cNvPr id="40964" name="Text Box 3">
            <a:extLst>
              <a:ext uri="{FF2B5EF4-FFF2-40B4-BE49-F238E27FC236}">
                <a16:creationId xmlns:a16="http://schemas.microsoft.com/office/drawing/2014/main" id="{946FAF79-CEBD-4608-8329-953DE55198BF}"/>
              </a:ext>
            </a:extLst>
          </p:cNvPr>
          <p:cNvSpPr txBox="1">
            <a:spLocks noChangeArrowheads="1"/>
          </p:cNvSpPr>
          <p:nvPr/>
        </p:nvSpPr>
        <p:spPr bwMode="auto">
          <a:xfrm>
            <a:off x="4724400" y="3429000"/>
            <a:ext cx="388778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2400" b="0" i="0" u="none" strike="noStrike" kern="120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Calibri" panose="020F0502020204030204" pitchFamily="34" charset="0"/>
              </a:rPr>
              <a:t>Multiplikatorin</a:t>
            </a:r>
          </a:p>
          <a:p>
            <a:pPr marL="0" marR="0" lvl="0" indent="0" algn="l"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2400" b="0" i="0" u="none" strike="noStrike" kern="120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Calibri" panose="020F0502020204030204" pitchFamily="34" charset="0"/>
              </a:rPr>
              <a:t>Hochschule </a:t>
            </a:r>
          </a:p>
          <a:p>
            <a:pPr marL="0" marR="0" lvl="0" indent="0" algn="l"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2400" b="0" i="0" u="none" strike="noStrike" kern="120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Calibri" panose="020F0502020204030204" pitchFamily="34" charset="0"/>
              </a:rPr>
              <a:t>Datum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extShape 1"/>
          <p:cNvSpPr txBox="1"/>
          <p:nvPr/>
        </p:nvSpPr>
        <p:spPr>
          <a:xfrm>
            <a:off x="831737" y="1497808"/>
            <a:ext cx="8000640" cy="563040"/>
          </a:xfrm>
          <a:prstGeom prst="rect">
            <a:avLst/>
          </a:prstGeom>
          <a:noFill/>
          <a:ln>
            <a:noFill/>
          </a:ln>
        </p:spPr>
        <p:txBody>
          <a:bodyPr anchor="b"/>
          <a:lstStyle/>
          <a:p>
            <a:pPr algn="ctr">
              <a:lnSpc>
                <a:spcPct val="100000"/>
              </a:lnSpc>
            </a:pPr>
            <a:r>
              <a:rPr lang="en-US" sz="2800" b="1" strike="noStrike" spc="-1" dirty="0" err="1">
                <a:solidFill>
                  <a:srgbClr val="002060"/>
                </a:solidFill>
                <a:uFill>
                  <a:solidFill>
                    <a:srgbClr val="FFFFFF"/>
                  </a:solidFill>
                </a:uFill>
                <a:latin typeface="Calibri" panose="020F0502020204030204" pitchFamily="34" charset="0"/>
                <a:ea typeface="MS PGothic"/>
                <a:cs typeface="Calibri" panose="020F0502020204030204" pitchFamily="34" charset="0"/>
              </a:rPr>
              <a:t>Spinnen</a:t>
            </a:r>
            <a:br>
              <a:rPr lang="en-US" sz="2400" b="1" strike="noStrike" spc="-1" dirty="0">
                <a:solidFill>
                  <a:srgbClr val="FF0000"/>
                </a:solidFill>
                <a:uFill>
                  <a:solidFill>
                    <a:srgbClr val="FFFFFF"/>
                  </a:solidFill>
                </a:uFill>
                <a:latin typeface="Calibri" panose="020F0502020204030204" pitchFamily="34" charset="0"/>
                <a:ea typeface="MS PGothic"/>
                <a:cs typeface="Calibri" panose="020F0502020204030204" pitchFamily="34" charset="0"/>
              </a:rPr>
            </a:br>
            <a:r>
              <a:rPr lang="de-DE" sz="2400" b="1" spc="-1" dirty="0">
                <a:solidFill>
                  <a:srgbClr val="C00000"/>
                </a:solidFill>
                <a:uFill>
                  <a:solidFill>
                    <a:srgbClr val="FFFFFF"/>
                  </a:solidFill>
                </a:uFill>
                <a:latin typeface="Calibri" panose="020F0502020204030204" pitchFamily="34" charset="0"/>
                <a:ea typeface="MS PGothic"/>
                <a:cs typeface="Calibri" panose="020F0502020204030204" pitchFamily="34" charset="0"/>
              </a:rPr>
              <a:t>5. Vorspinnen des Streckbandes auf Vorspinnmaschine zu einem Vorgarn („Lunte“)</a:t>
            </a:r>
            <a:endParaRPr lang="en-US" sz="2400" b="1" strike="noStrike" spc="-1" dirty="0">
              <a:solidFill>
                <a:srgbClr val="C00000"/>
              </a:solidFill>
              <a:uFill>
                <a:solidFill>
                  <a:srgbClr val="FFFFFF"/>
                </a:solidFill>
              </a:uFill>
              <a:latin typeface="Calibri" panose="020F0502020204030204" pitchFamily="34" charset="0"/>
              <a:cs typeface="Calibri" panose="020F0502020204030204" pitchFamily="34" charset="0"/>
            </a:endParaRPr>
          </a:p>
        </p:txBody>
      </p:sp>
      <p:sp>
        <p:nvSpPr>
          <p:cNvPr id="214" name="CustomShape 2"/>
          <p:cNvSpPr/>
          <p:nvPr/>
        </p:nvSpPr>
        <p:spPr>
          <a:xfrm>
            <a:off x="902880" y="2021760"/>
            <a:ext cx="806436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de-DE" sz="1800" strike="noStrike" spc="-1" dirty="0">
              <a:solidFill>
                <a:srgbClr val="000000"/>
              </a:solidFill>
              <a:uFill>
                <a:solidFill>
                  <a:srgbClr val="FFFFFF"/>
                </a:solidFill>
              </a:uFill>
              <a:latin typeface="Arial"/>
            </a:endParaRPr>
          </a:p>
        </p:txBody>
      </p:sp>
      <p:sp>
        <p:nvSpPr>
          <p:cNvPr id="219" name="TextShape 6"/>
          <p:cNvSpPr txBox="1"/>
          <p:nvPr/>
        </p:nvSpPr>
        <p:spPr>
          <a:xfrm>
            <a:off x="0" y="6381000"/>
            <a:ext cx="755280" cy="477000"/>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10</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id="{A3F91645-73FD-4A27-8B04-D67C86FAE9BC}"/>
              </a:ext>
            </a:extLst>
          </p:cNvPr>
          <p:cNvPicPr/>
          <p:nvPr/>
        </p:nvPicPr>
        <p:blipFill>
          <a:blip r:embed="rId3"/>
          <a:stretch/>
        </p:blipFill>
        <p:spPr>
          <a:xfrm>
            <a:off x="4277632" y="2804226"/>
            <a:ext cx="4758864" cy="3166677"/>
          </a:xfrm>
          <a:prstGeom prst="rect">
            <a:avLst/>
          </a:prstGeom>
          <a:ln>
            <a:noFill/>
          </a:ln>
        </p:spPr>
      </p:pic>
      <p:sp>
        <p:nvSpPr>
          <p:cNvPr id="2" name="Rechteck 1">
            <a:extLst>
              <a:ext uri="{FF2B5EF4-FFF2-40B4-BE49-F238E27FC236}">
                <a16:creationId xmlns:a16="http://schemas.microsoft.com/office/drawing/2014/main" id="{F96F5AF1-C180-4AE6-8608-FAC3E99B14B4}"/>
              </a:ext>
            </a:extLst>
          </p:cNvPr>
          <p:cNvSpPr/>
          <p:nvPr/>
        </p:nvSpPr>
        <p:spPr>
          <a:xfrm>
            <a:off x="7230552" y="6051469"/>
            <a:ext cx="1805944" cy="307777"/>
          </a:xfrm>
          <a:prstGeom prst="rect">
            <a:avLst/>
          </a:prstGeom>
        </p:spPr>
        <p:txBody>
          <a:bodyPr wrap="none">
            <a:spAutoFit/>
          </a:bodyPr>
          <a:lstStyle/>
          <a:p>
            <a:pPr>
              <a:lnSpc>
                <a:spcPct val="100000"/>
              </a:lnSpc>
            </a:pPr>
            <a:r>
              <a:rPr lang="de-DE" sz="1400" spc="-1" dirty="0">
                <a:solidFill>
                  <a:srgbClr val="073E87"/>
                </a:solidFill>
                <a:uFill>
                  <a:solidFill>
                    <a:srgbClr val="FFFFFF"/>
                  </a:solidFill>
                </a:uFill>
                <a:latin typeface="Calibri" panose="020F0502020204030204" pitchFamily="34" charset="0"/>
                <a:ea typeface="MS PGothic"/>
                <a:cs typeface="Calibri" panose="020F0502020204030204" pitchFamily="34" charset="0"/>
              </a:rPr>
              <a:t>Foto: de.wikipedia.org</a:t>
            </a:r>
            <a:endParaRPr lang="de-DE" sz="36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9" name="Picture 9">
            <a:extLst>
              <a:ext uri="{FF2B5EF4-FFF2-40B4-BE49-F238E27FC236}">
                <a16:creationId xmlns:a16="http://schemas.microsoft.com/office/drawing/2014/main" id="{32451FC7-5439-495E-8754-C80F7751B699}"/>
              </a:ext>
            </a:extLst>
          </p:cNvPr>
          <p:cNvPicPr/>
          <p:nvPr/>
        </p:nvPicPr>
        <p:blipFill>
          <a:blip r:embed="rId4"/>
          <a:stretch/>
        </p:blipFill>
        <p:spPr>
          <a:xfrm>
            <a:off x="827904" y="2436004"/>
            <a:ext cx="2880000" cy="1951560"/>
          </a:xfrm>
          <a:prstGeom prst="rect">
            <a:avLst/>
          </a:prstGeom>
          <a:ln>
            <a:noFill/>
          </a:ln>
          <a:effectLst>
            <a:softEdge rad="112500"/>
          </a:effectLst>
        </p:spPr>
      </p:pic>
      <p:pic>
        <p:nvPicPr>
          <p:cNvPr id="10" name="Picture 3">
            <a:extLst>
              <a:ext uri="{FF2B5EF4-FFF2-40B4-BE49-F238E27FC236}">
                <a16:creationId xmlns:a16="http://schemas.microsoft.com/office/drawing/2014/main" id="{65FE1AB1-1CFC-43B7-B971-7B530D62EEBE}"/>
              </a:ext>
            </a:extLst>
          </p:cNvPr>
          <p:cNvPicPr/>
          <p:nvPr/>
        </p:nvPicPr>
        <p:blipFill>
          <a:blip r:embed="rId5"/>
          <a:stretch/>
        </p:blipFill>
        <p:spPr>
          <a:xfrm>
            <a:off x="1043608" y="4200840"/>
            <a:ext cx="3168360" cy="2108160"/>
          </a:xfrm>
          <a:prstGeom prst="rect">
            <a:avLst/>
          </a:prstGeom>
          <a:ln>
            <a:noFill/>
          </a:ln>
          <a:effectLst>
            <a:softEdge rad="112500"/>
          </a:effectLst>
        </p:spPr>
      </p:pic>
    </p:spTree>
    <p:extLst>
      <p:ext uri="{BB962C8B-B14F-4D97-AF65-F5344CB8AC3E}">
        <p14:creationId xmlns:p14="http://schemas.microsoft.com/office/powerpoint/2010/main" val="113281383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extShape 1"/>
          <p:cNvSpPr txBox="1"/>
          <p:nvPr/>
        </p:nvSpPr>
        <p:spPr>
          <a:xfrm>
            <a:off x="831737" y="1569816"/>
            <a:ext cx="8000640" cy="563040"/>
          </a:xfrm>
          <a:prstGeom prst="rect">
            <a:avLst/>
          </a:prstGeom>
          <a:noFill/>
          <a:ln>
            <a:noFill/>
          </a:ln>
        </p:spPr>
        <p:txBody>
          <a:bodyPr anchor="b"/>
          <a:lstStyle/>
          <a:p>
            <a:pPr algn="ctr">
              <a:lnSpc>
                <a:spcPct val="100000"/>
              </a:lnSpc>
            </a:pPr>
            <a:r>
              <a:rPr lang="en-US" sz="2800" b="1" strike="noStrike" spc="-1" dirty="0" err="1">
                <a:solidFill>
                  <a:srgbClr val="002060"/>
                </a:solidFill>
                <a:uFill>
                  <a:solidFill>
                    <a:srgbClr val="FFFFFF"/>
                  </a:solidFill>
                </a:uFill>
                <a:latin typeface="Calibri" panose="020F0502020204030204" pitchFamily="34" charset="0"/>
                <a:ea typeface="MS PGothic"/>
                <a:cs typeface="Calibri" panose="020F0502020204030204" pitchFamily="34" charset="0"/>
              </a:rPr>
              <a:t>Spinnen</a:t>
            </a:r>
            <a:br>
              <a:rPr lang="en-US" sz="2400" b="1" strike="noStrike" spc="-1" dirty="0">
                <a:solidFill>
                  <a:srgbClr val="FF0000"/>
                </a:solidFill>
                <a:uFill>
                  <a:solidFill>
                    <a:srgbClr val="FFFFFF"/>
                  </a:solidFill>
                </a:uFill>
                <a:latin typeface="Calibri" panose="020F0502020204030204" pitchFamily="34" charset="0"/>
                <a:ea typeface="MS PGothic"/>
                <a:cs typeface="Calibri" panose="020F0502020204030204" pitchFamily="34" charset="0"/>
              </a:rPr>
            </a:br>
            <a:r>
              <a:rPr lang="de-DE" sz="2400" b="1" spc="-1" dirty="0">
                <a:solidFill>
                  <a:srgbClr val="C00000"/>
                </a:solidFill>
                <a:uFill>
                  <a:solidFill>
                    <a:srgbClr val="FFFFFF"/>
                  </a:solidFill>
                </a:uFill>
                <a:latin typeface="Calibri" panose="020F0502020204030204" pitchFamily="34" charset="0"/>
                <a:ea typeface="MS PGothic"/>
                <a:cs typeface="Calibri" panose="020F0502020204030204" pitchFamily="34" charset="0"/>
              </a:rPr>
              <a:t>6. Strecken und Drehen des Vorgarns zu einem gleichmäßigen Faserband und Aufwickeln auf eine Hülse</a:t>
            </a:r>
            <a:endParaRPr lang="en-US" sz="2400" b="1" strike="noStrike" spc="-1" dirty="0">
              <a:solidFill>
                <a:srgbClr val="C00000"/>
              </a:solidFill>
              <a:uFill>
                <a:solidFill>
                  <a:srgbClr val="FFFFFF"/>
                </a:solidFill>
              </a:uFill>
              <a:latin typeface="Calibri" panose="020F0502020204030204" pitchFamily="34" charset="0"/>
              <a:cs typeface="Calibri" panose="020F0502020204030204" pitchFamily="34" charset="0"/>
            </a:endParaRPr>
          </a:p>
        </p:txBody>
      </p:sp>
      <p:sp>
        <p:nvSpPr>
          <p:cNvPr id="214" name="CustomShape 2"/>
          <p:cNvSpPr/>
          <p:nvPr/>
        </p:nvSpPr>
        <p:spPr>
          <a:xfrm>
            <a:off x="902880" y="2021760"/>
            <a:ext cx="806436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de-DE" sz="1800" strike="noStrike" spc="-1" dirty="0">
              <a:solidFill>
                <a:srgbClr val="000000"/>
              </a:solidFill>
              <a:uFill>
                <a:solidFill>
                  <a:srgbClr val="FFFFFF"/>
                </a:solidFill>
              </a:uFill>
              <a:latin typeface="Arial"/>
            </a:endParaRPr>
          </a:p>
        </p:txBody>
      </p:sp>
      <p:sp>
        <p:nvSpPr>
          <p:cNvPr id="216" name="CustomShape 3"/>
          <p:cNvSpPr/>
          <p:nvPr/>
        </p:nvSpPr>
        <p:spPr>
          <a:xfrm>
            <a:off x="6545904" y="5949279"/>
            <a:ext cx="2598096" cy="55964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DE" sz="1400" spc="-1" dirty="0">
                <a:solidFill>
                  <a:srgbClr val="073E87"/>
                </a:solidFill>
                <a:uFill>
                  <a:solidFill>
                    <a:srgbClr val="FFFFFF"/>
                  </a:solidFill>
                </a:uFill>
                <a:latin typeface="Calibri" panose="020F0502020204030204" pitchFamily="34" charset="0"/>
                <a:ea typeface="MS PGothic"/>
                <a:cs typeface="Calibri" panose="020F0502020204030204" pitchFamily="34" charset="0"/>
              </a:rPr>
              <a:t>Foto: K. </a:t>
            </a:r>
            <a:r>
              <a:rPr lang="de-DE" sz="1400" spc="-1" dirty="0" err="1">
                <a:solidFill>
                  <a:srgbClr val="073E87"/>
                </a:solidFill>
                <a:uFill>
                  <a:solidFill>
                    <a:srgbClr val="FFFFFF"/>
                  </a:solidFill>
                </a:uFill>
                <a:latin typeface="Calibri" panose="020F0502020204030204" pitchFamily="34" charset="0"/>
                <a:ea typeface="MS PGothic"/>
                <a:cs typeface="Calibri" panose="020F0502020204030204" pitchFamily="34" charset="0"/>
              </a:rPr>
              <a:t>Ananthan</a:t>
            </a:r>
            <a:r>
              <a:rPr lang="de-DE" sz="1400" spc="-1" dirty="0">
                <a:solidFill>
                  <a:srgbClr val="073E87"/>
                </a:solidFill>
                <a:uFill>
                  <a:solidFill>
                    <a:srgbClr val="FFFFFF"/>
                  </a:solidFill>
                </a:uFill>
                <a:latin typeface="Calibri" panose="020F0502020204030204" pitchFamily="34" charset="0"/>
                <a:ea typeface="MS PGothic"/>
                <a:cs typeface="Calibri" panose="020F0502020204030204" pitchFamily="34" charset="0"/>
              </a:rPr>
              <a:t>, 25.05.2011, </a:t>
            </a:r>
            <a:endParaRPr lang="de-DE" sz="1400" spc="-1" dirty="0">
              <a:solidFill>
                <a:srgbClr val="000000"/>
              </a:solidFill>
              <a:uFill>
                <a:solidFill>
                  <a:srgbClr val="FFFFFF"/>
                </a:solidFill>
              </a:uFill>
              <a:latin typeface="Calibri" panose="020F0502020204030204" pitchFamily="34" charset="0"/>
              <a:cs typeface="Calibri" panose="020F0502020204030204" pitchFamily="34" charset="0"/>
            </a:endParaRPr>
          </a:p>
          <a:p>
            <a:pPr>
              <a:lnSpc>
                <a:spcPct val="100000"/>
              </a:lnSpc>
            </a:pPr>
            <a:r>
              <a:rPr lang="de-DE" sz="1400" spc="-1" dirty="0">
                <a:solidFill>
                  <a:srgbClr val="073E87"/>
                </a:solidFill>
                <a:uFill>
                  <a:solidFill>
                    <a:srgbClr val="FFFFFF"/>
                  </a:solidFill>
                </a:uFill>
                <a:latin typeface="Calibri" panose="020F0502020204030204" pitchFamily="34" charset="0"/>
                <a:ea typeface="MS PGothic"/>
                <a:cs typeface="Calibri" panose="020F0502020204030204" pitchFamily="34" charset="0"/>
              </a:rPr>
              <a:t>Textile Mills…, The Hindu</a:t>
            </a:r>
            <a:endParaRPr lang="de-DE" sz="14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219" name="TextShape 6"/>
          <p:cNvSpPr txBox="1"/>
          <p:nvPr/>
        </p:nvSpPr>
        <p:spPr>
          <a:xfrm>
            <a:off x="0" y="6381000"/>
            <a:ext cx="755280" cy="477000"/>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11</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7" name="Picture 2">
            <a:extLst>
              <a:ext uri="{FF2B5EF4-FFF2-40B4-BE49-F238E27FC236}">
                <a16:creationId xmlns:a16="http://schemas.microsoft.com/office/drawing/2014/main" id="{CE42C97C-CBD4-43D4-AE26-65C480C0AE3A}"/>
              </a:ext>
            </a:extLst>
          </p:cNvPr>
          <p:cNvPicPr/>
          <p:nvPr/>
        </p:nvPicPr>
        <p:blipFill>
          <a:blip r:embed="rId3"/>
          <a:stretch/>
        </p:blipFill>
        <p:spPr>
          <a:xfrm>
            <a:off x="1115616" y="2910688"/>
            <a:ext cx="5397352" cy="3598235"/>
          </a:xfrm>
          <a:prstGeom prst="rect">
            <a:avLst/>
          </a:prstGeom>
          <a:ln>
            <a:noFill/>
          </a:ln>
        </p:spPr>
      </p:pic>
    </p:spTree>
    <p:extLst>
      <p:ext uri="{BB962C8B-B14F-4D97-AF65-F5344CB8AC3E}">
        <p14:creationId xmlns:p14="http://schemas.microsoft.com/office/powerpoint/2010/main" val="156545472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extShape 1"/>
          <p:cNvSpPr txBox="1"/>
          <p:nvPr/>
        </p:nvSpPr>
        <p:spPr>
          <a:xfrm>
            <a:off x="914400" y="1196752"/>
            <a:ext cx="8000640" cy="563040"/>
          </a:xfrm>
          <a:prstGeom prst="rect">
            <a:avLst/>
          </a:prstGeom>
          <a:noFill/>
          <a:ln>
            <a:noFill/>
          </a:ln>
        </p:spPr>
        <p:txBody>
          <a:bodyPr anchor="b"/>
          <a:lstStyle/>
          <a:p>
            <a:pPr algn="ctr">
              <a:lnSpc>
                <a:spcPct val="100000"/>
              </a:lnSpc>
            </a:pP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Die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Textil</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und </a:t>
            </a:r>
            <a:r>
              <a:rPr lang="en-US" sz="2800" b="1" strike="noStrike"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Bekleidungsindustrie</a:t>
            </a:r>
            <a:r>
              <a:rPr lang="en-US" sz="2800" b="1"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in </a:t>
            </a:r>
            <a:r>
              <a:rPr lang="en-US" sz="2800" b="1" strike="noStrike"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Indien</a:t>
            </a:r>
            <a:r>
              <a:rPr lang="en-US" sz="2800" b="1"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a:t>
            </a:r>
            <a:endParaRPr lang="en-US" sz="2400" strike="noStrike"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sp>
        <p:nvSpPr>
          <p:cNvPr id="252" name="CustomShape 2"/>
          <p:cNvSpPr/>
          <p:nvPr/>
        </p:nvSpPr>
        <p:spPr>
          <a:xfrm>
            <a:off x="914400" y="2304000"/>
            <a:ext cx="8420040" cy="455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buClr>
                <a:srgbClr val="003366"/>
              </a:buClr>
              <a:buFont typeface="Arial"/>
              <a:buChar char="•"/>
            </a:pPr>
            <a:r>
              <a:rPr lang="de-DE" sz="2000"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Textil- und Bekleidungsindustrie ist </a:t>
            </a: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mit rund 45 Mio. Beschäftigten </a:t>
            </a:r>
            <a:r>
              <a:rPr lang="de-DE" sz="2000"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einer</a:t>
            </a:r>
            <a:br>
              <a:rPr lang="de-DE" sz="2000"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br>
            <a:r>
              <a:rPr lang="de-DE" sz="2000"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der größten Arbeitgeber Indiens</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d</a:t>
            </a:r>
            <a:r>
              <a:rPr lang="de-DE" sz="2000"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rittgrößter Textilexporteur und fünftgrößter Bekleidungsexporteur</a:t>
            </a:r>
            <a:br>
              <a:rPr lang="de-DE" sz="2000"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br>
            <a:r>
              <a:rPr lang="de-DE" sz="2000"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weltweit</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3366"/>
              </a:buClr>
              <a:buFont typeface="Arial"/>
              <a:buChar char="•"/>
            </a:pPr>
            <a:r>
              <a:rPr lang="de-DE" sz="2000"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Wirtschaftsstruktur: viele kleine informelle Betriebe </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3366"/>
              </a:buClr>
              <a:buFont typeface="Arial"/>
              <a:buChar char="•"/>
            </a:pPr>
            <a:r>
              <a:rPr lang="de-DE" sz="2000"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Indien deckt sämtliche Stationen der </a:t>
            </a:r>
            <a:r>
              <a:rPr lang="en-US" sz="2000"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Textil</a:t>
            </a:r>
            <a:r>
              <a:rPr lang="en-US"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und </a:t>
            </a:r>
            <a:r>
              <a:rPr lang="en-US" sz="2000"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Bekleidungsindustrie</a:t>
            </a: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a:t>
            </a:r>
            <a:r>
              <a:rPr lang="de-DE" sz="2000"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Wertschöpfungskette ab</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n</a:t>
            </a:r>
            <a:r>
              <a:rPr lang="de-DE" sz="2000"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iedrige Lohnkosten</a:t>
            </a:r>
            <a:endParaRPr lang="de-DE" sz="20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255" name="TextShape 5"/>
          <p:cNvSpPr txBox="1"/>
          <p:nvPr/>
        </p:nvSpPr>
        <p:spPr>
          <a:xfrm>
            <a:off x="0" y="6415200"/>
            <a:ext cx="755576" cy="442800"/>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12</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extShape 1"/>
          <p:cNvSpPr txBox="1"/>
          <p:nvPr/>
        </p:nvSpPr>
        <p:spPr>
          <a:xfrm>
            <a:off x="899592" y="1210824"/>
            <a:ext cx="8000640" cy="563040"/>
          </a:xfrm>
          <a:prstGeom prst="rect">
            <a:avLst/>
          </a:prstGeom>
          <a:noFill/>
          <a:ln>
            <a:noFill/>
          </a:ln>
        </p:spPr>
        <p:txBody>
          <a:bodyPr anchor="b"/>
          <a:lstStyle/>
          <a:p>
            <a:pPr algn="ctr">
              <a:lnSpc>
                <a:spcPct val="100000"/>
              </a:lnSpc>
            </a:pPr>
            <a:r>
              <a:rPr lang="en-US" sz="2800" b="1"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Der </a:t>
            </a:r>
            <a:r>
              <a:rPr lang="en-US" sz="2800" b="1" strike="noStrike"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Bundesstaat</a:t>
            </a:r>
            <a:r>
              <a:rPr lang="en-US" sz="2800" b="1"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Tamil Nadu</a:t>
            </a:r>
            <a:endParaRPr lang="en-US" sz="2400" strike="noStrike"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pic>
        <p:nvPicPr>
          <p:cNvPr id="257" name="Picture 2"/>
          <p:cNvPicPr/>
          <p:nvPr/>
        </p:nvPicPr>
        <p:blipFill>
          <a:blip r:embed="rId3"/>
          <a:stretch/>
        </p:blipFill>
        <p:spPr>
          <a:xfrm>
            <a:off x="1547664" y="3140968"/>
            <a:ext cx="2783880" cy="3076200"/>
          </a:xfrm>
          <a:prstGeom prst="rect">
            <a:avLst/>
          </a:prstGeom>
          <a:ln>
            <a:noFill/>
          </a:ln>
        </p:spPr>
      </p:pic>
      <p:pic>
        <p:nvPicPr>
          <p:cNvPr id="258" name="Picture 2"/>
          <p:cNvPicPr/>
          <p:nvPr/>
        </p:nvPicPr>
        <p:blipFill>
          <a:blip r:embed="rId4"/>
          <a:stretch/>
        </p:blipFill>
        <p:spPr>
          <a:xfrm>
            <a:off x="4572000" y="3140968"/>
            <a:ext cx="3837960" cy="3070440"/>
          </a:xfrm>
          <a:prstGeom prst="rect">
            <a:avLst/>
          </a:prstGeom>
          <a:ln>
            <a:noFill/>
          </a:ln>
        </p:spPr>
      </p:pic>
      <p:sp>
        <p:nvSpPr>
          <p:cNvPr id="259" name="CustomShape 2"/>
          <p:cNvSpPr/>
          <p:nvPr/>
        </p:nvSpPr>
        <p:spPr>
          <a:xfrm>
            <a:off x="1018141" y="2276872"/>
            <a:ext cx="814032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DE" sz="2000" strike="noStrike"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Tamil Nadu ist einer der wichtigsten Textilstandorte der Welt, die Stadt </a:t>
            </a:r>
            <a:r>
              <a:rPr lang="de-DE" sz="2000" strike="noStrike" spc="-1" dirty="0" err="1">
                <a:solidFill>
                  <a:srgbClr val="002060"/>
                </a:solidFill>
                <a:uFill>
                  <a:solidFill>
                    <a:srgbClr val="FFFFFF"/>
                  </a:solidFill>
                </a:uFill>
                <a:latin typeface="Calibri" panose="020F0502020204030204" pitchFamily="34" charset="0"/>
                <a:ea typeface="MS PGothic"/>
                <a:cs typeface="Calibri" panose="020F0502020204030204" pitchFamily="34" charset="0"/>
              </a:rPr>
              <a:t>Tirupur</a:t>
            </a:r>
            <a:r>
              <a:rPr lang="de-DE" sz="2000" strike="noStrike"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 wird die „T-Shirt City“ Indiens genannt. </a:t>
            </a:r>
            <a:endParaRPr lang="de-DE" sz="18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262" name="TextShape 5"/>
          <p:cNvSpPr txBox="1"/>
          <p:nvPr/>
        </p:nvSpPr>
        <p:spPr>
          <a:xfrm>
            <a:off x="0" y="5972400"/>
            <a:ext cx="755576" cy="885600"/>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13</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906522" y="1196752"/>
            <a:ext cx="8000640" cy="563040"/>
          </a:xfrm>
          <a:prstGeom prst="rect">
            <a:avLst/>
          </a:prstGeom>
          <a:noFill/>
          <a:ln>
            <a:noFill/>
          </a:ln>
        </p:spPr>
        <p:txBody>
          <a:bodyPr anchor="b"/>
          <a:lstStyle/>
          <a:p>
            <a:pPr algn="ctr">
              <a:lnSpc>
                <a:spcPct val="100000"/>
              </a:lnSpc>
            </a:pPr>
            <a:r>
              <a:rPr lang="en-US" sz="2800" b="1"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Der </a:t>
            </a:r>
            <a:r>
              <a:rPr lang="en-US" sz="2800" b="1" strike="noStrike"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Bundesstaat</a:t>
            </a:r>
            <a:r>
              <a:rPr lang="en-US" sz="2800" b="1"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Tamil Nadu</a:t>
            </a:r>
            <a:endParaRPr lang="en-US" sz="2400" strike="noStrike"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buClr>
                <a:srgbClr val="002060"/>
              </a:buClr>
              <a:buFont typeface="Arial"/>
              <a:buChar char="•"/>
            </a:pPr>
            <a:r>
              <a:rPr lang="de-DE" sz="2000"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Tamil Nadu ist zentraler Standort der indischen Textil- und Bekleidungsindustrie</a:t>
            </a:r>
            <a:endParaRPr lang="de-DE" sz="2000" strike="noStrike" spc="-1" dirty="0">
              <a:solidFill>
                <a:srgbClr val="FF000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2060"/>
              </a:buClr>
              <a:buFont typeface="Arial"/>
              <a:buChar char="•"/>
            </a:pPr>
            <a:r>
              <a:rPr lang="de-DE" sz="2000" strike="noStrike"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Textilindustrie ist bedeutendste Einnahmequelle von Tamil Nadu</a:t>
            </a:r>
            <a:endParaRPr lang="de-DE" sz="2000" strike="noStrike" spc="-1" dirty="0">
              <a:solidFill>
                <a:srgbClr val="00206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2060"/>
              </a:buClr>
              <a:buFont typeface="Arial"/>
              <a:buChar char="•"/>
            </a:pPr>
            <a:r>
              <a:rPr lang="de-DE" sz="2000"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Regierung in Tamil Nadu wirbt mit Wettbewerbsvorteil durch niedrige Löhne und viele verfügbare Arbeitskräfte</a:t>
            </a:r>
            <a:endParaRPr lang="de-DE" sz="20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2060"/>
              </a:buClr>
              <a:buFont typeface="Arial"/>
              <a:buChar char="•"/>
            </a:pPr>
            <a:r>
              <a:rPr lang="de-DE" sz="2000" strike="noStrike"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Tamil Nadu ist größter Produzent für Baumwollgarn in Indien</a:t>
            </a:r>
            <a:endParaRPr lang="de-DE" sz="20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14</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TextShape 1"/>
          <p:cNvSpPr txBox="1"/>
          <p:nvPr/>
        </p:nvSpPr>
        <p:spPr>
          <a:xfrm>
            <a:off x="914400" y="1341360"/>
            <a:ext cx="8000640" cy="563040"/>
          </a:xfrm>
          <a:prstGeom prst="rect">
            <a:avLst/>
          </a:prstGeom>
          <a:noFill/>
          <a:ln>
            <a:noFill/>
          </a:ln>
        </p:spPr>
        <p:txBody>
          <a:bodyPr anchor="b"/>
          <a:lstStyle/>
          <a:p>
            <a:pPr algn="ctr">
              <a:lnSpc>
                <a:spcPct val="100000"/>
              </a:lnSpc>
            </a:pPr>
            <a:r>
              <a:rPr lang="en-US" sz="2800" b="1" strike="noStrike"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Die </a:t>
            </a:r>
            <a:r>
              <a:rPr lang="en-US" sz="2800" b="1" strike="noStrike" spc="-1" dirty="0" err="1">
                <a:solidFill>
                  <a:srgbClr val="002060"/>
                </a:solidFill>
                <a:uFill>
                  <a:solidFill>
                    <a:srgbClr val="FFFFFF"/>
                  </a:solidFill>
                </a:uFill>
                <a:latin typeface="Calibri" panose="020F0502020204030204" pitchFamily="34" charset="0"/>
                <a:ea typeface="MS PGothic"/>
                <a:cs typeface="Calibri" panose="020F0502020204030204" pitchFamily="34" charset="0"/>
              </a:rPr>
              <a:t>Textilindustrie</a:t>
            </a:r>
            <a:r>
              <a:rPr lang="en-US" sz="2800" b="1" strike="noStrike"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 in Tamil </a:t>
            </a:r>
            <a:r>
              <a:rPr lang="en-US" sz="2800" b="1" strike="noStrike" spc="-1" dirty="0" err="1">
                <a:solidFill>
                  <a:srgbClr val="002060"/>
                </a:solidFill>
                <a:uFill>
                  <a:solidFill>
                    <a:srgbClr val="FFFFFF"/>
                  </a:solidFill>
                </a:uFill>
                <a:latin typeface="Calibri" panose="020F0502020204030204" pitchFamily="34" charset="0"/>
                <a:ea typeface="MS PGothic"/>
                <a:cs typeface="Calibri" panose="020F0502020204030204" pitchFamily="34" charset="0"/>
              </a:rPr>
              <a:t>Nadus</a:t>
            </a:r>
            <a:r>
              <a:rPr lang="en-US" sz="2800" b="1" strike="noStrike"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 in </a:t>
            </a:r>
            <a:r>
              <a:rPr lang="en-US" sz="2800" b="1" strike="noStrike" spc="-1" dirty="0" err="1">
                <a:solidFill>
                  <a:srgbClr val="002060"/>
                </a:solidFill>
                <a:uFill>
                  <a:solidFill>
                    <a:srgbClr val="FFFFFF"/>
                  </a:solidFill>
                </a:uFill>
                <a:latin typeface="Calibri" panose="020F0502020204030204" pitchFamily="34" charset="0"/>
                <a:ea typeface="MS PGothic"/>
                <a:cs typeface="Calibri" panose="020F0502020204030204" pitchFamily="34" charset="0"/>
              </a:rPr>
              <a:t>Zahlen</a:t>
            </a:r>
            <a:r>
              <a:rPr lang="en-US" sz="2800" b="1" strike="noStrike"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 (2015/2016)</a:t>
            </a:r>
            <a:endParaRPr lang="en-US" sz="2400" strike="noStrike" spc="-1" dirty="0">
              <a:solidFill>
                <a:srgbClr val="002060"/>
              </a:solidFill>
              <a:uFill>
                <a:solidFill>
                  <a:srgbClr val="FFFFFF"/>
                </a:solidFill>
              </a:uFill>
              <a:latin typeface="Calibri" panose="020F0502020204030204" pitchFamily="34" charset="0"/>
              <a:cs typeface="Calibri" panose="020F0502020204030204" pitchFamily="34" charset="0"/>
            </a:endParaRPr>
          </a:p>
        </p:txBody>
      </p:sp>
      <p:pic>
        <p:nvPicPr>
          <p:cNvPr id="269" name="Grafik 9"/>
          <p:cNvPicPr/>
          <p:nvPr/>
        </p:nvPicPr>
        <p:blipFill>
          <a:blip r:embed="rId3"/>
          <a:stretch/>
        </p:blipFill>
        <p:spPr>
          <a:xfrm>
            <a:off x="914400" y="2277000"/>
            <a:ext cx="8209800" cy="3000240"/>
          </a:xfrm>
          <a:prstGeom prst="rect">
            <a:avLst/>
          </a:prstGeom>
          <a:ln>
            <a:noFill/>
          </a:ln>
        </p:spPr>
      </p:pic>
      <p:sp>
        <p:nvSpPr>
          <p:cNvPr id="270" name="CustomShape 2"/>
          <p:cNvSpPr/>
          <p:nvPr/>
        </p:nvSpPr>
        <p:spPr>
          <a:xfrm>
            <a:off x="907631" y="5292608"/>
            <a:ext cx="7920360" cy="24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DE" sz="1400" strike="noStrike" spc="-1" dirty="0">
                <a:solidFill>
                  <a:schemeClr val="tx2"/>
                </a:solidFill>
                <a:uFill>
                  <a:solidFill>
                    <a:srgbClr val="FFFFFF"/>
                  </a:solidFill>
                </a:uFill>
                <a:latin typeface="Calibri" panose="020F0502020204030204" pitchFamily="34" charset="0"/>
                <a:ea typeface="MS PGothic"/>
                <a:cs typeface="Calibri" panose="020F0502020204030204" pitchFamily="34" charset="0"/>
              </a:rPr>
              <a:t>Quelle: Tamil Nadu Statistical Handbook</a:t>
            </a:r>
            <a:endParaRPr lang="de-DE" sz="3200" strike="noStrike" spc="-1" dirty="0">
              <a:solidFill>
                <a:schemeClr val="tx2"/>
              </a:solidFill>
              <a:uFill>
                <a:solidFill>
                  <a:srgbClr val="FFFFFF"/>
                </a:solidFill>
              </a:uFill>
              <a:latin typeface="Calibri" panose="020F0502020204030204" pitchFamily="34" charset="0"/>
              <a:cs typeface="Calibri" panose="020F0502020204030204" pitchFamily="34" charset="0"/>
            </a:endParaRPr>
          </a:p>
        </p:txBody>
      </p:sp>
      <p:sp>
        <p:nvSpPr>
          <p:cNvPr id="273" name="TextShape 5"/>
          <p:cNvSpPr txBox="1"/>
          <p:nvPr/>
        </p:nvSpPr>
        <p:spPr>
          <a:xfrm>
            <a:off x="0" y="6262872"/>
            <a:ext cx="755280" cy="595128"/>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15</a:t>
            </a:r>
            <a:endParaRPr lang="de-DE" sz="14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2" name="Textfeld 1"/>
          <p:cNvSpPr txBox="1"/>
          <p:nvPr/>
        </p:nvSpPr>
        <p:spPr>
          <a:xfrm>
            <a:off x="5916448" y="3039878"/>
            <a:ext cx="633945" cy="307777"/>
          </a:xfrm>
          <a:prstGeom prst="rect">
            <a:avLst/>
          </a:prstGeom>
          <a:solidFill>
            <a:srgbClr val="E4F4FD"/>
          </a:solidFill>
        </p:spPr>
        <p:txBody>
          <a:bodyPr wrap="none" rtlCol="0">
            <a:spAutoFit/>
          </a:bodyPr>
          <a:lstStyle/>
          <a:p>
            <a:r>
              <a:rPr lang="de-DE" sz="1400" b="1" dirty="0">
                <a:solidFill>
                  <a:srgbClr val="1294E5"/>
                </a:solidFill>
              </a:rPr>
              <a:t>1.335</a:t>
            </a:r>
          </a:p>
        </p:txBody>
      </p:sp>
      <p:sp>
        <p:nvSpPr>
          <p:cNvPr id="8" name="Textfeld 7"/>
          <p:cNvSpPr txBox="1"/>
          <p:nvPr/>
        </p:nvSpPr>
        <p:spPr>
          <a:xfrm>
            <a:off x="7602574" y="3039878"/>
            <a:ext cx="1312466" cy="307777"/>
          </a:xfrm>
          <a:prstGeom prst="rect">
            <a:avLst/>
          </a:prstGeom>
          <a:solidFill>
            <a:srgbClr val="E4F4FD"/>
          </a:solidFill>
        </p:spPr>
        <p:txBody>
          <a:bodyPr wrap="none" rtlCol="0">
            <a:spAutoFit/>
          </a:bodyPr>
          <a:lstStyle/>
          <a:p>
            <a:r>
              <a:rPr lang="de-DE" sz="1400" b="1" dirty="0">
                <a:solidFill>
                  <a:srgbClr val="1294E5"/>
                </a:solidFill>
              </a:rPr>
              <a:t>1.023 (76,6%)</a:t>
            </a:r>
          </a:p>
        </p:txBody>
      </p:sp>
      <p:sp>
        <p:nvSpPr>
          <p:cNvPr id="9" name="Textfeld 8"/>
          <p:cNvSpPr txBox="1"/>
          <p:nvPr/>
        </p:nvSpPr>
        <p:spPr>
          <a:xfrm>
            <a:off x="5918489" y="3746949"/>
            <a:ext cx="631904" cy="954107"/>
          </a:xfrm>
          <a:prstGeom prst="rect">
            <a:avLst/>
          </a:prstGeom>
          <a:solidFill>
            <a:srgbClr val="E4F4FD"/>
          </a:solidFill>
        </p:spPr>
        <p:txBody>
          <a:bodyPr wrap="none" rtlCol="0">
            <a:spAutoFit/>
          </a:bodyPr>
          <a:lstStyle/>
          <a:p>
            <a:pPr algn="r"/>
            <a:r>
              <a:rPr lang="de-DE" sz="1400" b="1" dirty="0">
                <a:solidFill>
                  <a:srgbClr val="1294E5"/>
                </a:solidFill>
              </a:rPr>
              <a:t>1.770</a:t>
            </a:r>
          </a:p>
          <a:p>
            <a:pPr algn="r"/>
            <a:r>
              <a:rPr lang="de-DE" sz="1400" b="1" dirty="0">
                <a:solidFill>
                  <a:srgbClr val="1294E5"/>
                </a:solidFill>
              </a:rPr>
              <a:t>201</a:t>
            </a:r>
          </a:p>
          <a:p>
            <a:pPr algn="r"/>
            <a:r>
              <a:rPr lang="de-DE" sz="1400" b="1" dirty="0">
                <a:solidFill>
                  <a:srgbClr val="1294E5"/>
                </a:solidFill>
              </a:rPr>
              <a:t>175</a:t>
            </a:r>
          </a:p>
          <a:p>
            <a:pPr algn="r"/>
            <a:r>
              <a:rPr lang="de-DE" sz="1400" b="1" dirty="0">
                <a:solidFill>
                  <a:srgbClr val="1294E5"/>
                </a:solidFill>
              </a:rPr>
              <a:t>2.146</a:t>
            </a:r>
          </a:p>
        </p:txBody>
      </p:sp>
      <p:sp>
        <p:nvSpPr>
          <p:cNvPr id="10" name="Textfeld 9"/>
          <p:cNvSpPr txBox="1"/>
          <p:nvPr/>
        </p:nvSpPr>
        <p:spPr>
          <a:xfrm>
            <a:off x="7581528" y="3777120"/>
            <a:ext cx="1296144" cy="954107"/>
          </a:xfrm>
          <a:prstGeom prst="rect">
            <a:avLst/>
          </a:prstGeom>
          <a:solidFill>
            <a:srgbClr val="E4F4FD"/>
          </a:solidFill>
        </p:spPr>
        <p:txBody>
          <a:bodyPr wrap="square" rtlCol="0">
            <a:spAutoFit/>
          </a:bodyPr>
          <a:lstStyle/>
          <a:p>
            <a:pPr algn="r"/>
            <a:r>
              <a:rPr lang="de-DE" sz="1400" b="1" dirty="0">
                <a:solidFill>
                  <a:srgbClr val="1294E5"/>
                </a:solidFill>
              </a:rPr>
              <a:t>924 (52,2%)</a:t>
            </a:r>
          </a:p>
          <a:p>
            <a:pPr algn="r"/>
            <a:r>
              <a:rPr lang="de-DE" sz="1400" b="1" dirty="0">
                <a:solidFill>
                  <a:srgbClr val="1294E5"/>
                </a:solidFill>
              </a:rPr>
              <a:t>48 (23,9%)</a:t>
            </a:r>
          </a:p>
          <a:p>
            <a:pPr algn="r"/>
            <a:r>
              <a:rPr lang="de-DE" sz="1400" b="1" dirty="0">
                <a:solidFill>
                  <a:srgbClr val="1294E5"/>
                </a:solidFill>
              </a:rPr>
              <a:t>19 (10,9%)</a:t>
            </a:r>
          </a:p>
          <a:p>
            <a:pPr algn="r"/>
            <a:r>
              <a:rPr lang="de-DE" sz="1400" b="1" dirty="0">
                <a:solidFill>
                  <a:srgbClr val="1294E5"/>
                </a:solidFill>
              </a:rPr>
              <a:t>991 (46,2%)</a:t>
            </a:r>
          </a:p>
        </p:txBody>
      </p:sp>
      <p:sp>
        <p:nvSpPr>
          <p:cNvPr id="11" name="Textfeld 10"/>
          <p:cNvSpPr txBox="1"/>
          <p:nvPr/>
        </p:nvSpPr>
        <p:spPr>
          <a:xfrm>
            <a:off x="2843808" y="2473151"/>
            <a:ext cx="648072" cy="307777"/>
          </a:xfrm>
          <a:prstGeom prst="rect">
            <a:avLst/>
          </a:prstGeom>
          <a:solidFill>
            <a:srgbClr val="E4F4FD"/>
          </a:solidFill>
        </p:spPr>
        <p:txBody>
          <a:bodyPr wrap="square" rtlCol="0">
            <a:spAutoFit/>
          </a:bodyPr>
          <a:lstStyle/>
          <a:p>
            <a:r>
              <a:rPr lang="de-DE" sz="1400" b="1" dirty="0">
                <a:solidFill>
                  <a:srgbClr val="1294E5"/>
                </a:solidFill>
              </a:rPr>
              <a:t>      </a:t>
            </a:r>
          </a:p>
        </p:txBody>
      </p:sp>
      <p:sp>
        <p:nvSpPr>
          <p:cNvPr id="13" name="Textfeld 12"/>
          <p:cNvSpPr txBox="1"/>
          <p:nvPr/>
        </p:nvSpPr>
        <p:spPr>
          <a:xfrm>
            <a:off x="5796136" y="5013176"/>
            <a:ext cx="1560472" cy="216024"/>
          </a:xfrm>
          <a:prstGeom prst="rect">
            <a:avLst/>
          </a:prstGeom>
          <a:solidFill>
            <a:srgbClr val="0E79C9"/>
          </a:solidFill>
        </p:spPr>
        <p:txBody>
          <a:bodyPr wrap="square" lIns="0" tIns="0" rIns="0" bIns="0" rtlCol="0">
            <a:spAutoFit/>
          </a:bodyPr>
          <a:lstStyle/>
          <a:p>
            <a:pPr algn="ctr"/>
            <a:r>
              <a:rPr lang="de-DE" sz="1400" b="1" dirty="0">
                <a:solidFill>
                  <a:schemeClr val="bg1"/>
                </a:solidFill>
              </a:rPr>
              <a:t> 973.000</a:t>
            </a:r>
          </a:p>
        </p:txBody>
      </p:sp>
      <p:sp>
        <p:nvSpPr>
          <p:cNvPr id="14" name="Textfeld 13"/>
          <p:cNvSpPr txBox="1"/>
          <p:nvPr/>
        </p:nvSpPr>
        <p:spPr>
          <a:xfrm>
            <a:off x="7452320" y="5013176"/>
            <a:ext cx="1584176" cy="216024"/>
          </a:xfrm>
          <a:prstGeom prst="rect">
            <a:avLst/>
          </a:prstGeom>
          <a:solidFill>
            <a:srgbClr val="0E79C9"/>
          </a:solidFill>
        </p:spPr>
        <p:txBody>
          <a:bodyPr wrap="square" lIns="0" tIns="0" rIns="0" bIns="0" rtlCol="0">
            <a:spAutoFit/>
          </a:bodyPr>
          <a:lstStyle/>
          <a:p>
            <a:pPr algn="ctr"/>
            <a:r>
              <a:rPr lang="de-DE" sz="1400" b="1" dirty="0">
                <a:solidFill>
                  <a:schemeClr val="bg1"/>
                </a:solidFill>
              </a:rPr>
              <a:t> 274.000 (28,2%)</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906522" y="1196752"/>
            <a:ext cx="8000640" cy="563040"/>
          </a:xfrm>
          <a:prstGeom prst="rect">
            <a:avLst/>
          </a:prstGeom>
          <a:noFill/>
          <a:ln>
            <a:noFill/>
          </a:ln>
        </p:spPr>
        <p:txBody>
          <a:bodyPr anchor="b"/>
          <a:lstStyle/>
          <a:p>
            <a:pPr algn="ctr">
              <a:lnSpc>
                <a:spcPct val="100000"/>
              </a:lnSpc>
            </a:pP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Spinnereien</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in Tamil Nadu</a:t>
            </a:r>
            <a:endParaRPr lang="en-US" sz="2400"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über 50% von Indiens Spinnereikapazitäten im </a:t>
            </a:r>
            <a:r>
              <a:rPr lang="de-DE" sz="2000" i="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formellen Sektor </a:t>
            </a: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befinden sich in Tamil Nadu</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ca. 77% aller indischen Spinnereien im </a:t>
            </a:r>
            <a:br>
              <a:rPr lang="de-DE" sz="2000" i="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br>
            <a:r>
              <a:rPr lang="de-DE" sz="2000" i="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informellen Sektor </a:t>
            </a: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sind in Tamil Nadu</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Spinnkosten für 1 kg Garn liegt im</a:t>
            </a:r>
            <a:b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b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Durchschnitt bei 2,50 USD</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16</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DB2F2DC3-F1A3-4554-8B33-04B53C418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2996952"/>
            <a:ext cx="2865120" cy="3749040"/>
          </a:xfrm>
          <a:prstGeom prst="rect">
            <a:avLst/>
          </a:prstGeom>
        </p:spPr>
      </p:pic>
    </p:spTree>
    <p:extLst>
      <p:ext uri="{BB962C8B-B14F-4D97-AF65-F5344CB8AC3E}">
        <p14:creationId xmlns:p14="http://schemas.microsoft.com/office/powerpoint/2010/main" val="175922443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906522" y="1196752"/>
            <a:ext cx="8000640" cy="563040"/>
          </a:xfrm>
          <a:prstGeom prst="rect">
            <a:avLst/>
          </a:prstGeom>
          <a:noFill/>
          <a:ln>
            <a:noFill/>
          </a:ln>
        </p:spPr>
        <p:txBody>
          <a:bodyPr anchor="b"/>
          <a:lstStyle/>
          <a:p>
            <a:pPr algn="ctr">
              <a:lnSpc>
                <a:spcPct val="100000"/>
              </a:lnSpc>
            </a:pP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Spinnerei-Beschäftigte</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in Tamil Nadu</a:t>
            </a:r>
            <a:endParaRPr lang="en-US" sz="2400"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274.000 Beschäftigte</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60% der Beschäftigten sind Frauen und Mädchen</a:t>
            </a:r>
          </a:p>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rund 30% der Beschäftigten (bis zu 120.000 Frauen) sind Camp-Arbeiterinnen</a:t>
            </a:r>
          </a:p>
          <a:p>
            <a:pPr marL="343080" indent="-342720">
              <a:lnSpc>
                <a:spcPct val="100000"/>
              </a:lnSpc>
              <a:buClr>
                <a:srgbClr val="003366"/>
              </a:buClr>
              <a:buFont typeface="Arial"/>
              <a:buChar char="•"/>
            </a:pPr>
            <a:r>
              <a:rPr lang="de-DE" sz="2000"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hohe Migration aus entfernt liegenden Dörfern und anderen Bundesstaaten</a:t>
            </a:r>
            <a:endParaRPr lang="de-DE" sz="2000" spc="-1" dirty="0">
              <a:solidFill>
                <a:srgbClr val="002060"/>
              </a:solidFill>
              <a:uFill>
                <a:solidFill>
                  <a:srgbClr val="FFFFFF"/>
                </a:solidFill>
              </a:uFill>
              <a:latin typeface="Calibri" panose="020F0502020204030204" pitchFamily="34" charset="0"/>
              <a:cs typeface="Calibri" panose="020F0502020204030204" pitchFamily="34" charset="0"/>
            </a:endParaRP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17</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751142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571680" y="3429000"/>
            <a:ext cx="8000640" cy="563040"/>
          </a:xfrm>
          <a:prstGeom prst="rect">
            <a:avLst/>
          </a:prstGeom>
          <a:noFill/>
          <a:ln>
            <a:noFill/>
          </a:ln>
        </p:spPr>
        <p:txBody>
          <a:bodyPr anchor="b"/>
          <a:lstStyle/>
          <a:p>
            <a:pPr algn="ctr">
              <a:lnSpc>
                <a:spcPct val="100000"/>
              </a:lnSpc>
            </a:pPr>
            <a:r>
              <a:rPr lang="en-US" sz="115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Quiz</a:t>
            </a:r>
            <a:endParaRPr lang="en-US" sz="9600"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buClr>
                <a:srgbClr val="003366"/>
              </a:buClr>
              <a:buFont typeface="Arial"/>
              <a:buChar char="•"/>
            </a:pPr>
            <a:endParaRPr lang="de-DE" sz="2000" spc="-1" dirty="0">
              <a:solidFill>
                <a:srgbClr val="002060"/>
              </a:solidFill>
              <a:uFill>
                <a:solidFill>
                  <a:srgbClr val="FFFFFF"/>
                </a:solidFill>
              </a:uFill>
              <a:latin typeface="Calibri" panose="020F0502020204030204" pitchFamily="34" charset="0"/>
              <a:cs typeface="Calibri" panose="020F0502020204030204" pitchFamily="34" charset="0"/>
            </a:endParaRP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18</a:t>
            </a:r>
            <a:endParaRPr lang="de-DE" sz="14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250410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906522" y="1196752"/>
            <a:ext cx="8000640" cy="563040"/>
          </a:xfrm>
          <a:prstGeom prst="rect">
            <a:avLst/>
          </a:prstGeom>
          <a:noFill/>
          <a:ln>
            <a:noFill/>
          </a:ln>
        </p:spPr>
        <p:txBody>
          <a:bodyPr anchor="b"/>
          <a:lstStyle/>
          <a:p>
            <a:pPr algn="ctr">
              <a:lnSpc>
                <a:spcPct val="100000"/>
              </a:lnSpc>
            </a:pP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Camp-</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Labour</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-System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früher</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Sumangali</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-System)</a:t>
            </a:r>
            <a:endParaRPr lang="en-US" sz="2400"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2900" indent="-342900">
              <a:lnSpc>
                <a:spcPct val="100000"/>
              </a:lnSpc>
              <a:buFont typeface="Arial" panose="020B0604020202020204" pitchFamily="34" charset="0"/>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Rekrutierungs- und Beschäftigungssystem in Spinnereien (zunehmend auch in Textilfabriken) Südindiens</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2900" indent="-342900">
              <a:lnSpc>
                <a:spcPct val="100000"/>
              </a:lnSpc>
              <a:buFont typeface="Arial" panose="020B0604020202020204" pitchFamily="34" charset="0"/>
              <a:buChar char="•"/>
            </a:pPr>
            <a:r>
              <a:rPr lang="de-DE" sz="2000" spc="-1" dirty="0">
                <a:solidFill>
                  <a:srgbClr val="000000"/>
                </a:solidFill>
                <a:uFill>
                  <a:solidFill>
                    <a:srgbClr val="FFFFFF"/>
                  </a:solidFill>
                </a:uFill>
                <a:latin typeface="Calibri" panose="020F0502020204030204" pitchFamily="34" charset="0"/>
                <a:ea typeface="MS PGothic"/>
                <a:cs typeface="Calibri" panose="020F0502020204030204" pitchFamily="34" charset="0"/>
              </a:rPr>
              <a:t>g</a:t>
            </a: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ezielte Anwerbung von Mädchen und jungen Frauen</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2900" indent="-342900">
              <a:lnSpc>
                <a:spcPct val="100000"/>
              </a:lnSpc>
              <a:buFont typeface="Arial" panose="020B0604020202020204" pitchFamily="34" charset="0"/>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3 – 5 jähriges „Ausbildungsverhältnis“ mit </a:t>
            </a:r>
            <a:r>
              <a:rPr lang="de-DE" sz="2000"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Hostel</a:t>
            </a: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-Unterbringung</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19</a:t>
            </a:r>
            <a:endParaRPr lang="de-DE" sz="14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06809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7">
            <a:extLst>
              <a:ext uri="{FF2B5EF4-FFF2-40B4-BE49-F238E27FC236}">
                <a16:creationId xmlns:a16="http://schemas.microsoft.com/office/drawing/2014/main" id="{8A291635-A87B-4D59-A58A-830AB83DF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2017713"/>
            <a:ext cx="1990725"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hteck 1">
            <a:extLst>
              <a:ext uri="{FF2B5EF4-FFF2-40B4-BE49-F238E27FC236}">
                <a16:creationId xmlns:a16="http://schemas.microsoft.com/office/drawing/2014/main" id="{05550CA3-321E-4FA8-BCB1-4408927A9B81}"/>
              </a:ext>
            </a:extLst>
          </p:cNvPr>
          <p:cNvSpPr>
            <a:spLocks noChangeArrowheads="1"/>
          </p:cNvSpPr>
          <p:nvPr/>
        </p:nvSpPr>
        <p:spPr bwMode="auto">
          <a:xfrm>
            <a:off x="228600"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SzPct val="100000"/>
            </a:pPr>
            <a:r>
              <a:rPr lang="de-DE" altLang="de-DE" sz="2000" b="1">
                <a:solidFill>
                  <a:srgbClr val="FFFFFF"/>
                </a:solidFill>
                <a:latin typeface="Calibri" panose="020F0502020204030204" pitchFamily="34" charset="0"/>
                <a:cs typeface="Calibri" panose="020F0502020204030204" pitchFamily="34" charset="0"/>
              </a:rPr>
              <a:t>2</a:t>
            </a:r>
            <a:endParaRPr lang="de-DE" altLang="de-DE" b="1">
              <a:solidFill>
                <a:srgbClr val="FFFFFF"/>
              </a:solidFill>
              <a:latin typeface="Calibri" panose="020F0502020204030204" pitchFamily="34" charset="0"/>
              <a:cs typeface="Calibri" panose="020F0502020204030204" pitchFamily="34" charset="0"/>
            </a:endParaRPr>
          </a:p>
        </p:txBody>
      </p:sp>
      <p:sp>
        <p:nvSpPr>
          <p:cNvPr id="2" name="Textfeld 1">
            <a:extLst>
              <a:ext uri="{FF2B5EF4-FFF2-40B4-BE49-F238E27FC236}">
                <a16:creationId xmlns:a16="http://schemas.microsoft.com/office/drawing/2014/main" id="{DD6C2E1F-64B7-4BA2-8F12-E5E762434960}"/>
              </a:ext>
            </a:extLst>
          </p:cNvPr>
          <p:cNvSpPr txBox="1"/>
          <p:nvPr/>
        </p:nvSpPr>
        <p:spPr>
          <a:xfrm>
            <a:off x="1119188" y="2052638"/>
            <a:ext cx="6264275" cy="4975225"/>
          </a:xfrm>
          <a:prstGeom prst="rect">
            <a:avLst/>
          </a:prstGeom>
          <a:noFill/>
        </p:spPr>
        <p:txBody>
          <a:bodyPr>
            <a:spAutoFit/>
          </a:bodyPr>
          <a:lstStyle/>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1. Politisches Engagement:</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in der Kampagne für Saubere Kleidung (CCC)</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im Bündnis für Nachhaltige Textilien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Mitarbeit beim </a:t>
            </a:r>
            <a:r>
              <a:rPr lang="de-DE" sz="1600" dirty="0" err="1">
                <a:solidFill>
                  <a:srgbClr val="002060"/>
                </a:solidFill>
                <a:latin typeface="Calibri" panose="020F0502020204030204" pitchFamily="34" charset="0"/>
                <a:cs typeface="Calibri" panose="020F0502020204030204" pitchFamily="34" charset="0"/>
              </a:rPr>
              <a:t>CorA</a:t>
            </a:r>
            <a:r>
              <a:rPr lang="de-DE" sz="1600" dirty="0">
                <a:solidFill>
                  <a:srgbClr val="002060"/>
                </a:solidFill>
                <a:latin typeface="Calibri" panose="020F0502020204030204" pitchFamily="34" charset="0"/>
                <a:cs typeface="Calibri" panose="020F0502020204030204" pitchFamily="34" charset="0"/>
              </a:rPr>
              <a:t>-Netzwerk </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Einsatz gegen moderne Sklaverei in Spinnereien in Indien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Kampagnen #</a:t>
            </a:r>
            <a:r>
              <a:rPr lang="de-DE" sz="1600" dirty="0" err="1">
                <a:solidFill>
                  <a:srgbClr val="002060"/>
                </a:solidFill>
                <a:latin typeface="Calibri" panose="020F0502020204030204" pitchFamily="34" charset="0"/>
                <a:cs typeface="Calibri" panose="020F0502020204030204" pitchFamily="34" charset="0"/>
              </a:rPr>
              <a:t>GegenGewalt</a:t>
            </a:r>
            <a:r>
              <a:rPr lang="de-DE" sz="1600" dirty="0">
                <a:solidFill>
                  <a:srgbClr val="002060"/>
                </a:solidFill>
                <a:latin typeface="Calibri" panose="020F0502020204030204" pitchFamily="34" charset="0"/>
                <a:cs typeface="Calibri" panose="020F0502020204030204" pitchFamily="34" charset="0"/>
              </a:rPr>
              <a:t> an Textilarbeiterinnen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Kampagne #Wer passt auf? Mütter und Kinder in Fabriken</a:t>
            </a:r>
          </a:p>
          <a:p>
            <a:pPr marL="285750" indent="-28575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Engagement in Köln und Bonn (</a:t>
            </a:r>
            <a:r>
              <a:rPr lang="de-DE" sz="1600" dirty="0" err="1">
                <a:solidFill>
                  <a:srgbClr val="002060"/>
                </a:solidFill>
                <a:latin typeface="Calibri" panose="020F0502020204030204" pitchFamily="34" charset="0"/>
                <a:cs typeface="Calibri" panose="020F0502020204030204" pitchFamily="34" charset="0"/>
              </a:rPr>
              <a:t>FairQuatschen</a:t>
            </a:r>
            <a:r>
              <a:rPr lang="de-DE" sz="1600" dirty="0">
                <a:solidFill>
                  <a:srgbClr val="002060"/>
                </a:solidFill>
                <a:latin typeface="Calibri" panose="020F0502020204030204" pitchFamily="34" charset="0"/>
                <a:cs typeface="Calibri" panose="020F0502020204030204" pitchFamily="34" charset="0"/>
              </a:rPr>
              <a:t>)</a:t>
            </a: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2. Bildungs- und Beratungsprojekte:</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Bildungsarbeit an Hochschulen und Schulen</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faire öffentliche Beschaffung von Berufsbekleidung</a:t>
            </a:r>
          </a:p>
          <a:p>
            <a:pPr marL="285750" indent="-285750" defTabSz="407442" eaLnBrk="1">
              <a:lnSpc>
                <a:spcPct val="93000"/>
              </a:lnSpc>
              <a:spcAft>
                <a:spcPts val="522"/>
              </a:spcAft>
              <a:buSzPct val="100000"/>
              <a:buFont typeface="Arial" panose="020B0604020202020204" pitchFamily="34" charset="0"/>
              <a:buChar char="•"/>
              <a:defRPr/>
            </a:pPr>
            <a:r>
              <a:rPr lang="de-DE" sz="1600" dirty="0" err="1">
                <a:solidFill>
                  <a:srgbClr val="002060"/>
                </a:solidFill>
                <a:latin typeface="Calibri" panose="020F0502020204030204" pitchFamily="34" charset="0"/>
                <a:cs typeface="Calibri" panose="020F0502020204030204" pitchFamily="34" charset="0"/>
              </a:rPr>
              <a:t>Verbraucher_innentipps</a:t>
            </a:r>
            <a:r>
              <a:rPr lang="de-DE" sz="1600" dirty="0">
                <a:solidFill>
                  <a:srgbClr val="002060"/>
                </a:solidFill>
                <a:latin typeface="Calibri" panose="020F0502020204030204" pitchFamily="34" charset="0"/>
                <a:cs typeface="Calibri" panose="020F0502020204030204" pitchFamily="34" charset="0"/>
              </a:rPr>
              <a:t> zu öko-fairer Mode</a:t>
            </a: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a:p>
            <a:pPr defTabSz="407442" eaLnBrk="1">
              <a:lnSpc>
                <a:spcPct val="93000"/>
              </a:lnSpc>
              <a:spcAft>
                <a:spcPts val="522"/>
              </a:spcAft>
              <a:buSzPct val="100000"/>
              <a:defRPr/>
            </a:pPr>
            <a:r>
              <a:rPr lang="de-DE" altLang="de-DE" sz="1600" b="1" dirty="0">
                <a:solidFill>
                  <a:srgbClr val="002060"/>
                </a:solidFill>
                <a:latin typeface="Calibri" panose="020F0502020204030204" pitchFamily="34" charset="0"/>
                <a:cs typeface="Calibri" panose="020F0502020204030204" pitchFamily="34" charset="0"/>
              </a:rPr>
              <a:t>3. Solidaritätsfonds: </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Unterstützung von </a:t>
            </a:r>
            <a:r>
              <a:rPr lang="de-DE" sz="1600" dirty="0" err="1">
                <a:solidFill>
                  <a:srgbClr val="002060"/>
                </a:solidFill>
                <a:latin typeface="Calibri" panose="020F0502020204030204" pitchFamily="34" charset="0"/>
                <a:cs typeface="Calibri" panose="020F0502020204030204" pitchFamily="34" charset="0"/>
              </a:rPr>
              <a:t>Arbeiter_innen</a:t>
            </a:r>
            <a:r>
              <a:rPr lang="de-DE" sz="1600" dirty="0">
                <a:solidFill>
                  <a:srgbClr val="002060"/>
                </a:solidFill>
                <a:latin typeface="Calibri" panose="020F0502020204030204" pitchFamily="34" charset="0"/>
                <a:cs typeface="Calibri" panose="020F0502020204030204" pitchFamily="34" charset="0"/>
              </a:rPr>
              <a:t> in Indien und Bangladesch</a:t>
            </a:r>
          </a:p>
          <a:p>
            <a:pPr marL="285750" indent="-285750" defTabSz="407442" eaLnBrk="1">
              <a:lnSpc>
                <a:spcPct val="93000"/>
              </a:lnSpc>
              <a:spcAft>
                <a:spcPts val="522"/>
              </a:spcAft>
              <a:buSzPct val="100000"/>
              <a:buFont typeface="Arial" panose="020B0604020202020204" pitchFamily="34" charset="0"/>
              <a:buChar char="•"/>
              <a:defRPr/>
            </a:pPr>
            <a:r>
              <a:rPr lang="de-DE" sz="1600" dirty="0">
                <a:solidFill>
                  <a:srgbClr val="002060"/>
                </a:solidFill>
                <a:latin typeface="Calibri" panose="020F0502020204030204" pitchFamily="34" charset="0"/>
                <a:cs typeface="Calibri" panose="020F0502020204030204" pitchFamily="34" charset="0"/>
              </a:rPr>
              <a:t>Finanzierung von Rechtsbeistand und Beratung</a:t>
            </a:r>
            <a:endParaRPr lang="de-DE" altLang="de-DE" sz="1600" dirty="0">
              <a:solidFill>
                <a:srgbClr val="002060"/>
              </a:solidFill>
              <a:latin typeface="Calibri" panose="020F0502020204030204" pitchFamily="34" charset="0"/>
              <a:cs typeface="Calibri" panose="020F0502020204030204" pitchFamily="34" charset="0"/>
            </a:endParaRPr>
          </a:p>
          <a:p>
            <a:pPr marL="2880" defTabSz="407442" eaLnBrk="1">
              <a:lnSpc>
                <a:spcPct val="93000"/>
              </a:lnSpc>
              <a:spcAft>
                <a:spcPts val="522"/>
              </a:spcAft>
              <a:buClr>
                <a:srgbClr val="000000"/>
              </a:buClr>
              <a:buSzPct val="45000"/>
              <a:defRPr/>
            </a:pPr>
            <a:endParaRPr lang="de-DE" altLang="de-DE" sz="1600" dirty="0">
              <a:solidFill>
                <a:srgbClr val="002060"/>
              </a:solidFill>
              <a:latin typeface="Calibri" panose="020F0502020204030204" pitchFamily="34" charset="0"/>
              <a:cs typeface="Calibri" panose="020F0502020204030204" pitchFamily="34" charset="0"/>
            </a:endParaRPr>
          </a:p>
        </p:txBody>
      </p:sp>
      <p:sp>
        <p:nvSpPr>
          <p:cNvPr id="27653" name="Rechteck 3">
            <a:extLst>
              <a:ext uri="{FF2B5EF4-FFF2-40B4-BE49-F238E27FC236}">
                <a16:creationId xmlns:a16="http://schemas.microsoft.com/office/drawing/2014/main" id="{180E3278-EB2A-4FD5-8559-1C0C88B90C19}"/>
              </a:ext>
            </a:extLst>
          </p:cNvPr>
          <p:cNvSpPr>
            <a:spLocks noChangeArrowheads="1"/>
          </p:cNvSpPr>
          <p:nvPr/>
        </p:nvSpPr>
        <p:spPr bwMode="auto">
          <a:xfrm>
            <a:off x="1119188" y="1093788"/>
            <a:ext cx="802481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buSzPct val="100000"/>
            </a:pPr>
            <a:r>
              <a:rPr lang="de-DE" altLang="de-DE" sz="2000" b="1">
                <a:solidFill>
                  <a:srgbClr val="003366"/>
                </a:solidFill>
                <a:latin typeface="Calibri" panose="020F0502020204030204" pitchFamily="34" charset="0"/>
                <a:cs typeface="Calibri" panose="020F0502020204030204" pitchFamily="34" charset="0"/>
              </a:rPr>
              <a:t>Unser Ziel: </a:t>
            </a:r>
            <a:r>
              <a:rPr lang="de-DE" altLang="de-DE" sz="2000">
                <a:solidFill>
                  <a:srgbClr val="003366"/>
                </a:solidFill>
                <a:latin typeface="Calibri" panose="020F0502020204030204" pitchFamily="34" charset="0"/>
                <a:cs typeface="Calibri" panose="020F0502020204030204" pitchFamily="34" charset="0"/>
              </a:rPr>
              <a:t>menschenwürdige, sichere Arbeitsbedingungen für Frauen und Mädchen in der globalen Textilindustrie</a:t>
            </a:r>
          </a:p>
          <a:p>
            <a:pPr algn="ctr" eaLnBrk="1" hangingPunct="1">
              <a:lnSpc>
                <a:spcPct val="90000"/>
              </a:lnSpc>
              <a:buSzPct val="100000"/>
            </a:pPr>
            <a:endParaRPr lang="de-DE" altLang="de-DE" b="1">
              <a:solidFill>
                <a:srgbClr val="003366"/>
              </a:solidFill>
              <a:latin typeface="Calibri" panose="020F0502020204030204" pitchFamily="34" charset="0"/>
              <a:cs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906522" y="1196752"/>
            <a:ext cx="8000640" cy="563040"/>
          </a:xfrm>
          <a:prstGeom prst="rect">
            <a:avLst/>
          </a:prstGeom>
          <a:noFill/>
          <a:ln>
            <a:noFill/>
          </a:ln>
        </p:spPr>
        <p:txBody>
          <a:bodyPr anchor="b"/>
          <a:lstStyle/>
          <a:p>
            <a:pPr algn="ctr">
              <a:lnSpc>
                <a:spcPct val="100000"/>
              </a:lnSpc>
            </a:pP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Sumangali</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-System: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Versprechen</a:t>
            </a:r>
            <a:endParaRPr lang="en-US" sz="2400"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2900" indent="-342900">
              <a:lnSpc>
                <a:spcPct val="100000"/>
              </a:lnSpc>
              <a:buFont typeface="Arial" panose="020B0604020202020204" pitchFamily="34" charset="0"/>
              <a:buChar char="•"/>
            </a:pPr>
            <a:r>
              <a:rPr lang="de-DE" sz="2000" spc="-1" dirty="0">
                <a:solidFill>
                  <a:srgbClr val="002060"/>
                </a:solidFill>
                <a:uFill>
                  <a:solidFill>
                    <a:srgbClr val="FFFFFF"/>
                  </a:solidFill>
                </a:uFill>
                <a:latin typeface="Calibri" panose="020F0502020204030204" pitchFamily="34" charset="0"/>
                <a:cs typeface="Calibri" panose="020F0502020204030204" pitchFamily="34" charset="0"/>
              </a:rPr>
              <a:t>Auszahlung</a:t>
            </a: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von 30.000 bis 80.000 Rupien (400 bis 1.000 EUR) nach Ableistung der Vertragsdauer</a:t>
            </a:r>
            <a:endParaRPr lang="de-DE" sz="2000" spc="-1" dirty="0">
              <a:solidFill>
                <a:srgbClr val="002060"/>
              </a:solidFill>
              <a:uFill>
                <a:solidFill>
                  <a:srgbClr val="FFFFFF"/>
                </a:solidFill>
              </a:uFill>
              <a:latin typeface="Calibri" panose="020F0502020204030204" pitchFamily="34" charset="0"/>
              <a:ea typeface="MS PGothic"/>
              <a:cs typeface="Calibri" panose="020F0502020204030204" pitchFamily="34" charset="0"/>
            </a:endParaRPr>
          </a:p>
          <a:p>
            <a:pPr marL="342900" indent="-342900">
              <a:buFont typeface="Arial" panose="020B0604020202020204" pitchFamily="34" charset="0"/>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gute Ausbildung (Schneiderei, Stickerei)</a:t>
            </a:r>
          </a:p>
          <a:p>
            <a:pPr marL="342900" indent="-342900">
              <a:buFont typeface="Arial" panose="020B0604020202020204" pitchFamily="34" charset="0"/>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reichhaltiges Essen und ärztliche Versorgung</a:t>
            </a:r>
          </a:p>
          <a:p>
            <a:pPr marL="342900" indent="-342900">
              <a:buFont typeface="Arial" panose="020B0604020202020204" pitchFamily="34" charset="0"/>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Sportmöglichkeiten, Bibliothek, TV</a:t>
            </a:r>
          </a:p>
          <a:p>
            <a:pPr marL="342900" indent="-342900">
              <a:lnSpc>
                <a:spcPct val="100000"/>
              </a:lnSpc>
              <a:buFont typeface="Arial" panose="020B0604020202020204" pitchFamily="34" charset="0"/>
              <a:buChar char="•"/>
            </a:pPr>
            <a:endParaRPr lang="de-DE" sz="2000" spc="-1" dirty="0">
              <a:solidFill>
                <a:srgbClr val="002060"/>
              </a:solidFill>
              <a:uFill>
                <a:solidFill>
                  <a:srgbClr val="FFFFFF"/>
                </a:solidFill>
              </a:uFill>
              <a:latin typeface="Calibri" panose="020F0502020204030204" pitchFamily="34" charset="0"/>
              <a:cs typeface="Calibri" panose="020F0502020204030204" pitchFamily="34" charset="0"/>
            </a:endParaRP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20</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6" name="Grafik 6">
            <a:extLst>
              <a:ext uri="{FF2B5EF4-FFF2-40B4-BE49-F238E27FC236}">
                <a16:creationId xmlns:a16="http://schemas.microsoft.com/office/drawing/2014/main" id="{3CB01339-929F-4659-9038-57456095BF4E}"/>
              </a:ext>
            </a:extLst>
          </p:cNvPr>
          <p:cNvPicPr/>
          <p:nvPr/>
        </p:nvPicPr>
        <p:blipFill>
          <a:blip r:embed="rId3"/>
          <a:stretch/>
        </p:blipFill>
        <p:spPr>
          <a:xfrm>
            <a:off x="6103569" y="4058432"/>
            <a:ext cx="2520000" cy="2466000"/>
          </a:xfrm>
          <a:prstGeom prst="rect">
            <a:avLst/>
          </a:prstGeom>
          <a:ln>
            <a:noFill/>
          </a:ln>
        </p:spPr>
      </p:pic>
      <p:sp>
        <p:nvSpPr>
          <p:cNvPr id="3" name="Rechteck 2">
            <a:extLst>
              <a:ext uri="{FF2B5EF4-FFF2-40B4-BE49-F238E27FC236}">
                <a16:creationId xmlns:a16="http://schemas.microsoft.com/office/drawing/2014/main" id="{A5FF369C-96FD-4BBD-87F0-82DCD9F5C135}"/>
              </a:ext>
            </a:extLst>
          </p:cNvPr>
          <p:cNvSpPr/>
          <p:nvPr/>
        </p:nvSpPr>
        <p:spPr>
          <a:xfrm>
            <a:off x="4277300" y="6249869"/>
            <a:ext cx="1826269" cy="307777"/>
          </a:xfrm>
          <a:prstGeom prst="rect">
            <a:avLst/>
          </a:prstGeom>
        </p:spPr>
        <p:txBody>
          <a:bodyPr wrap="none">
            <a:spAutoFit/>
          </a:bodyPr>
          <a:lstStyle/>
          <a:p>
            <a:pPr>
              <a:lnSpc>
                <a:spcPct val="100000"/>
              </a:lnSpc>
            </a:pPr>
            <a:r>
              <a:rPr lang="de-DE" sz="14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Foto: www.change.org</a:t>
            </a:r>
            <a:endParaRPr lang="de-DE" sz="32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20698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906522" y="1196752"/>
            <a:ext cx="8000640" cy="563040"/>
          </a:xfrm>
          <a:prstGeom prst="rect">
            <a:avLst/>
          </a:prstGeom>
          <a:noFill/>
          <a:ln>
            <a:noFill/>
          </a:ln>
        </p:spPr>
        <p:txBody>
          <a:bodyPr anchor="b"/>
          <a:lstStyle/>
          <a:p>
            <a:pPr algn="ctr">
              <a:lnSpc>
                <a:spcPct val="100000"/>
              </a:lnSpc>
            </a:pP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Sumangali</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-System: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Versprechen</a:t>
            </a:r>
            <a:endParaRPr lang="en-US" sz="2400"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de-DE" sz="20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Motivation der Eltern</a:t>
            </a:r>
            <a:endParaRPr lang="de-DE" sz="16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000" spc="-1" dirty="0">
                <a:solidFill>
                  <a:srgbClr val="002060"/>
                </a:solidFill>
                <a:uFill>
                  <a:solidFill>
                    <a:srgbClr val="FFFFFF"/>
                  </a:solidFill>
                </a:uFill>
                <a:latin typeface="Calibri" panose="020F0502020204030204" pitchFamily="34" charset="0"/>
                <a:cs typeface="Calibri" panose="020F0502020204030204" pitchFamily="34" charset="0"/>
              </a:rPr>
              <a:t>Auszahlungssumme (Mitgift für die Hochzeit ohne Verschuldung)</a:t>
            </a:r>
          </a:p>
          <a:p>
            <a:pPr marL="342900" indent="-342900">
              <a:buFont typeface="Arial" panose="020B0604020202020204" pitchFamily="34" charset="0"/>
              <a:buChar char="•"/>
            </a:pPr>
            <a:r>
              <a:rPr lang="de-DE" sz="2000" spc="-1" dirty="0">
                <a:solidFill>
                  <a:srgbClr val="002060"/>
                </a:solidFill>
                <a:uFill>
                  <a:solidFill>
                    <a:srgbClr val="FFFFFF"/>
                  </a:solidFill>
                </a:uFill>
                <a:latin typeface="Calibri" panose="020F0502020204030204" pitchFamily="34" charset="0"/>
                <a:cs typeface="Calibri" panose="020F0502020204030204" pitchFamily="34" charset="0"/>
              </a:rPr>
              <a:t>Tochter ist gut versorgt und behütet</a:t>
            </a:r>
          </a:p>
          <a:p>
            <a:pPr marL="342900" indent="-342900">
              <a:buFont typeface="Arial" panose="020B0604020202020204" pitchFamily="34" charset="0"/>
              <a:buChar char="•"/>
            </a:pPr>
            <a:r>
              <a:rPr lang="de-DE" sz="2000" spc="-1" dirty="0">
                <a:solidFill>
                  <a:srgbClr val="002060"/>
                </a:solidFill>
                <a:uFill>
                  <a:solidFill>
                    <a:srgbClr val="FFFFFF"/>
                  </a:solidFill>
                </a:uFill>
                <a:latin typeface="Calibri" panose="020F0502020204030204" pitchFamily="34" charset="0"/>
                <a:cs typeface="Calibri" panose="020F0502020204030204" pitchFamily="34" charset="0"/>
              </a:rPr>
              <a:t>eine Esserin weniger zu Hause</a:t>
            </a:r>
          </a:p>
          <a:p>
            <a:endParaRPr lang="de-DE" sz="2000" spc="-1" dirty="0">
              <a:solidFill>
                <a:srgbClr val="002060"/>
              </a:solidFill>
              <a:uFill>
                <a:solidFill>
                  <a:srgbClr val="FFFFFF"/>
                </a:solidFill>
              </a:uFill>
              <a:latin typeface="Calibri" panose="020F0502020204030204" pitchFamily="34" charset="0"/>
              <a:cs typeface="Calibri" panose="020F0502020204030204" pitchFamily="34" charset="0"/>
            </a:endParaRPr>
          </a:p>
          <a:p>
            <a:pPr marL="360">
              <a:lnSpc>
                <a:spcPct val="100000"/>
              </a:lnSpc>
              <a:buClr>
                <a:srgbClr val="003366"/>
              </a:buClr>
            </a:pPr>
            <a:r>
              <a:rPr lang="de-DE" sz="20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Motivation der Mädchen und jungen Frauen</a:t>
            </a:r>
            <a:endParaRPr lang="de-DE" sz="2000" b="1"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260" indent="-342900">
              <a:lnSpc>
                <a:spcPct val="100000"/>
              </a:lnSpc>
              <a:buClr>
                <a:srgbClr val="003366"/>
              </a:buClr>
              <a:buFont typeface="Arial" panose="020B0604020202020204" pitchFamily="34" charset="0"/>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Möglichkeit, den Begrenzungen/der Tristesse ländlichen Lebens und den Haushaltspflichten zu entgehen</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endParaRPr lang="de-DE" sz="2000" spc="-1" dirty="0">
              <a:solidFill>
                <a:srgbClr val="002060"/>
              </a:solidFill>
              <a:uFill>
                <a:solidFill>
                  <a:srgbClr val="FFFFFF"/>
                </a:solidFill>
              </a:uFill>
              <a:latin typeface="Calibri" panose="020F0502020204030204" pitchFamily="34" charset="0"/>
              <a:cs typeface="Calibri" panose="020F0502020204030204" pitchFamily="34" charset="0"/>
            </a:endParaRPr>
          </a:p>
          <a:p>
            <a:endParaRPr lang="de-DE" sz="2000" spc="-1" dirty="0">
              <a:solidFill>
                <a:srgbClr val="002060"/>
              </a:solidFill>
              <a:uFill>
                <a:solidFill>
                  <a:srgbClr val="FFFFFF"/>
                </a:solidFill>
              </a:uFill>
              <a:latin typeface="Calibri" panose="020F0502020204030204" pitchFamily="34" charset="0"/>
              <a:cs typeface="Calibri" panose="020F0502020204030204" pitchFamily="34" charset="0"/>
            </a:endParaRP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21</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10" name="Picture 2">
            <a:extLst>
              <a:ext uri="{FF2B5EF4-FFF2-40B4-BE49-F238E27FC236}">
                <a16:creationId xmlns:a16="http://schemas.microsoft.com/office/drawing/2014/main" id="{3BB1A5E4-9C69-4027-8308-1F241BA4DEF4}"/>
              </a:ext>
            </a:extLst>
          </p:cNvPr>
          <p:cNvPicPr/>
          <p:nvPr/>
        </p:nvPicPr>
        <p:blipFill>
          <a:blip r:embed="rId3"/>
          <a:stretch/>
        </p:blipFill>
        <p:spPr>
          <a:xfrm>
            <a:off x="3654905" y="5128722"/>
            <a:ext cx="5252257" cy="1458902"/>
          </a:xfrm>
          <a:prstGeom prst="rect">
            <a:avLst/>
          </a:prstGeom>
          <a:ln>
            <a:noFill/>
          </a:ln>
        </p:spPr>
      </p:pic>
      <p:sp>
        <p:nvSpPr>
          <p:cNvPr id="5" name="Rechteck 4">
            <a:extLst>
              <a:ext uri="{FF2B5EF4-FFF2-40B4-BE49-F238E27FC236}">
                <a16:creationId xmlns:a16="http://schemas.microsoft.com/office/drawing/2014/main" id="{65BAE580-C89D-4FE1-A7B3-802C5CF0A241}"/>
              </a:ext>
            </a:extLst>
          </p:cNvPr>
          <p:cNvSpPr/>
          <p:nvPr/>
        </p:nvSpPr>
        <p:spPr>
          <a:xfrm>
            <a:off x="1942320" y="6279847"/>
            <a:ext cx="1712585" cy="307777"/>
          </a:xfrm>
          <a:prstGeom prst="rect">
            <a:avLst/>
          </a:prstGeom>
        </p:spPr>
        <p:txBody>
          <a:bodyPr wrap="none">
            <a:spAutoFit/>
          </a:bodyPr>
          <a:lstStyle/>
          <a:p>
            <a:pPr marL="263520">
              <a:lnSpc>
                <a:spcPct val="100000"/>
              </a:lnSpc>
            </a:pPr>
            <a:r>
              <a:rPr lang="de-DE" sz="14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Foto: traid.org.uk</a:t>
            </a:r>
            <a:endParaRPr lang="de-DE" sz="32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276765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906522" y="1196752"/>
            <a:ext cx="8000640" cy="563040"/>
          </a:xfrm>
          <a:prstGeom prst="rect">
            <a:avLst/>
          </a:prstGeom>
          <a:noFill/>
          <a:ln>
            <a:noFill/>
          </a:ln>
        </p:spPr>
        <p:txBody>
          <a:bodyPr anchor="b"/>
          <a:lstStyle/>
          <a:p>
            <a:pPr algn="ctr">
              <a:lnSpc>
                <a:spcPct val="100000"/>
              </a:lnSpc>
            </a:pP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Sumangali</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-System: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Realität</a:t>
            </a:r>
            <a:endParaRPr lang="en-US" sz="2400"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endParaRPr lang="de-DE" sz="2000" spc="-1" dirty="0">
              <a:solidFill>
                <a:srgbClr val="002060"/>
              </a:solidFill>
              <a:uFill>
                <a:solidFill>
                  <a:srgbClr val="FFFFFF"/>
                </a:solidFill>
              </a:uFill>
              <a:latin typeface="Calibri" panose="020F0502020204030204" pitchFamily="34" charset="0"/>
              <a:cs typeface="Calibri" panose="020F0502020204030204" pitchFamily="34" charset="0"/>
            </a:endParaRPr>
          </a:p>
          <a:p>
            <a:endParaRPr lang="de-DE" sz="2000" spc="-1" dirty="0">
              <a:solidFill>
                <a:srgbClr val="002060"/>
              </a:solidFill>
              <a:uFill>
                <a:solidFill>
                  <a:srgbClr val="FFFFFF"/>
                </a:solidFill>
              </a:uFill>
              <a:latin typeface="Calibri" panose="020F0502020204030204" pitchFamily="34" charset="0"/>
              <a:cs typeface="Calibri" panose="020F0502020204030204" pitchFamily="34" charset="0"/>
            </a:endParaRP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22</a:t>
            </a:r>
            <a:endParaRPr lang="de-DE" sz="14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7" name="Bild 1">
            <a:extLst>
              <a:ext uri="{FF2B5EF4-FFF2-40B4-BE49-F238E27FC236}">
                <a16:creationId xmlns:a16="http://schemas.microsoft.com/office/drawing/2014/main" id="{84E44536-9085-4A47-AABF-2FC3220B2405}"/>
              </a:ext>
            </a:extLst>
          </p:cNvPr>
          <p:cNvPicPr/>
          <p:nvPr/>
        </p:nvPicPr>
        <p:blipFill>
          <a:blip r:embed="rId3"/>
          <a:stretch/>
        </p:blipFill>
        <p:spPr>
          <a:xfrm>
            <a:off x="2123640" y="1989000"/>
            <a:ext cx="5472360" cy="4247280"/>
          </a:xfrm>
          <a:prstGeom prst="rect">
            <a:avLst/>
          </a:prstGeom>
          <a:ln>
            <a:noFill/>
          </a:ln>
        </p:spPr>
      </p:pic>
    </p:spTree>
    <p:extLst>
      <p:ext uri="{BB962C8B-B14F-4D97-AF65-F5344CB8AC3E}">
        <p14:creationId xmlns:p14="http://schemas.microsoft.com/office/powerpoint/2010/main" val="89138456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906522" y="1196752"/>
            <a:ext cx="8000640" cy="563040"/>
          </a:xfrm>
          <a:prstGeom prst="rect">
            <a:avLst/>
          </a:prstGeom>
          <a:noFill/>
          <a:ln>
            <a:noFill/>
          </a:ln>
        </p:spPr>
        <p:txBody>
          <a:bodyPr anchor="b"/>
          <a:lstStyle/>
          <a:p>
            <a:pPr algn="ctr">
              <a:lnSpc>
                <a:spcPct val="100000"/>
              </a:lnSpc>
            </a:pP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Sumangali</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-System: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Realität</a:t>
            </a:r>
            <a:endParaRPr lang="en-US" sz="2400"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Einsatz als volle Arbeitskraft, aber Vergütung als Lehrling</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Bezahlung unterhalb des Mindestlohns </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nur Auszahlung eines monatlichen Taschengelds</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keine Sozialversicherungsabgaben durch Arbeitgeber</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wer Arbeitsverhältnis vor dem regulären Ablauf verlässt, bekommt i.d.R. gar keine oder zu geringe Endauszahlung</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23</a:t>
            </a:r>
            <a:endParaRPr lang="de-DE" sz="14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482647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906522" y="1196752"/>
            <a:ext cx="8000640" cy="563040"/>
          </a:xfrm>
          <a:prstGeom prst="rect">
            <a:avLst/>
          </a:prstGeom>
          <a:noFill/>
          <a:ln>
            <a:noFill/>
          </a:ln>
        </p:spPr>
        <p:txBody>
          <a:bodyPr anchor="b"/>
          <a:lstStyle/>
          <a:p>
            <a:pPr algn="ctr">
              <a:lnSpc>
                <a:spcPct val="100000"/>
              </a:lnSpc>
            </a:pP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Sumangali</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-System: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Realität</a:t>
            </a:r>
            <a:endParaRPr lang="en-US" sz="2400"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2900" indent="-342900">
              <a:lnSpc>
                <a:spcPct val="100000"/>
              </a:lnSpc>
              <a:buFont typeface="Arial" panose="020B0604020202020204" pitchFamily="34" charset="0"/>
              <a:buChar char="•"/>
            </a:pPr>
            <a:r>
              <a:rPr lang="de-DE" sz="2000" spc="-1" dirty="0">
                <a:solidFill>
                  <a:srgbClr val="002060"/>
                </a:solidFill>
                <a:uFill>
                  <a:solidFill>
                    <a:srgbClr val="FFFFFF"/>
                  </a:solidFill>
                </a:uFill>
                <a:latin typeface="Calibri" panose="020F0502020204030204" pitchFamily="34" charset="0"/>
                <a:cs typeface="Calibri" panose="020F0502020204030204" pitchFamily="34" charset="0"/>
              </a:rPr>
              <a:t> in etlichen Fällen werden die Arbeiterinnen kurz vor Vertragsablauf entlassen</a:t>
            </a:r>
          </a:p>
          <a:p>
            <a:pPr marL="342900" indent="-342900">
              <a:lnSpc>
                <a:spcPct val="100000"/>
              </a:lnSpc>
              <a:buFont typeface="Arial" panose="020B0604020202020204" pitchFamily="34" charset="0"/>
              <a:buChar char="•"/>
            </a:pPr>
            <a:r>
              <a:rPr lang="de-DE" sz="2000" spc="-1" dirty="0">
                <a:solidFill>
                  <a:srgbClr val="002060"/>
                </a:solidFill>
                <a:uFill>
                  <a:solidFill>
                    <a:srgbClr val="FFFFFF"/>
                  </a:solidFill>
                </a:uFill>
                <a:latin typeface="Calibri" panose="020F0502020204030204" pitchFamily="34" charset="0"/>
                <a:cs typeface="Calibri" panose="020F0502020204030204" pitchFamily="34" charset="0"/>
              </a:rPr>
              <a:t>Unterbringung in Kasernen auf dem Fabrikgelände</a:t>
            </a:r>
          </a:p>
          <a:p>
            <a:pPr marL="342900" indent="-342900">
              <a:lnSpc>
                <a:spcPct val="100000"/>
              </a:lnSpc>
              <a:buFont typeface="Arial" panose="020B0604020202020204" pitchFamily="34" charset="0"/>
              <a:buChar char="•"/>
            </a:pPr>
            <a:r>
              <a:rPr lang="de-DE" sz="2000" spc="-1" dirty="0">
                <a:solidFill>
                  <a:srgbClr val="002060"/>
                </a:solidFill>
                <a:uFill>
                  <a:solidFill>
                    <a:srgbClr val="FFFFFF"/>
                  </a:solidFill>
                </a:uFill>
                <a:latin typeface="Calibri" panose="020F0502020204030204" pitchFamily="34" charset="0"/>
                <a:cs typeface="Calibri" panose="020F0502020204030204" pitchFamily="34" charset="0"/>
              </a:rPr>
              <a:t>Besuche von Familienangehörigen oft nur einmal im Monat erlaubt</a:t>
            </a: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24</a:t>
            </a:r>
            <a:endParaRPr lang="de-DE" sz="14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5" name="Bild 1">
            <a:extLst>
              <a:ext uri="{FF2B5EF4-FFF2-40B4-BE49-F238E27FC236}">
                <a16:creationId xmlns:a16="http://schemas.microsoft.com/office/drawing/2014/main" id="{4ED44A84-A539-43BA-91DF-4A08228AF26E}"/>
              </a:ext>
            </a:extLst>
          </p:cNvPr>
          <p:cNvPicPr/>
          <p:nvPr/>
        </p:nvPicPr>
        <p:blipFill>
          <a:blip r:embed="rId3"/>
          <a:stretch/>
        </p:blipFill>
        <p:spPr>
          <a:xfrm>
            <a:off x="4032808" y="3757552"/>
            <a:ext cx="4931680" cy="2911808"/>
          </a:xfrm>
          <a:prstGeom prst="rect">
            <a:avLst/>
          </a:prstGeom>
          <a:ln>
            <a:noFill/>
          </a:ln>
        </p:spPr>
      </p:pic>
    </p:spTree>
    <p:extLst>
      <p:ext uri="{BB962C8B-B14F-4D97-AF65-F5344CB8AC3E}">
        <p14:creationId xmlns:p14="http://schemas.microsoft.com/office/powerpoint/2010/main" val="111931826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906522" y="1196752"/>
            <a:ext cx="8000640" cy="563040"/>
          </a:xfrm>
          <a:prstGeom prst="rect">
            <a:avLst/>
          </a:prstGeom>
          <a:noFill/>
          <a:ln>
            <a:noFill/>
          </a:ln>
        </p:spPr>
        <p:txBody>
          <a:bodyPr anchor="b"/>
          <a:lstStyle/>
          <a:p>
            <a:pPr algn="ctr">
              <a:lnSpc>
                <a:spcPct val="100000"/>
              </a:lnSpc>
            </a:pP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Sumangali</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-System: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Realität</a:t>
            </a:r>
            <a:endParaRPr lang="en-US" sz="2400"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2900" indent="-342900">
              <a:lnSpc>
                <a:spcPct val="100000"/>
              </a:lnSpc>
              <a:buFont typeface="Arial" panose="020B0604020202020204" pitchFamily="34" charset="0"/>
              <a:buChar char="•"/>
            </a:pPr>
            <a:r>
              <a:rPr lang="de-DE" sz="2000" spc="-1" dirty="0">
                <a:solidFill>
                  <a:srgbClr val="002060"/>
                </a:solidFill>
                <a:uFill>
                  <a:solidFill>
                    <a:srgbClr val="FFFFFF"/>
                  </a:solidFill>
                </a:uFill>
                <a:latin typeface="Calibri" panose="020F0502020204030204" pitchFamily="34" charset="0"/>
                <a:cs typeface="Calibri" panose="020F0502020204030204" pitchFamily="34" charset="0"/>
              </a:rPr>
              <a:t>viele Zwangsüberstunden</a:t>
            </a:r>
          </a:p>
          <a:p>
            <a:pPr marL="342900" indent="-342900">
              <a:lnSpc>
                <a:spcPct val="100000"/>
              </a:lnSpc>
              <a:buFont typeface="Arial" panose="020B0604020202020204" pitchFamily="34" charset="0"/>
              <a:buChar char="•"/>
            </a:pPr>
            <a:r>
              <a:rPr lang="de-DE" sz="2000" spc="-1" dirty="0">
                <a:solidFill>
                  <a:srgbClr val="002060"/>
                </a:solidFill>
                <a:uFill>
                  <a:solidFill>
                    <a:srgbClr val="FFFFFF"/>
                  </a:solidFill>
                </a:uFill>
                <a:latin typeface="Calibri" panose="020F0502020204030204" pitchFamily="34" charset="0"/>
                <a:cs typeface="Calibri" panose="020F0502020204030204" pitchFamily="34" charset="0"/>
              </a:rPr>
              <a:t>beengte Schlafsäle</a:t>
            </a: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25</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6" name="Grafik 6">
            <a:extLst>
              <a:ext uri="{FF2B5EF4-FFF2-40B4-BE49-F238E27FC236}">
                <a16:creationId xmlns:a16="http://schemas.microsoft.com/office/drawing/2014/main" id="{C4AF7270-5876-4717-9026-4FF9A98888D0}"/>
              </a:ext>
            </a:extLst>
          </p:cNvPr>
          <p:cNvPicPr/>
          <p:nvPr/>
        </p:nvPicPr>
        <p:blipFill>
          <a:blip r:embed="rId3"/>
          <a:stretch/>
        </p:blipFill>
        <p:spPr>
          <a:xfrm>
            <a:off x="879666" y="3138001"/>
            <a:ext cx="7220726" cy="3461610"/>
          </a:xfrm>
          <a:prstGeom prst="rect">
            <a:avLst/>
          </a:prstGeom>
          <a:ln>
            <a:noFill/>
          </a:ln>
        </p:spPr>
      </p:pic>
      <p:sp>
        <p:nvSpPr>
          <p:cNvPr id="2" name="Textfeld 1">
            <a:extLst>
              <a:ext uri="{FF2B5EF4-FFF2-40B4-BE49-F238E27FC236}">
                <a16:creationId xmlns:a16="http://schemas.microsoft.com/office/drawing/2014/main" id="{4570E057-A2B1-45D1-9D90-0194379DABDB}"/>
              </a:ext>
            </a:extLst>
          </p:cNvPr>
          <p:cNvSpPr txBox="1"/>
          <p:nvPr/>
        </p:nvSpPr>
        <p:spPr>
          <a:xfrm>
            <a:off x="879666" y="6554760"/>
            <a:ext cx="2016224" cy="307777"/>
          </a:xfrm>
          <a:prstGeom prst="rect">
            <a:avLst/>
          </a:prstGeom>
          <a:noFill/>
        </p:spPr>
        <p:txBody>
          <a:bodyPr wrap="square" rtlCol="0">
            <a:spAutoFit/>
          </a:bodyPr>
          <a:lstStyle/>
          <a:p>
            <a:r>
              <a:rPr lang="de-DE" sz="1400" dirty="0">
                <a:solidFill>
                  <a:srgbClr val="002060"/>
                </a:solidFill>
                <a:latin typeface="Calibri" panose="020F0502020204030204" pitchFamily="34" charset="0"/>
                <a:cs typeface="Calibri" panose="020F0502020204030204" pitchFamily="34" charset="0"/>
              </a:rPr>
              <a:t>Foto: © FEMNET</a:t>
            </a:r>
          </a:p>
        </p:txBody>
      </p:sp>
    </p:spTree>
    <p:extLst>
      <p:ext uri="{BB962C8B-B14F-4D97-AF65-F5344CB8AC3E}">
        <p14:creationId xmlns:p14="http://schemas.microsoft.com/office/powerpoint/2010/main" val="27518900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906522" y="1196752"/>
            <a:ext cx="8000640" cy="563040"/>
          </a:xfrm>
          <a:prstGeom prst="rect">
            <a:avLst/>
          </a:prstGeom>
          <a:noFill/>
          <a:ln>
            <a:noFill/>
          </a:ln>
        </p:spPr>
        <p:txBody>
          <a:bodyPr anchor="b"/>
          <a:lstStyle/>
          <a:p>
            <a:pPr algn="ctr">
              <a:lnSpc>
                <a:spcPct val="100000"/>
              </a:lnSpc>
            </a:pP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Sumangali</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-System: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Realität</a:t>
            </a:r>
            <a:endParaRPr lang="en-US" sz="2400"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Nachtschichten von teilweise 12 Stunden</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ungesunde Arbeits- und Lebensbedingungen</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Gewerkschaften kümmern sich nicht um Lehrlinge und sind kaum in Fabriken vertreten</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26</a:t>
            </a:r>
            <a:endParaRPr lang="de-DE" sz="14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7" name="Picture 3">
            <a:extLst>
              <a:ext uri="{FF2B5EF4-FFF2-40B4-BE49-F238E27FC236}">
                <a16:creationId xmlns:a16="http://schemas.microsoft.com/office/drawing/2014/main" id="{835BA2BC-3DEA-4A3C-A8FE-3DC631D319E5}"/>
              </a:ext>
            </a:extLst>
          </p:cNvPr>
          <p:cNvPicPr/>
          <p:nvPr/>
        </p:nvPicPr>
        <p:blipFill>
          <a:blip r:embed="rId3"/>
          <a:stretch/>
        </p:blipFill>
        <p:spPr>
          <a:xfrm>
            <a:off x="2994914" y="3956760"/>
            <a:ext cx="5904360" cy="2712600"/>
          </a:xfrm>
          <a:prstGeom prst="rect">
            <a:avLst/>
          </a:prstGeom>
          <a:ln w="9360">
            <a:noFill/>
          </a:ln>
        </p:spPr>
      </p:pic>
    </p:spTree>
    <p:extLst>
      <p:ext uri="{BB962C8B-B14F-4D97-AF65-F5344CB8AC3E}">
        <p14:creationId xmlns:p14="http://schemas.microsoft.com/office/powerpoint/2010/main" val="169725862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906522" y="1196752"/>
            <a:ext cx="8000640" cy="563040"/>
          </a:xfrm>
          <a:prstGeom prst="rect">
            <a:avLst/>
          </a:prstGeom>
          <a:noFill/>
          <a:ln>
            <a:noFill/>
          </a:ln>
        </p:spPr>
        <p:txBody>
          <a:bodyPr anchor="b"/>
          <a:lstStyle/>
          <a:p>
            <a:pPr algn="ctr">
              <a:lnSpc>
                <a:spcPct val="100000"/>
              </a:lnSpc>
            </a:pP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Sumangali</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-System: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Realität</a:t>
            </a:r>
            <a:endParaRPr lang="en-US" sz="2400"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viele Erkrankungen</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080" indent="-342720">
              <a:lnSpc>
                <a:spcPct val="100000"/>
              </a:lnSpc>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immer wieder Fälle sexueller Belästigung</a:t>
            </a:r>
            <a:b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b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bis hin zu Vergewaltigung</a:t>
            </a: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080" indent="-342720">
              <a:buClr>
                <a:srgbClr val="003366"/>
              </a:buClr>
              <a:buFont typeface="Arial"/>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in den Jahren 2013 bis 2016 gab es 86</a:t>
            </a:r>
            <a:b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b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unaufgeklärte Todesfälle (Selbstmord oder</a:t>
            </a:r>
            <a:b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b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Ermordung)</a:t>
            </a:r>
          </a:p>
          <a:p>
            <a:pPr>
              <a:lnSpc>
                <a:spcPct val="100000"/>
              </a:lnSpc>
            </a:pPr>
            <a:endParaRPr lang="de-DE" sz="20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27</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6" name="Picture 2">
            <a:extLst>
              <a:ext uri="{FF2B5EF4-FFF2-40B4-BE49-F238E27FC236}">
                <a16:creationId xmlns:a16="http://schemas.microsoft.com/office/drawing/2014/main" id="{41DD6C80-5728-4A0E-B4D3-20B945A77EAD}"/>
              </a:ext>
            </a:extLst>
          </p:cNvPr>
          <p:cNvPicPr/>
          <p:nvPr/>
        </p:nvPicPr>
        <p:blipFill>
          <a:blip r:embed="rId3"/>
          <a:stretch/>
        </p:blipFill>
        <p:spPr>
          <a:xfrm>
            <a:off x="5998468" y="2123520"/>
            <a:ext cx="3067920" cy="4656600"/>
          </a:xfrm>
          <a:prstGeom prst="rect">
            <a:avLst/>
          </a:prstGeom>
          <a:ln>
            <a:noFill/>
          </a:ln>
        </p:spPr>
      </p:pic>
    </p:spTree>
    <p:extLst>
      <p:ext uri="{BB962C8B-B14F-4D97-AF65-F5344CB8AC3E}">
        <p14:creationId xmlns:p14="http://schemas.microsoft.com/office/powerpoint/2010/main" val="398824548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906522" y="1196752"/>
            <a:ext cx="8000640" cy="563040"/>
          </a:xfrm>
          <a:prstGeom prst="rect">
            <a:avLst/>
          </a:prstGeom>
          <a:noFill/>
          <a:ln>
            <a:noFill/>
          </a:ln>
        </p:spPr>
        <p:txBody>
          <a:bodyPr anchor="b"/>
          <a:lstStyle/>
          <a:p>
            <a:pPr algn="ctr">
              <a:lnSpc>
                <a:spcPct val="100000"/>
              </a:lnSpc>
            </a:pP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Gruppenarbeit</a:t>
            </a:r>
            <a:endParaRPr lang="en-US" sz="2400"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gn="just">
              <a:lnSpc>
                <a:spcPct val="100000"/>
              </a:lnSpc>
              <a:buClr>
                <a:srgbClr val="003366"/>
              </a:buClr>
            </a:pPr>
            <a:r>
              <a:rPr lang="de-DE" sz="20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Aufgabenstellung:</a:t>
            </a:r>
          </a:p>
          <a:p>
            <a:pPr marL="360" algn="just">
              <a:lnSpc>
                <a:spcPct val="100000"/>
              </a:lnSpc>
              <a:buClr>
                <a:srgbClr val="003366"/>
              </a:buClr>
            </a:pPr>
            <a:r>
              <a:rPr lang="de-DE" sz="2000"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Fassen Sie die in dem Text beschriebenen Arbeitsbedingungen der Camp-Arbeiterinnen in Stichpunkten auf Karten zusammen.</a:t>
            </a:r>
            <a:r>
              <a:rPr lang="de-DE" sz="2000" spc="-1" dirty="0">
                <a:solidFill>
                  <a:srgbClr val="002060"/>
                </a:solidFill>
                <a:uFill>
                  <a:solidFill>
                    <a:srgbClr val="FFFFFF"/>
                  </a:solidFill>
                </a:uFill>
                <a:latin typeface="Calibri" panose="020F0502020204030204" pitchFamily="34" charset="0"/>
                <a:cs typeface="Calibri" panose="020F0502020204030204" pitchFamily="34" charset="0"/>
              </a:rPr>
              <a:t> </a:t>
            </a:r>
            <a:r>
              <a:rPr lang="de-DE" sz="2000"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Diskutieren Sie in Ihrer Arbeitsgruppe, welche Auswirkungen diese Arbeitsbedingungen auf die Arbeiterinnen haben (können). Stellen Sie anschließend ihre Ergebnisse im Plenum vor und heften Sie die beschrifteten Karten an das „Wachsende </a:t>
            </a:r>
            <a:r>
              <a:rPr lang="de-DE" sz="2000" spc="-1" dirty="0" err="1">
                <a:solidFill>
                  <a:srgbClr val="002060"/>
                </a:solidFill>
                <a:uFill>
                  <a:solidFill>
                    <a:srgbClr val="FFFFFF"/>
                  </a:solidFill>
                </a:uFill>
                <a:latin typeface="Calibri" panose="020F0502020204030204" pitchFamily="34" charset="0"/>
                <a:ea typeface="MS PGothic"/>
                <a:cs typeface="Calibri" panose="020F0502020204030204" pitchFamily="34" charset="0"/>
              </a:rPr>
              <a:t>Sumangali</a:t>
            </a:r>
            <a:r>
              <a:rPr lang="de-DE" sz="2000"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-Wandbild“.</a:t>
            </a:r>
            <a:endParaRPr lang="de-DE" sz="2000" spc="-1" dirty="0">
              <a:solidFill>
                <a:srgbClr val="002060"/>
              </a:solidFill>
              <a:uFill>
                <a:solidFill>
                  <a:srgbClr val="FFFFFF"/>
                </a:solidFill>
              </a:uFill>
              <a:latin typeface="Calibri" panose="020F0502020204030204" pitchFamily="34" charset="0"/>
              <a:cs typeface="Calibri" panose="020F0502020204030204" pitchFamily="34" charset="0"/>
            </a:endParaRP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28</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450322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906522" y="1196752"/>
            <a:ext cx="8000640" cy="563040"/>
          </a:xfrm>
          <a:prstGeom prst="rect">
            <a:avLst/>
          </a:prstGeom>
          <a:noFill/>
          <a:ln>
            <a:noFill/>
          </a:ln>
        </p:spPr>
        <p:txBody>
          <a:bodyPr anchor="b"/>
          <a:lstStyle/>
          <a:p>
            <a:pPr algn="ctr">
              <a:lnSpc>
                <a:spcPct val="100000"/>
              </a:lnSpc>
            </a:pP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Planspiel</a:t>
            </a:r>
            <a:endParaRPr lang="en-US" sz="2400"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r>
              <a:rPr lang="de-DE" sz="2000" b="1" dirty="0">
                <a:solidFill>
                  <a:srgbClr val="002060"/>
                </a:solidFill>
                <a:latin typeface="Calibri" panose="020F0502020204030204" pitchFamily="34" charset="0"/>
                <a:cs typeface="Calibri" panose="020F0502020204030204" pitchFamily="34" charset="0"/>
              </a:rPr>
              <a:t>Aufgabenstellung:</a:t>
            </a:r>
          </a:p>
          <a:p>
            <a:pPr lvl="0" algn="just"/>
            <a:r>
              <a:rPr lang="de-DE" sz="2000" dirty="0">
                <a:solidFill>
                  <a:srgbClr val="002060"/>
                </a:solidFill>
                <a:latin typeface="Calibri" panose="020F0502020204030204" pitchFamily="34" charset="0"/>
                <a:cs typeface="Calibri" panose="020F0502020204030204" pitchFamily="34" charset="0"/>
              </a:rPr>
              <a:t>In dem moderierten  Multi-Stakeholder-Forum (MSF) zum Camp-Labour-System, </a:t>
            </a:r>
            <a:r>
              <a:rPr lang="de-DE" sz="2000" dirty="0" err="1">
                <a:solidFill>
                  <a:srgbClr val="002060"/>
                </a:solidFill>
                <a:latin typeface="Calibri" panose="020F0502020204030204" pitchFamily="34" charset="0"/>
                <a:cs typeface="Calibri" panose="020F0502020204030204" pitchFamily="34" charset="0"/>
              </a:rPr>
              <a:t>Tirupur</a:t>
            </a:r>
            <a:r>
              <a:rPr lang="de-DE" sz="2000" dirty="0">
                <a:solidFill>
                  <a:srgbClr val="002060"/>
                </a:solidFill>
                <a:latin typeface="Calibri" panose="020F0502020204030204" pitchFamily="34" charset="0"/>
                <a:cs typeface="Calibri" panose="020F0502020204030204" pitchFamily="34" charset="0"/>
              </a:rPr>
              <a:t>, Indien sollen die Interessengruppen die zentralen Handlungsansätze zur Verbesserung der Arbeitsbedingungen in den Spinnereien – vor dem Hintergrund ihrer gruppenspezifischen Interessen bzw. ihrem Selbstverständnis sowie der Interessenkonflikte zwischen den Gruppen – diskutieren. Die Aufgabe des Forums ist es, einen gemeinsamen Aktionsplan zu entwickeln.</a:t>
            </a: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29</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802194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9">
            <a:extLst>
              <a:ext uri="{FF2B5EF4-FFF2-40B4-BE49-F238E27FC236}">
                <a16:creationId xmlns:a16="http://schemas.microsoft.com/office/drawing/2014/main" id="{A99C119B-917D-4EA0-BC2D-4E133107F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2555875"/>
            <a:ext cx="200025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6">
            <a:extLst>
              <a:ext uri="{FF2B5EF4-FFF2-40B4-BE49-F238E27FC236}">
                <a16:creationId xmlns:a16="http://schemas.microsoft.com/office/drawing/2014/main" id="{779078E8-6DD5-49E7-B8DB-806B9C9FE21C}"/>
              </a:ext>
            </a:extLst>
          </p:cNvPr>
          <p:cNvSpPr txBox="1">
            <a:spLocks noChangeArrowheads="1"/>
          </p:cNvSpPr>
          <p:nvPr/>
        </p:nvSpPr>
        <p:spPr bwMode="auto">
          <a:xfrm>
            <a:off x="1116013" y="1085850"/>
            <a:ext cx="82296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15" tIns="56804" rIns="81615" bIns="40807"/>
          <a:lstStyle>
            <a:lvl1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1pPr>
            <a:lvl2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2pPr>
            <a:lvl3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3pPr>
            <a:lvl4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4pPr>
            <a:lvl5pPr defTabSz="40481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04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3000"/>
              </a:lnSpc>
              <a:buSzPct val="100000"/>
            </a:pPr>
            <a:r>
              <a:rPr lang="de-DE" altLang="de-DE" sz="20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Projektziel: </a:t>
            </a: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Aufklärung der Studierenden modebezogener, wirtschaftswissenschaftlicher und Lehramtsstudiengänge über Rechte</a:t>
            </a:r>
          </a:p>
          <a:p>
            <a:pPr eaLnBrk="1" hangingPunct="1">
              <a:lnSpc>
                <a:spcPct val="93000"/>
              </a:lnSpc>
              <a:buSzPct val="100000"/>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der </a:t>
            </a:r>
            <a:r>
              <a:rPr lang="de-DE" altLang="de-DE" sz="2000" dirty="0" err="1">
                <a:solidFill>
                  <a:srgbClr val="003366"/>
                </a:solidFill>
                <a:latin typeface="Calibri" panose="020F0502020204030204" pitchFamily="34" charset="0"/>
                <a:ea typeface="Microsoft YaHei" panose="020B0503020204020204" pitchFamily="34" charset="-122"/>
                <a:cs typeface="Calibri" panose="020F0502020204030204" pitchFamily="34" charset="0"/>
              </a:rPr>
              <a:t>Näher_innen</a:t>
            </a: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Sozial- und Umweltstandards sowie Verantwortung</a:t>
            </a:r>
          </a:p>
          <a:p>
            <a:pPr eaLnBrk="1" hangingPunct="1">
              <a:lnSpc>
                <a:spcPct val="93000"/>
              </a:lnSpc>
              <a:buSzPct val="100000"/>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von Unternehmen</a:t>
            </a:r>
          </a:p>
          <a:p>
            <a:pPr eaLnBrk="1" hangingPunct="1">
              <a:lnSpc>
                <a:spcPct val="93000"/>
              </a:lnSpc>
              <a:buSzPct val="100000"/>
            </a:pPr>
            <a:endPar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46084" name="Rechteck 2">
            <a:extLst>
              <a:ext uri="{FF2B5EF4-FFF2-40B4-BE49-F238E27FC236}">
                <a16:creationId xmlns:a16="http://schemas.microsoft.com/office/drawing/2014/main" id="{F5C4F4E2-DAF2-4FC5-8204-8D42FB50E27B}"/>
              </a:ext>
            </a:extLst>
          </p:cNvPr>
          <p:cNvSpPr>
            <a:spLocks noChangeArrowheads="1"/>
          </p:cNvSpPr>
          <p:nvPr/>
        </p:nvSpPr>
        <p:spPr bwMode="auto">
          <a:xfrm>
            <a:off x="-3175" y="6457950"/>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SzPct val="100000"/>
            </a:pPr>
            <a:r>
              <a:rPr lang="de-DE" altLang="de-DE" sz="2000" b="1" dirty="0">
                <a:solidFill>
                  <a:srgbClr val="FFFFFF"/>
                </a:solidFill>
                <a:latin typeface="Calibri" panose="020F0502020204030204" pitchFamily="34" charset="0"/>
                <a:cs typeface="Calibri" panose="020F0502020204030204" pitchFamily="34" charset="0"/>
              </a:rPr>
              <a:t>3</a:t>
            </a:r>
          </a:p>
        </p:txBody>
      </p:sp>
      <p:sp>
        <p:nvSpPr>
          <p:cNvPr id="4" name="Textfeld 3">
            <a:extLst>
              <a:ext uri="{FF2B5EF4-FFF2-40B4-BE49-F238E27FC236}">
                <a16:creationId xmlns:a16="http://schemas.microsoft.com/office/drawing/2014/main" id="{2A2B765F-1B3C-4615-BF95-FF7D5344D041}"/>
              </a:ext>
            </a:extLst>
          </p:cNvPr>
          <p:cNvSpPr txBox="1"/>
          <p:nvPr/>
        </p:nvSpPr>
        <p:spPr>
          <a:xfrm>
            <a:off x="1116013" y="2555875"/>
            <a:ext cx="7308850" cy="1957388"/>
          </a:xfrm>
          <a:prstGeom prst="rect">
            <a:avLst/>
          </a:prstGeom>
          <a:noFill/>
        </p:spPr>
        <p:txBody>
          <a:bodyPr>
            <a:spAutoFit/>
          </a:bodyPr>
          <a:lstStyle/>
          <a:p>
            <a:pPr>
              <a:lnSpc>
                <a:spcPct val="93000"/>
              </a:lnSpc>
              <a:spcAft>
                <a:spcPts val="522"/>
              </a:spcAft>
              <a:defRPr/>
            </a:pPr>
            <a:r>
              <a:rPr lang="de-DE" sz="1800" b="1" dirty="0">
                <a:solidFill>
                  <a:srgbClr val="002060"/>
                </a:solidFill>
                <a:latin typeface="Calibri" panose="020F0502020204030204" pitchFamily="34" charset="0"/>
                <a:cs typeface="Calibri" panose="020F0502020204030204" pitchFamily="34" charset="0"/>
              </a:rPr>
              <a:t>Aktivitäten: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Vorträge und Seminare and Hochschulen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 Betreuung und Beratung von Studieren</a:t>
            </a:r>
          </a:p>
          <a:p>
            <a:pPr marL="285750" indent="-285750">
              <a:lnSpc>
                <a:spcPct val="93000"/>
              </a:lnSpc>
              <a:spcAft>
                <a:spcPts val="522"/>
              </a:spcAft>
              <a:buFont typeface="Arial" panose="020B0604020202020204" pitchFamily="34" charset="0"/>
              <a:buChar char="•"/>
              <a:defRPr/>
            </a:pPr>
            <a:r>
              <a:rPr lang="de-DE" sz="1800" dirty="0" err="1">
                <a:solidFill>
                  <a:srgbClr val="002060"/>
                </a:solidFill>
                <a:latin typeface="Calibri" panose="020F0502020204030204" pitchFamily="34" charset="0"/>
                <a:cs typeface="Calibri" panose="020F0502020204030204" pitchFamily="34" charset="0"/>
              </a:rPr>
              <a:t>Modeblog</a:t>
            </a:r>
            <a:r>
              <a:rPr lang="de-DE" sz="1800" dirty="0">
                <a:solidFill>
                  <a:srgbClr val="002060"/>
                </a:solidFill>
                <a:latin typeface="Calibri" panose="020F0502020204030204" pitchFamily="34" charset="0"/>
                <a:cs typeface="Calibri" panose="020F0502020204030204" pitchFamily="34" charset="0"/>
              </a:rPr>
              <a:t> </a:t>
            </a:r>
            <a:r>
              <a:rPr lang="de-DE" sz="1800" i="1" dirty="0">
                <a:solidFill>
                  <a:srgbClr val="002060"/>
                </a:solidFill>
                <a:latin typeface="Calibri" panose="020F0502020204030204" pitchFamily="34" charset="0"/>
                <a:cs typeface="Calibri" panose="020F0502020204030204" pitchFamily="34" charset="0"/>
              </a:rPr>
              <a:t>modefairarbeiten.de</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Konferenzen und Informationsveranstaltungen</a:t>
            </a:r>
          </a:p>
          <a:p>
            <a:pPr marL="285750" indent="-285750">
              <a:lnSpc>
                <a:spcPct val="93000"/>
              </a:lnSpc>
              <a:spcAft>
                <a:spcPts val="522"/>
              </a:spcAft>
              <a:buFont typeface="Arial" panose="020B0604020202020204" pitchFamily="34" charset="0"/>
              <a:buChar char="•"/>
              <a:defRPr/>
            </a:pPr>
            <a:r>
              <a:rPr lang="de-DE" sz="1800" dirty="0">
                <a:solidFill>
                  <a:srgbClr val="002060"/>
                </a:solidFill>
                <a:latin typeface="Calibri" panose="020F0502020204030204" pitchFamily="34" charset="0"/>
                <a:cs typeface="Calibri" panose="020F0502020204030204" pitchFamily="34" charset="0"/>
              </a:rPr>
              <a:t>Webseite </a:t>
            </a:r>
            <a:r>
              <a:rPr lang="de-DE" sz="1800" i="1" dirty="0">
                <a:solidFill>
                  <a:srgbClr val="002060"/>
                </a:solidFill>
                <a:latin typeface="Calibri" panose="020F0502020204030204" pitchFamily="34" charset="0"/>
                <a:cs typeface="Calibri" panose="020F0502020204030204" pitchFamily="34" charset="0"/>
              </a:rPr>
              <a:t>fairschnitt.org </a:t>
            </a:r>
            <a:r>
              <a:rPr lang="de-DE" sz="1800" dirty="0">
                <a:solidFill>
                  <a:srgbClr val="002060"/>
                </a:solidFill>
                <a:latin typeface="Calibri" panose="020F0502020204030204" pitchFamily="34" charset="0"/>
                <a:cs typeface="Calibri" panose="020F0502020204030204" pitchFamily="34" charset="0"/>
              </a:rPr>
              <a:t>mit Bildungsmaterialien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906522" y="1268760"/>
            <a:ext cx="8000640" cy="563040"/>
          </a:xfrm>
          <a:prstGeom prst="rect">
            <a:avLst/>
          </a:prstGeom>
          <a:noFill/>
          <a:ln>
            <a:noFill/>
          </a:ln>
        </p:spPr>
        <p:txBody>
          <a:bodyPr anchor="b"/>
          <a:lstStyle/>
          <a:p>
            <a:pPr algn="ctr">
              <a:lnSpc>
                <a:spcPct val="100000"/>
              </a:lnSpc>
            </a:pP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Initiative in Deutschland: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Bündnis</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für</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nachhaltige</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Textilien</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Textilbündnis</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a:t>
            </a:r>
            <a:endParaRPr lang="en-US" sz="2800" spc="-1" dirty="0">
              <a:solidFill>
                <a:srgbClr val="003366"/>
              </a:solidFill>
              <a:uFill>
                <a:solidFill>
                  <a:srgbClr val="FFFFFF"/>
                </a:solidFill>
              </a:uFill>
              <a:latin typeface="Calibri" panose="020F0502020204030204" pitchFamily="34" charset="0"/>
              <a:cs typeface="Calibri" panose="020F0502020204030204" pitchFamily="34" charset="0"/>
            </a:endParaRP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260" indent="-342900">
              <a:lnSpc>
                <a:spcPct val="100000"/>
              </a:lnSpc>
              <a:buClr>
                <a:srgbClr val="003366"/>
              </a:buClr>
              <a:buFont typeface="Arial" panose="020B0604020202020204" pitchFamily="34" charset="0"/>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vom Bundesministerium für wirtschaftliche Zusammenarbeit und Entwicklung (BMZ) initiiert</a:t>
            </a:r>
            <a:endParaRPr lang="de-DE"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260" indent="-342900">
              <a:lnSpc>
                <a:spcPct val="100000"/>
              </a:lnSpc>
              <a:buClr>
                <a:srgbClr val="003366"/>
              </a:buClr>
              <a:buFont typeface="Arial" panose="020B0604020202020204" pitchFamily="34" charset="0"/>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gesamte textile Kette: „vom Baumwollfeld bis zum Kleiderbügel“</a:t>
            </a:r>
            <a:endParaRPr lang="de-DE"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260" indent="-342900">
              <a:lnSpc>
                <a:spcPct val="100000"/>
              </a:lnSpc>
              <a:buClr>
                <a:srgbClr val="003366"/>
              </a:buClr>
              <a:buFont typeface="Arial" panose="020B0604020202020204" pitchFamily="34" charset="0"/>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Themenbereiche: Soziales, Ökologie und Ökonomie</a:t>
            </a:r>
            <a:endParaRPr lang="de-DE"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260" indent="-342900">
              <a:lnSpc>
                <a:spcPct val="100000"/>
              </a:lnSpc>
              <a:buClr>
                <a:srgbClr val="003366"/>
              </a:buClr>
              <a:buFont typeface="Arial" panose="020B0604020202020204" pitchFamily="34" charset="0"/>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Oktober 2014: Gründung, nur wenige Unternehmen</a:t>
            </a:r>
            <a:endParaRPr lang="de-DE" spc="-1" dirty="0">
              <a:solidFill>
                <a:srgbClr val="000000"/>
              </a:solidFill>
              <a:uFill>
                <a:solidFill>
                  <a:srgbClr val="FFFFFF"/>
                </a:solidFill>
              </a:uFill>
              <a:latin typeface="Calibri" panose="020F0502020204030204" pitchFamily="34" charset="0"/>
              <a:cs typeface="Calibri" panose="020F0502020204030204" pitchFamily="34" charset="0"/>
            </a:endParaRPr>
          </a:p>
          <a:p>
            <a:pPr marL="343260" indent="-342900">
              <a:lnSpc>
                <a:spcPct val="100000"/>
              </a:lnSpc>
              <a:buClr>
                <a:srgbClr val="003366"/>
              </a:buClr>
              <a:buFont typeface="Arial" panose="020B0604020202020204" pitchFamily="34" charset="0"/>
              <a:buChar char="•"/>
            </a:pPr>
            <a:r>
              <a:rPr lang="de-DE" sz="2000" spc="-1" dirty="0">
                <a:solidFill>
                  <a:srgbClr val="000000"/>
                </a:solidFill>
                <a:uFill>
                  <a:solidFill>
                    <a:srgbClr val="FFFFFF"/>
                  </a:solidFill>
                </a:uFill>
                <a:latin typeface="Calibri" panose="020F0502020204030204" pitchFamily="34" charset="0"/>
                <a:ea typeface="MS PGothic"/>
                <a:cs typeface="Calibri" panose="020F0502020204030204" pitchFamily="34" charset="0"/>
              </a:rPr>
              <a:t>s</a:t>
            </a: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eit April 2015: Unternehmensverbände rufen Mitglieder auf, dem Bündnis beizutreten</a:t>
            </a:r>
            <a:endParaRPr lang="de-D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30</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6" name="Bild 6">
            <a:extLst>
              <a:ext uri="{FF2B5EF4-FFF2-40B4-BE49-F238E27FC236}">
                <a16:creationId xmlns:a16="http://schemas.microsoft.com/office/drawing/2014/main" id="{BF80E4D4-668F-47F4-848D-441BDE3EC883}"/>
              </a:ext>
            </a:extLst>
          </p:cNvPr>
          <p:cNvPicPr/>
          <p:nvPr/>
        </p:nvPicPr>
        <p:blipFill>
          <a:blip r:embed="rId3"/>
          <a:stretch/>
        </p:blipFill>
        <p:spPr>
          <a:xfrm>
            <a:off x="3549206" y="4649698"/>
            <a:ext cx="5487290" cy="2091670"/>
          </a:xfrm>
          <a:prstGeom prst="rect">
            <a:avLst/>
          </a:prstGeom>
          <a:ln>
            <a:noFill/>
          </a:ln>
        </p:spPr>
      </p:pic>
    </p:spTree>
    <p:extLst>
      <p:ext uri="{BB962C8B-B14F-4D97-AF65-F5344CB8AC3E}">
        <p14:creationId xmlns:p14="http://schemas.microsoft.com/office/powerpoint/2010/main" val="326009939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906522" y="1268760"/>
            <a:ext cx="8000640" cy="563040"/>
          </a:xfrm>
          <a:prstGeom prst="rect">
            <a:avLst/>
          </a:prstGeom>
          <a:noFill/>
          <a:ln>
            <a:noFill/>
          </a:ln>
        </p:spPr>
        <p:txBody>
          <a:bodyPr anchor="b"/>
          <a:lstStyle/>
          <a:p>
            <a:pPr algn="ctr">
              <a:lnSpc>
                <a:spcPct val="100000"/>
              </a:lnSpc>
            </a:pP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Bündnis</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für</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nachhaltige</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Textilien</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und </a:t>
            </a:r>
            <a:r>
              <a:rPr lang="en-US" sz="2800" b="1" spc="-1" dirty="0" err="1">
                <a:solidFill>
                  <a:srgbClr val="003366"/>
                </a:solidFill>
                <a:uFill>
                  <a:solidFill>
                    <a:srgbClr val="FFFFFF"/>
                  </a:solidFill>
                </a:uFill>
                <a:latin typeface="Calibri" panose="020F0502020204030204" pitchFamily="34" charset="0"/>
                <a:ea typeface="MS PGothic"/>
                <a:cs typeface="Calibri" panose="020F0502020204030204" pitchFamily="34" charset="0"/>
              </a:rPr>
              <a:t>Bündnisinitiative</a:t>
            </a:r>
            <a:r>
              <a:rPr lang="en-US" sz="28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 Tamil Nadu</a:t>
            </a: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buClr>
                <a:srgbClr val="003366"/>
              </a:buClr>
            </a:pPr>
            <a:r>
              <a:rPr lang="de-DE" sz="20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Arbeit jedes einzelnen Bündnis-Mitglieds</a:t>
            </a:r>
          </a:p>
          <a:p>
            <a:pPr marL="343260" indent="-342900">
              <a:lnSpc>
                <a:spcPct val="100000"/>
              </a:lnSpc>
              <a:buClr>
                <a:srgbClr val="003366"/>
              </a:buClr>
              <a:buFont typeface="Arial" panose="020B0604020202020204" pitchFamily="34" charset="0"/>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Teilnahme am „Review Prozess“ und Erstellung einer Roadmap mit eigenen, verbindlichen Zeitzielen</a:t>
            </a:r>
          </a:p>
          <a:p>
            <a:pPr marL="343260" indent="-342900">
              <a:lnSpc>
                <a:spcPct val="100000"/>
              </a:lnSpc>
              <a:buClr>
                <a:srgbClr val="003366"/>
              </a:buClr>
              <a:buFont typeface="Arial" panose="020B0604020202020204" pitchFamily="34" charset="0"/>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Veröffentlichung der Roadmaps und Fortschrittsberichten zur Verbesserung der Transparenz</a:t>
            </a:r>
          </a:p>
          <a:p>
            <a:pPr marL="343260" indent="-342900">
              <a:lnSpc>
                <a:spcPct val="100000"/>
              </a:lnSpc>
              <a:buClr>
                <a:srgbClr val="003366"/>
              </a:buClr>
              <a:buFont typeface="Arial" panose="020B0604020202020204" pitchFamily="34" charset="0"/>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verbindliche Ziele für alle Mitglieder</a:t>
            </a:r>
          </a:p>
          <a:p>
            <a:pPr marL="343260" indent="-342900">
              <a:lnSpc>
                <a:spcPct val="100000"/>
              </a:lnSpc>
              <a:buClr>
                <a:srgbClr val="003366"/>
              </a:buClr>
              <a:buFont typeface="Arial" panose="020B0604020202020204" pitchFamily="34" charset="0"/>
              <a:buChar char="•"/>
            </a:pPr>
            <a:endPar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endParaRPr>
          </a:p>
          <a:p>
            <a:pPr marL="360">
              <a:lnSpc>
                <a:spcPct val="100000"/>
              </a:lnSpc>
              <a:buClr>
                <a:srgbClr val="003366"/>
              </a:buClr>
            </a:pPr>
            <a:r>
              <a:rPr lang="de-DE" sz="20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Umsetzung vor Ort</a:t>
            </a:r>
          </a:p>
          <a:p>
            <a:pPr marL="343260" indent="-342900">
              <a:lnSpc>
                <a:spcPct val="100000"/>
              </a:lnSpc>
              <a:buClr>
                <a:srgbClr val="003366"/>
              </a:buClr>
              <a:buFont typeface="Arial" panose="020B0604020202020204" pitchFamily="34" charset="0"/>
              <a:buChar char="•"/>
            </a:pPr>
            <a:r>
              <a:rPr lang="de-DE" sz="20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Bündnisinitiative Tamil Nadu</a:t>
            </a:r>
          </a:p>
          <a:p>
            <a:pPr marL="800460" lvl="1" indent="-342900">
              <a:buClr>
                <a:srgbClr val="003366"/>
              </a:buClr>
              <a:buFont typeface="Courier New" panose="02070309020205020404" pitchFamily="49" charset="0"/>
              <a:buChar char="o"/>
            </a:pPr>
            <a:r>
              <a:rPr lang="de-DE" sz="2000" dirty="0">
                <a:solidFill>
                  <a:srgbClr val="002060"/>
                </a:solidFill>
                <a:latin typeface="Calibri" panose="020F0502020204030204" pitchFamily="34" charset="0"/>
                <a:cs typeface="Calibri" panose="020F0502020204030204" pitchFamily="34" charset="0"/>
              </a:rPr>
              <a:t>drei Komponenten: Dialog, Trainings in Fabriken, Trainings von </a:t>
            </a:r>
            <a:r>
              <a:rPr lang="de-DE" sz="2000" dirty="0" err="1">
                <a:solidFill>
                  <a:srgbClr val="002060"/>
                </a:solidFill>
                <a:latin typeface="Calibri" panose="020F0502020204030204" pitchFamily="34" charset="0"/>
                <a:cs typeface="Calibri" panose="020F0502020204030204" pitchFamily="34" charset="0"/>
              </a:rPr>
              <a:t>Inspektor_innen</a:t>
            </a:r>
            <a:endParaRPr lang="de-DE" sz="2000" spc="-1" dirty="0">
              <a:solidFill>
                <a:srgbClr val="002060"/>
              </a:solidFill>
              <a:uFill>
                <a:solidFill>
                  <a:srgbClr val="FFFFFF"/>
                </a:solidFill>
              </a:uFill>
              <a:latin typeface="Calibri" panose="020F0502020204030204" pitchFamily="34" charset="0"/>
              <a:ea typeface="MS PGothic"/>
              <a:cs typeface="Calibri" panose="020F0502020204030204" pitchFamily="34" charset="0"/>
            </a:endParaRPr>
          </a:p>
          <a:p>
            <a:pPr marL="800460" lvl="1" indent="-342900">
              <a:buClr>
                <a:srgbClr val="003366"/>
              </a:buClr>
              <a:buFont typeface="Courier New" panose="02070309020205020404" pitchFamily="49" charset="0"/>
              <a:buChar char="o"/>
            </a:pPr>
            <a:r>
              <a:rPr lang="de-DE" sz="2000"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unterstützt die M</a:t>
            </a:r>
            <a:r>
              <a:rPr lang="de-DE" sz="2000" dirty="0">
                <a:solidFill>
                  <a:srgbClr val="002060"/>
                </a:solidFill>
                <a:latin typeface="Calibri" panose="020F0502020204030204" pitchFamily="34" charset="0"/>
                <a:cs typeface="Calibri" panose="020F0502020204030204" pitchFamily="34" charset="0"/>
              </a:rPr>
              <a:t>ulti-Stakeholder-Initiative Tamil Nadu dabei, Dialogforen aufzubauen</a:t>
            </a:r>
            <a:endParaRPr lang="de-DE" sz="2000" spc="-1" dirty="0">
              <a:solidFill>
                <a:srgbClr val="002060"/>
              </a:solidFill>
              <a:uFill>
                <a:solidFill>
                  <a:srgbClr val="FFFFFF"/>
                </a:solidFill>
              </a:uFill>
              <a:latin typeface="Calibri" panose="020F0502020204030204" pitchFamily="34" charset="0"/>
              <a:ea typeface="MS PGothic"/>
              <a:cs typeface="Calibri" panose="020F0502020204030204" pitchFamily="34" charset="0"/>
            </a:endParaRP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31</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733459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Shape 1"/>
          <p:cNvSpPr txBox="1"/>
          <p:nvPr/>
        </p:nvSpPr>
        <p:spPr>
          <a:xfrm>
            <a:off x="571680" y="3429000"/>
            <a:ext cx="8000640" cy="563040"/>
          </a:xfrm>
          <a:prstGeom prst="rect">
            <a:avLst/>
          </a:prstGeom>
          <a:noFill/>
          <a:ln>
            <a:noFill/>
          </a:ln>
        </p:spPr>
        <p:txBody>
          <a:bodyPr anchor="b"/>
          <a:lstStyle/>
          <a:p>
            <a:pPr algn="ctr"/>
            <a:r>
              <a:rPr lang="en-US" sz="2800" b="1"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Memory </a:t>
            </a:r>
            <a:r>
              <a:rPr lang="en-US" sz="2800" b="1" spc="-1" dirty="0" err="1">
                <a:solidFill>
                  <a:srgbClr val="002060"/>
                </a:solidFill>
                <a:uFill>
                  <a:solidFill>
                    <a:srgbClr val="FFFFFF"/>
                  </a:solidFill>
                </a:uFill>
                <a:latin typeface="Calibri" panose="020F0502020204030204" pitchFamily="34" charset="0"/>
                <a:ea typeface="MS PGothic"/>
                <a:cs typeface="Calibri" panose="020F0502020204030204" pitchFamily="34" charset="0"/>
              </a:rPr>
              <a:t>Karten</a:t>
            </a:r>
            <a:r>
              <a:rPr lang="en-US" sz="2800" b="1"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 und </a:t>
            </a:r>
            <a:r>
              <a:rPr lang="de-DE" sz="2800" b="1" dirty="0">
                <a:solidFill>
                  <a:srgbClr val="002060"/>
                </a:solidFill>
                <a:latin typeface="Calibri" panose="020F0502020204030204" pitchFamily="34" charset="0"/>
                <a:cs typeface="Calibri" panose="020F0502020204030204" pitchFamily="34" charset="0"/>
              </a:rPr>
              <a:t>Entdecken von</a:t>
            </a:r>
          </a:p>
          <a:p>
            <a:pPr algn="ctr"/>
            <a:r>
              <a:rPr lang="de-DE" sz="2800" b="1" dirty="0">
                <a:solidFill>
                  <a:srgbClr val="002060"/>
                </a:solidFill>
                <a:latin typeface="Calibri" panose="020F0502020204030204" pitchFamily="34" charset="0"/>
                <a:cs typeface="Calibri" panose="020F0502020204030204" pitchFamily="34" charset="0"/>
              </a:rPr>
              <a:t>(persönlichen) Handlungsmöglichkeiten</a:t>
            </a:r>
            <a:endParaRPr lang="de-DE" sz="2800" dirty="0">
              <a:solidFill>
                <a:srgbClr val="002060"/>
              </a:solidFill>
              <a:latin typeface="Calibri" panose="020F0502020204030204" pitchFamily="34" charset="0"/>
              <a:cs typeface="Calibri" panose="020F0502020204030204" pitchFamily="34" charset="0"/>
            </a:endParaRPr>
          </a:p>
        </p:txBody>
      </p:sp>
      <p:sp>
        <p:nvSpPr>
          <p:cNvPr id="264" name="CustomShape 2"/>
          <p:cNvSpPr/>
          <p:nvPr/>
        </p:nvSpPr>
        <p:spPr>
          <a:xfrm>
            <a:off x="914802" y="2348880"/>
            <a:ext cx="7992360" cy="420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nSpc>
                <a:spcPct val="100000"/>
              </a:lnSpc>
              <a:buClr>
                <a:srgbClr val="003366"/>
              </a:buClr>
            </a:pPr>
            <a:endParaRPr lang="de-DE" sz="2000" b="1" spc="-1" dirty="0">
              <a:solidFill>
                <a:srgbClr val="003366"/>
              </a:solidFill>
              <a:uFill>
                <a:solidFill>
                  <a:srgbClr val="FFFFFF"/>
                </a:solidFill>
              </a:uFill>
              <a:latin typeface="Calibri" panose="020F0502020204030204" pitchFamily="34" charset="0"/>
              <a:ea typeface="MS PGothic"/>
              <a:cs typeface="Calibri" panose="020F0502020204030204" pitchFamily="34" charset="0"/>
            </a:endParaRPr>
          </a:p>
        </p:txBody>
      </p:sp>
      <p:sp>
        <p:nvSpPr>
          <p:cNvPr id="267" name="TextShape 5"/>
          <p:cNvSpPr txBox="1"/>
          <p:nvPr/>
        </p:nvSpPr>
        <p:spPr>
          <a:xfrm>
            <a:off x="0" y="6190864"/>
            <a:ext cx="755576" cy="667136"/>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32</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358828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
            <a:extLst>
              <a:ext uri="{FF2B5EF4-FFF2-40B4-BE49-F238E27FC236}">
                <a16:creationId xmlns:a16="http://schemas.microsoft.com/office/drawing/2014/main" id="{AE26740D-30D8-473B-8BA0-832869A07485}"/>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90000"/>
              </a:lnSpc>
              <a:buSzPct val="100000"/>
            </a:pPr>
            <a:r>
              <a:rPr lang="de-DE" altLang="de-DE" sz="2800" b="1">
                <a:solidFill>
                  <a:srgbClr val="003366"/>
                </a:solidFill>
                <a:latin typeface="Calibri" panose="020F0502020204030204" pitchFamily="34" charset="0"/>
                <a:cs typeface="Calibri" panose="020F0502020204030204" pitchFamily="34" charset="0"/>
              </a:rPr>
              <a:t>Online und als Download verfügbar</a:t>
            </a:r>
          </a:p>
        </p:txBody>
      </p:sp>
      <p:sp>
        <p:nvSpPr>
          <p:cNvPr id="48131" name="Text Box 2">
            <a:extLst>
              <a:ext uri="{FF2B5EF4-FFF2-40B4-BE49-F238E27FC236}">
                <a16:creationId xmlns:a16="http://schemas.microsoft.com/office/drawing/2014/main" id="{4B85E2C4-E6F4-462C-827B-952DAB903EEF}"/>
              </a:ext>
            </a:extLst>
          </p:cNvPr>
          <p:cNvSpPr txBox="1">
            <a:spLocks noChangeArrowheads="1"/>
          </p:cNvSpPr>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1pPr>
            <a:lvl2pPr marL="8001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ea typeface="Microsoft YaHei" panose="020B0503020204020204" pitchFamily="34" charset="-122"/>
              </a:defRPr>
            </a:lvl9pPr>
          </a:lstStyle>
          <a:p>
            <a:pPr eaLnBrk="1" hangingPunct="1">
              <a:spcBef>
                <a:spcPts val="500"/>
              </a:spcBef>
              <a:buClr>
                <a:srgbClr val="003366"/>
              </a:buClr>
              <a:buSzPct val="75000"/>
            </a:pPr>
            <a:r>
              <a:rPr lang="de-DE" altLang="de-DE" sz="2400" b="1">
                <a:solidFill>
                  <a:srgbClr val="003366"/>
                </a:solidFill>
                <a:latin typeface="Calibri" panose="020F0502020204030204" pitchFamily="34" charset="0"/>
                <a:ea typeface="MS PGothic" panose="020B0600070205080204" pitchFamily="34" charset="-128"/>
                <a:cs typeface="Calibri" panose="020F0502020204030204" pitchFamily="34" charset="0"/>
              </a:rPr>
              <a:t>Broschüre „Sustainbale Sourcing“ unter folgendem Link:</a:t>
            </a:r>
          </a:p>
          <a:p>
            <a:pPr eaLnBrk="1" hangingPunct="1">
              <a:spcBef>
                <a:spcPts val="500"/>
              </a:spcBef>
              <a:buClr>
                <a:srgbClr val="003366"/>
              </a:buClr>
              <a:buSzPct val="75000"/>
            </a:pPr>
            <a:r>
              <a:rPr lang="de-DE" altLang="de-DE" sz="2400">
                <a:solidFill>
                  <a:srgbClr val="003366"/>
                </a:solidFill>
                <a:latin typeface="Calibri" panose="020F0502020204030204" pitchFamily="34" charset="0"/>
                <a:ea typeface="MS PGothic" panose="020B0600070205080204" pitchFamily="34" charset="-128"/>
                <a:cs typeface="Calibri" panose="020F0502020204030204" pitchFamily="34" charset="0"/>
              </a:rPr>
              <a:t>http://www.fairschnitt.org/images/downloads/Femnet-Sustainable-Sourcing.pdf </a:t>
            </a:r>
          </a:p>
        </p:txBody>
      </p:sp>
      <p:sp>
        <p:nvSpPr>
          <p:cNvPr id="48132" name="Text Box 5">
            <a:extLst>
              <a:ext uri="{FF2B5EF4-FFF2-40B4-BE49-F238E27FC236}">
                <a16:creationId xmlns:a16="http://schemas.microsoft.com/office/drawing/2014/main" id="{C102A8DA-187F-48A9-9D58-AA18D9673322}"/>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eaLnBrk="1" hangingPunct="1">
              <a:buSzPct val="100000"/>
            </a:pPr>
            <a:r>
              <a:rPr lang="de-DE" altLang="de-DE" sz="2000" b="1" dirty="0">
                <a:solidFill>
                  <a:srgbClr val="FFFFFF"/>
                </a:solidFill>
                <a:latin typeface="Calibri" panose="020F0502020204030204" pitchFamily="34" charset="0"/>
                <a:ea typeface="MS PGothic" panose="020B0600070205080204" pitchFamily="34" charset="-128"/>
                <a:cs typeface="Calibri" panose="020F0502020204030204" pitchFamily="34" charset="0"/>
              </a:rPr>
              <a:t>33</a:t>
            </a:r>
            <a:endParaRPr lang="de-DE" altLang="de-DE" sz="2600" b="1" dirty="0">
              <a:solidFill>
                <a:srgbClr val="FFFFFF"/>
              </a:solidFill>
              <a:latin typeface="Calibri" panose="020F0502020204030204" pitchFamily="34" charset="0"/>
              <a:ea typeface="MS PGothic" panose="020B0600070205080204" pitchFamily="34" charset="-128"/>
              <a:cs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1">
            <a:extLst>
              <a:ext uri="{FF2B5EF4-FFF2-40B4-BE49-F238E27FC236}">
                <a16:creationId xmlns:a16="http://schemas.microsoft.com/office/drawing/2014/main" id="{F0660E22-CB4B-4BDF-88E7-F59A36299D4F}"/>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Ihr Feedback…</a:t>
            </a:r>
          </a:p>
        </p:txBody>
      </p:sp>
      <p:sp>
        <p:nvSpPr>
          <p:cNvPr id="98307" name="Text Box 2">
            <a:extLst>
              <a:ext uri="{FF2B5EF4-FFF2-40B4-BE49-F238E27FC236}">
                <a16:creationId xmlns:a16="http://schemas.microsoft.com/office/drawing/2014/main" id="{395F57BB-7068-4C2E-927B-42151D9B64A6}"/>
              </a:ext>
            </a:extLst>
          </p:cNvPr>
          <p:cNvSpPr txBox="1">
            <a:spLocks noChangeArrowheads="1"/>
          </p:cNvSpPr>
          <p:nvPr/>
        </p:nvSpPr>
        <p:spPr bwMode="auto">
          <a:xfrm>
            <a:off x="914400" y="2362200"/>
            <a:ext cx="8001000"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SzPct val="75000"/>
              <a:defRPr/>
            </a:pPr>
            <a:r>
              <a:rPr lang="de-DE" altLang="de-DE"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 hilft uns weiter:</a:t>
            </a:r>
          </a:p>
          <a:p>
            <a:pPr eaLnBrk="1" hangingPunct="1">
              <a:spcBef>
                <a:spcPts val="700"/>
              </a:spcBef>
              <a:buSzPct val="75000"/>
              <a:defRPr/>
            </a:pPr>
            <a:endParaRPr lang="de-DE" altLang="de-DE" b="1"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hat Ihnen besonders gefallen?</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können wir besser machen?</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Was haben Sie vermisst?</a:t>
            </a:r>
          </a:p>
          <a:p>
            <a:pPr marL="344487" indent="-342900" eaLnBrk="1" hangingPunct="1">
              <a:spcBef>
                <a:spcPts val="700"/>
              </a:spcBef>
              <a:buClr>
                <a:srgbClr val="003366"/>
              </a:buClr>
              <a:buSzPct val="75000"/>
              <a:buFont typeface="Arial" panose="020B0604020202020204" pitchFamily="34" charset="0"/>
              <a:buChar char="•"/>
              <a:defRPr/>
            </a:pPr>
            <a:r>
              <a:rPr lang="de-DE" altLang="de-DE" sz="2000" dirty="0">
                <a:solidFill>
                  <a:srgbClr val="003366"/>
                </a:solidFill>
                <a:latin typeface="Calibri" panose="020F0502020204030204" pitchFamily="34" charset="0"/>
                <a:ea typeface="Microsoft YaHei" panose="020B0503020204020204" pitchFamily="34" charset="-122"/>
                <a:cs typeface="Calibri" panose="020F0502020204030204" pitchFamily="34" charset="0"/>
              </a:rPr>
              <a:t>Weitere Anregungen?</a:t>
            </a:r>
            <a:endParaRPr lang="de-DE" altLang="de-DE" sz="1800" dirty="0">
              <a:solidFill>
                <a:srgbClr val="003366"/>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99332" name="Text Box 5">
            <a:extLst>
              <a:ext uri="{FF2B5EF4-FFF2-40B4-BE49-F238E27FC236}">
                <a16:creationId xmlns:a16="http://schemas.microsoft.com/office/drawing/2014/main" id="{58386451-BBCC-4680-9666-D619464C8433}"/>
              </a:ext>
            </a:extLst>
          </p:cNvPr>
          <p:cNvSpPr txBox="1">
            <a:spLocks noChangeArrowheads="1"/>
          </p:cNvSpPr>
          <p:nvPr/>
        </p:nvSpPr>
        <p:spPr bwMode="auto">
          <a:xfrm>
            <a:off x="0" y="6456363"/>
            <a:ext cx="7556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dirty="0">
                <a:solidFill>
                  <a:srgbClr val="FFFFFF"/>
                </a:solidFill>
                <a:latin typeface="Calibri" panose="020F0502020204030204" pitchFamily="34" charset="0"/>
                <a:cs typeface="Calibri" panose="020F0502020204030204" pitchFamily="34" charset="0"/>
              </a:rPr>
              <a:t>34</a:t>
            </a:r>
          </a:p>
        </p:txBody>
      </p:sp>
      <p:pic>
        <p:nvPicPr>
          <p:cNvPr id="51205" name="Picture 6">
            <a:extLst>
              <a:ext uri="{FF2B5EF4-FFF2-40B4-BE49-F238E27FC236}">
                <a16:creationId xmlns:a16="http://schemas.microsoft.com/office/drawing/2014/main" id="{5FE50B14-06EF-45F4-A923-4167B4CB0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1314450"/>
            <a:ext cx="2282825" cy="4781550"/>
          </a:xfrm>
          <a:prstGeom prst="rect">
            <a:avLst/>
          </a:prstGeom>
          <a:noFill/>
          <a:ln>
            <a:noFill/>
          </a:ln>
          <a:effectLst>
            <a:outerShdw blurRad="63500" dist="139498" dir="2700000" algn="ctr" rotWithShape="0">
              <a:srgbClr val="333333">
                <a:alpha val="65018"/>
              </a:srgbClr>
            </a:outerShdw>
          </a:effectLst>
          <a:extLst>
            <a:ext uri="{909E8E84-426E-40dd-AFC4-6F175D3DCCD1}"/>
            <a:ext uri="{91240B29-F687-4f45-9708-019B960494DF}"/>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7E44119-E268-4856-BC2F-A95A3E8AA21F}"/>
              </a:ext>
            </a:extLst>
          </p:cNvPr>
          <p:cNvSpPr>
            <a:spLocks noGrp="1" noChangeArrowheads="1"/>
          </p:cNvSpPr>
          <p:nvPr>
            <p:ph type="title"/>
          </p:nvPr>
        </p:nvSpPr>
        <p:spPr>
          <a:xfrm>
            <a:off x="914400" y="981075"/>
            <a:ext cx="8001000" cy="719138"/>
          </a:xfrm>
        </p:spPr>
        <p:txBody>
          <a:bodyPr/>
          <a:lstStyle/>
          <a:p>
            <a:pPr algn="ctr" eaLnBrk="1" hangingPunct="1"/>
            <a:r>
              <a:rPr lang="de-DE" altLang="de-DE" sz="3200">
                <a:solidFill>
                  <a:srgbClr val="002060"/>
                </a:solidFill>
                <a:latin typeface="Calibri" panose="020F0502020204030204" pitchFamily="34" charset="0"/>
                <a:cs typeface="Calibri" panose="020F0502020204030204" pitchFamily="34" charset="0"/>
              </a:rPr>
              <a:t>Danke für Ihre Aufmerksamkeit!</a:t>
            </a:r>
          </a:p>
        </p:txBody>
      </p:sp>
      <p:sp>
        <p:nvSpPr>
          <p:cNvPr id="52227" name="Rectangle 5">
            <a:extLst>
              <a:ext uri="{FF2B5EF4-FFF2-40B4-BE49-F238E27FC236}">
                <a16:creationId xmlns:a16="http://schemas.microsoft.com/office/drawing/2014/main" id="{0875A39D-25F0-490E-B63F-55F51C8A02C4}"/>
              </a:ext>
            </a:extLst>
          </p:cNvPr>
          <p:cNvSpPr>
            <a:spLocks noGrp="1" noChangeArrowheads="1"/>
          </p:cNvSpPr>
          <p:nvPr>
            <p:ph idx="1"/>
          </p:nvPr>
        </p:nvSpPr>
        <p:spPr>
          <a:xfrm>
            <a:off x="889000" y="1822450"/>
            <a:ext cx="8001000" cy="3733800"/>
          </a:xfrm>
          <a:extLst>
            <a:ext uri="{909E8E84-426E-40dd-AFC4-6F175D3DCCD1}"/>
            <a:ext uri="{91240B29-F687-4f45-9708-019B960494DF}"/>
            <a:ext uri="{AF507438-7753-43e0-B8FC-AC1667EBCBE1}"/>
            <a:ext uri="{FAA26D3D-D897-4be2-8F04-BA451C77F1D7}"/>
          </a:extLst>
        </p:spPr>
        <p:txBody>
          <a:bodyPr/>
          <a:lstStyle/>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a:p>
            <a:pPr eaLnBrk="1" hangingPunct="1">
              <a:buFont typeface="Wingdings" charset="0"/>
              <a:buNone/>
              <a:defRPr/>
            </a:pPr>
            <a:endParaRPr lang="de-DE" dirty="0">
              <a:ea typeface="ＭＳ Ｐゴシック" charset="0"/>
              <a:cs typeface="+mn-cs"/>
            </a:endParaRPr>
          </a:p>
        </p:txBody>
      </p:sp>
      <p:sp>
        <p:nvSpPr>
          <p:cNvPr id="3" name="Textfeld 2">
            <a:extLst>
              <a:ext uri="{FF2B5EF4-FFF2-40B4-BE49-F238E27FC236}">
                <a16:creationId xmlns:a16="http://schemas.microsoft.com/office/drawing/2014/main" id="{02BA7866-02D4-4FFC-945D-4076D4A96479}"/>
              </a:ext>
            </a:extLst>
          </p:cNvPr>
          <p:cNvSpPr txBox="1"/>
          <p:nvPr/>
        </p:nvSpPr>
        <p:spPr>
          <a:xfrm>
            <a:off x="1093788" y="2214563"/>
            <a:ext cx="5635625" cy="1962150"/>
          </a:xfrm>
          <a:prstGeom prst="rect">
            <a:avLst/>
          </a:prstGeom>
          <a:noFill/>
        </p:spPr>
        <p:txBody>
          <a:bodyPr lIns="91420" tIns="45711" rIns="91420" bIns="45711">
            <a:spAutoFit/>
          </a:bodyPr>
          <a:lstStyle/>
          <a:p>
            <a:pPr defTabSz="914400" eaLnBrk="1" hangingPunct="1">
              <a:spcBef>
                <a:spcPts val="600"/>
              </a:spcBef>
              <a:buSzPct val="75000"/>
              <a:defRPr/>
            </a:pPr>
            <a:endParaRPr lang="de-DE" altLang="de-DE" sz="2000" i="1" dirty="0">
              <a:solidFill>
                <a:srgbClr val="003366"/>
              </a:solidFill>
              <a:latin typeface="Calibri" panose="020F0502020204030204" pitchFamily="34" charset="0"/>
              <a:ea typeface="WenQuanYi Micro Hei" charset="0"/>
              <a:cs typeface="Calibri" panose="020F0502020204030204" pitchFamily="34" charset="0"/>
            </a:endParaRPr>
          </a:p>
          <a:p>
            <a:pPr defTabSz="914400" eaLnBrk="1" hangingPunct="1">
              <a:spcBef>
                <a:spcPts val="600"/>
              </a:spcBef>
              <a:buSzPct val="75000"/>
              <a:defRPr/>
            </a:pP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Kontakt: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Kerstin</a:t>
            </a: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Dahmen</a:t>
            </a:r>
          </a:p>
          <a:p>
            <a:pPr defTabSz="914400" eaLnBrk="1" hangingPunct="1">
              <a:spcBef>
                <a:spcPts val="500"/>
              </a:spcBef>
              <a:buSzPct val="75000"/>
              <a:defRPr/>
            </a:pPr>
            <a:r>
              <a:rPr lang="de-DE" altLang="de-DE" sz="2000" b="1" dirty="0">
                <a:solidFill>
                  <a:srgbClr val="003366"/>
                </a:solidFill>
                <a:latin typeface="Calibri" panose="020F0502020204030204" pitchFamily="34" charset="0"/>
                <a:ea typeface="WenQuanYi Micro Hei" charset="0"/>
                <a:cs typeface="Calibri" panose="020F0502020204030204" pitchFamily="34" charset="0"/>
              </a:rPr>
              <a:t>E-Mail:		</a:t>
            </a:r>
            <a:r>
              <a:rPr lang="de-DE" altLang="de-DE" sz="2000" dirty="0">
                <a:solidFill>
                  <a:srgbClr val="003366"/>
                </a:solidFill>
                <a:latin typeface="Calibri" panose="020F0502020204030204" pitchFamily="34" charset="0"/>
                <a:ea typeface="WenQuanYi Micro Hei" charset="0"/>
                <a:cs typeface="Calibri" panose="020F0502020204030204" pitchFamily="34" charset="0"/>
              </a:rPr>
              <a:t>fairschnitt@femnet-ev.de</a:t>
            </a:r>
          </a:p>
          <a:p>
            <a:pPr defTabSz="914400" eaLnBrk="1" hangingPunct="1">
              <a:spcBef>
                <a:spcPts val="500"/>
              </a:spcBef>
              <a:buSzPct val="75000"/>
              <a:defRPr/>
            </a:pPr>
            <a:r>
              <a:rPr lang="de-DE" altLang="de-DE" sz="2000" b="1" dirty="0">
                <a:solidFill>
                  <a:srgbClr val="002060"/>
                </a:solidFill>
                <a:latin typeface="Calibri" panose="020F0502020204030204" pitchFamily="34" charset="0"/>
                <a:ea typeface="WenQuanYi Micro Hei" charset="0"/>
                <a:cs typeface="Calibri" panose="020F0502020204030204" pitchFamily="34" charset="0"/>
              </a:rPr>
              <a:t>Internet:	</a:t>
            </a:r>
            <a:r>
              <a:rPr lang="de-DE" sz="2000" i="1" dirty="0">
                <a:solidFill>
                  <a:srgbClr val="002060"/>
                </a:solidFill>
                <a:latin typeface="Calibri" panose="020F0502020204030204" pitchFamily="34" charset="0"/>
                <a:ea typeface="+mn-ea"/>
                <a:cs typeface="Calibri" panose="020F0502020204030204" pitchFamily="34" charset="0"/>
              </a:rPr>
              <a:t>www.fairschnitt.org</a:t>
            </a:r>
          </a:p>
          <a:p>
            <a:pPr defTabSz="914400" eaLnBrk="1" hangingPunct="1">
              <a:spcBef>
                <a:spcPts val="500"/>
              </a:spcBef>
              <a:buSzPct val="75000"/>
              <a:defRPr/>
            </a:pPr>
            <a:r>
              <a:rPr lang="de-DE" sz="2000" b="1" dirty="0">
                <a:solidFill>
                  <a:srgbClr val="003366">
                    <a:lumMod val="75000"/>
                  </a:srgbClr>
                </a:solidFill>
                <a:latin typeface="Calibri" panose="020F0502020204030204" pitchFamily="34" charset="0"/>
                <a:ea typeface="+mn-ea"/>
                <a:cs typeface="Calibri" panose="020F0502020204030204" pitchFamily="34" charset="0"/>
              </a:rPr>
              <a:t>Tel.:		</a:t>
            </a:r>
            <a:r>
              <a:rPr lang="de-DE" sz="2000" dirty="0">
                <a:solidFill>
                  <a:srgbClr val="003366">
                    <a:lumMod val="75000"/>
                  </a:srgbClr>
                </a:solidFill>
                <a:latin typeface="Calibri" panose="020F0502020204030204" pitchFamily="34" charset="0"/>
                <a:ea typeface="+mn-ea"/>
                <a:cs typeface="Calibri" panose="020F0502020204030204" pitchFamily="34" charset="0"/>
              </a:rPr>
              <a:t>0228 - 18038116</a:t>
            </a:r>
          </a:p>
        </p:txBody>
      </p:sp>
      <p:sp>
        <p:nvSpPr>
          <p:cNvPr id="50181" name="Text Box 5">
            <a:extLst>
              <a:ext uri="{FF2B5EF4-FFF2-40B4-BE49-F238E27FC236}">
                <a16:creationId xmlns:a16="http://schemas.microsoft.com/office/drawing/2014/main" id="{0AE8439C-BD3D-4752-B7BD-3B9413C8B46C}"/>
              </a:ext>
            </a:extLst>
          </p:cNvPr>
          <p:cNvSpPr txBox="1">
            <a:spLocks noChangeArrowheads="1"/>
          </p:cNvSpPr>
          <p:nvPr/>
        </p:nvSpPr>
        <p:spPr bwMode="auto">
          <a:xfrm rot="-745206">
            <a:off x="4940300" y="3822700"/>
            <a:ext cx="50403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a:solidFill>
                  <a:schemeClr val="tx1"/>
                </a:solidFill>
                <a:latin typeface="Arial" panose="020B0604020202020204" pitchFamily="34" charset="0"/>
                <a:ea typeface="Microsoft YaHei" panose="020B0503020204020204" pitchFamily="34" charset="-122"/>
              </a:defRPr>
            </a:lvl1pPr>
            <a:lvl2pPr marL="457200">
              <a:defRPr>
                <a:solidFill>
                  <a:schemeClr val="tx1"/>
                </a:solidFill>
                <a:latin typeface="Arial" panose="020B0604020202020204" pitchFamily="34" charset="0"/>
                <a:ea typeface="Microsoft YaHei" panose="020B0503020204020204" pitchFamily="34" charset="-122"/>
              </a:defRPr>
            </a:lvl2pPr>
            <a:lvl3pPr marL="914400">
              <a:defRPr>
                <a:solidFill>
                  <a:schemeClr val="tx1"/>
                </a:solidFill>
                <a:latin typeface="Arial" panose="020B0604020202020204" pitchFamily="34" charset="0"/>
                <a:ea typeface="Microsoft YaHei" panose="020B0503020204020204" pitchFamily="34" charset="-122"/>
              </a:defRPr>
            </a:lvl3pPr>
            <a:lvl4pPr marL="1371600">
              <a:defRPr>
                <a:solidFill>
                  <a:schemeClr val="tx1"/>
                </a:solidFill>
                <a:latin typeface="Arial" panose="020B0604020202020204" pitchFamily="34" charset="0"/>
                <a:ea typeface="Microsoft YaHei" panose="020B0503020204020204" pitchFamily="34" charset="-122"/>
              </a:defRPr>
            </a:lvl4pPr>
            <a:lvl5pPr marL="1828800">
              <a:defRPr>
                <a:solidFill>
                  <a:schemeClr val="tx1"/>
                </a:solidFill>
                <a:latin typeface="Arial" panose="020B0604020202020204" pitchFamily="34" charset="0"/>
                <a:ea typeface="Microsoft YaHei" panose="020B0503020204020204" pitchFamily="34" charset="-122"/>
              </a:defRPr>
            </a:lvl5pPr>
            <a:lvl6pPr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a:spcBef>
                <a:spcPct val="50000"/>
              </a:spcBef>
            </a:pPr>
            <a:r>
              <a:rPr lang="de-DE" altLang="de-DE" sz="6600" b="1" i="1">
                <a:solidFill>
                  <a:srgbClr val="003366"/>
                </a:solidFill>
                <a:latin typeface="Comic Sans MS" panose="030F0702030302020204" pitchFamily="66" charset="0"/>
                <a:ea typeface="MS PGothic" panose="020B0600070205080204" pitchFamily="34" charset="-128"/>
                <a:cs typeface="Arial" panose="020B0604020202020204" pitchFamily="34" charset="0"/>
              </a:rPr>
              <a:t>Fragen?</a:t>
            </a:r>
          </a:p>
        </p:txBody>
      </p:sp>
      <p:sp>
        <p:nvSpPr>
          <p:cNvPr id="50185" name="Rechteck 1">
            <a:extLst>
              <a:ext uri="{FF2B5EF4-FFF2-40B4-BE49-F238E27FC236}">
                <a16:creationId xmlns:a16="http://schemas.microsoft.com/office/drawing/2014/main" id="{CC6A36A8-89DD-463E-AC5D-4462CBA38996}"/>
              </a:ext>
            </a:extLst>
          </p:cNvPr>
          <p:cNvSpPr>
            <a:spLocks noChangeArrowheads="1"/>
          </p:cNvSpPr>
          <p:nvPr/>
        </p:nvSpPr>
        <p:spPr bwMode="auto">
          <a:xfrm>
            <a:off x="0" y="6469335"/>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SzPct val="100000"/>
            </a:pPr>
            <a:r>
              <a:rPr lang="de-DE" altLang="de-DE" sz="2000" b="1" dirty="0">
                <a:solidFill>
                  <a:srgbClr val="FFFFFF"/>
                </a:solidFill>
                <a:latin typeface="Calibri" panose="020F0502020204030204" pitchFamily="34" charset="0"/>
                <a:cs typeface="Calibri" panose="020F0502020204030204" pitchFamily="34" charset="0"/>
              </a:rPr>
              <a:t>35</a:t>
            </a:r>
          </a:p>
        </p:txBody>
      </p:sp>
      <p:sp>
        <p:nvSpPr>
          <p:cNvPr id="50186" name="Fußzeilenplatzhalter 1">
            <a:extLst>
              <a:ext uri="{FF2B5EF4-FFF2-40B4-BE49-F238E27FC236}">
                <a16:creationId xmlns:a16="http://schemas.microsoft.com/office/drawing/2014/main" id="{93B288C8-6C13-4D16-86A3-7A61F110DF5C}"/>
              </a:ext>
            </a:extLst>
          </p:cNvPr>
          <p:cNvSpPr>
            <a:spLocks noGrp="1"/>
          </p:cNvSpPr>
          <p:nvPr>
            <p:ph type="ftr" sz="quarter" idx="11"/>
          </p:nvPr>
        </p:nvSpPr>
        <p:spPr>
          <a:xfrm>
            <a:off x="6248400" y="6488113"/>
            <a:ext cx="2895600" cy="369887"/>
          </a:xfrm>
          <a:noFill/>
        </p:spPr>
        <p:txBody>
          <a:bodyPr/>
          <a:lstStyle/>
          <a:p>
            <a:r>
              <a:rPr lang="de-DE" altLang="de-DE" sz="1800">
                <a:solidFill>
                  <a:srgbClr val="002060"/>
                </a:solidFill>
                <a:latin typeface="Calibri" panose="020F0502020204030204" pitchFamily="34" charset="0"/>
                <a:ea typeface="MS PGothic" panose="020B0600070205080204" pitchFamily="34" charset="-128"/>
                <a:cs typeface="Calibri" panose="020F0502020204030204" pitchFamily="34" charset="0"/>
              </a:rPr>
              <a:t>Multiplikatorin</a:t>
            </a:r>
          </a:p>
        </p:txBody>
      </p:sp>
      <p:sp>
        <p:nvSpPr>
          <p:cNvPr id="12" name="Text Box 2">
            <a:extLst>
              <a:ext uri="{FF2B5EF4-FFF2-40B4-BE49-F238E27FC236}">
                <a16:creationId xmlns:a16="http://schemas.microsoft.com/office/drawing/2014/main" id="{2135DDFA-9D8F-445D-AC79-3B20B4E93815}"/>
              </a:ext>
            </a:extLst>
          </p:cNvPr>
          <p:cNvSpPr txBox="1">
            <a:spLocks noChangeArrowheads="1"/>
          </p:cNvSpPr>
          <p:nvPr/>
        </p:nvSpPr>
        <p:spPr bwMode="auto">
          <a:xfrm>
            <a:off x="858170" y="5431504"/>
            <a:ext cx="6441071" cy="979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0" tIns="45711" rIns="91420" bIns="45711">
            <a:spAutoFit/>
          </a:bodyPr>
          <a:ls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106" algn="l" rtl="0" eaLnBrk="0" fontAlgn="base" hangingPunct="0">
              <a:spcBef>
                <a:spcPct val="0"/>
              </a:spcBef>
              <a:spcAft>
                <a:spcPct val="0"/>
              </a:spcAft>
              <a:defRPr sz="2400" kern="1200">
                <a:solidFill>
                  <a:schemeClr val="tx1"/>
                </a:solidFill>
                <a:latin typeface="Times New Roman" charset="0"/>
                <a:ea typeface="+mn-ea"/>
                <a:cs typeface="+mn-cs"/>
              </a:defRPr>
            </a:lvl2pPr>
            <a:lvl3pPr marL="914210" algn="l" rtl="0" eaLnBrk="0" fontAlgn="base" hangingPunct="0">
              <a:spcBef>
                <a:spcPct val="0"/>
              </a:spcBef>
              <a:spcAft>
                <a:spcPct val="0"/>
              </a:spcAft>
              <a:defRPr sz="2400" kern="1200">
                <a:solidFill>
                  <a:schemeClr val="tx1"/>
                </a:solidFill>
                <a:latin typeface="Times New Roman" charset="0"/>
                <a:ea typeface="+mn-ea"/>
                <a:cs typeface="+mn-cs"/>
              </a:defRPr>
            </a:lvl3pPr>
            <a:lvl4pPr marL="1371316" algn="l" rtl="0" eaLnBrk="0" fontAlgn="base" hangingPunct="0">
              <a:spcBef>
                <a:spcPct val="0"/>
              </a:spcBef>
              <a:spcAft>
                <a:spcPct val="0"/>
              </a:spcAft>
              <a:defRPr sz="2400" kern="1200">
                <a:solidFill>
                  <a:schemeClr val="tx1"/>
                </a:solidFill>
                <a:latin typeface="Times New Roman" charset="0"/>
                <a:ea typeface="+mn-ea"/>
                <a:cs typeface="+mn-cs"/>
              </a:defRPr>
            </a:lvl4pPr>
            <a:lvl5pPr marL="1828421" algn="l" rtl="0" eaLnBrk="0" fontAlgn="base" hangingPunct="0">
              <a:spcBef>
                <a:spcPct val="0"/>
              </a:spcBef>
              <a:spcAft>
                <a:spcPct val="0"/>
              </a:spcAft>
              <a:defRPr sz="2400" kern="1200">
                <a:solidFill>
                  <a:schemeClr val="tx1"/>
                </a:solidFill>
                <a:latin typeface="Times New Roman" charset="0"/>
                <a:ea typeface="+mn-ea"/>
                <a:cs typeface="+mn-cs"/>
              </a:defRPr>
            </a:lvl5pPr>
            <a:lvl6pPr marL="2285526" algn="l" defTabSz="914210" rtl="0" eaLnBrk="1" latinLnBrk="0" hangingPunct="1">
              <a:defRPr sz="2400" kern="1200">
                <a:solidFill>
                  <a:schemeClr val="tx1"/>
                </a:solidFill>
                <a:latin typeface="Times New Roman" charset="0"/>
                <a:ea typeface="+mn-ea"/>
                <a:cs typeface="+mn-cs"/>
              </a:defRPr>
            </a:lvl6pPr>
            <a:lvl7pPr marL="2742630" algn="l" defTabSz="914210" rtl="0" eaLnBrk="1" latinLnBrk="0" hangingPunct="1">
              <a:defRPr sz="2400" kern="1200">
                <a:solidFill>
                  <a:schemeClr val="tx1"/>
                </a:solidFill>
                <a:latin typeface="Times New Roman" charset="0"/>
                <a:ea typeface="+mn-ea"/>
                <a:cs typeface="+mn-cs"/>
              </a:defRPr>
            </a:lvl7pPr>
            <a:lvl8pPr marL="3199736" algn="l" defTabSz="914210" rtl="0" eaLnBrk="1" latinLnBrk="0" hangingPunct="1">
              <a:defRPr sz="2400" kern="1200">
                <a:solidFill>
                  <a:schemeClr val="tx1"/>
                </a:solidFill>
                <a:latin typeface="Times New Roman" charset="0"/>
                <a:ea typeface="+mn-ea"/>
                <a:cs typeface="+mn-cs"/>
              </a:defRPr>
            </a:lvl8pPr>
            <a:lvl9pPr marL="3656841" algn="l" defTabSz="914210" rtl="0" eaLnBrk="1" latinLnBrk="0" hangingPunct="1">
              <a:defRPr sz="2400" kern="1200">
                <a:solidFill>
                  <a:schemeClr val="tx1"/>
                </a:solidFill>
                <a:latin typeface="Times New Roman" charset="0"/>
                <a:ea typeface="+mn-ea"/>
                <a:cs typeface="+mn-cs"/>
              </a:defRPr>
            </a:lvl9pPr>
          </a:lstStyle>
          <a:p>
            <a:pPr marL="0" marR="0" lvl="0" indent="0" algn="l" defTabSz="912813" rtl="0" eaLnBrk="1" fontAlgn="base" latinLnBrk="0" hangingPunct="1">
              <a:lnSpc>
                <a:spcPct val="100000"/>
              </a:lnSpc>
              <a:spcBef>
                <a:spcPct val="0"/>
              </a:spcBef>
              <a:spcAft>
                <a:spcPts val="1000"/>
              </a:spcAft>
              <a:buClrTx/>
              <a:buSzTx/>
              <a:buFontTx/>
              <a:buNone/>
              <a:tabLst/>
              <a:defRPr/>
            </a:pPr>
            <a:r>
              <a:rPr kumimoji="0" lang="de-DE" altLang="de-DE" sz="900" b="0" i="0" u="none" strike="noStrike" kern="120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Arial" panose="020B0604020202020204" pitchFamily="34" charset="0"/>
              </a:rPr>
              <a:t>Gefördert von		         aus Mitteln des Landes NRW		   und im Auftrag des   </a:t>
            </a:r>
          </a:p>
          <a:p>
            <a:pPr marL="0" marR="0" lvl="0" indent="0" algn="l" defTabSz="912813" rtl="0" eaLnBrk="1" fontAlgn="base" latinLnBrk="0" hangingPunct="1">
              <a:lnSpc>
                <a:spcPct val="100000"/>
              </a:lnSpc>
              <a:spcBef>
                <a:spcPct val="0"/>
              </a:spcBef>
              <a:spcAft>
                <a:spcPts val="1000"/>
              </a:spcAft>
              <a:buClrTx/>
              <a:buSzTx/>
              <a:buFontTx/>
              <a:buNone/>
              <a:tabLst/>
              <a:defRPr/>
            </a:pPr>
            <a:endParaRPr kumimoji="0" lang="de-DE" altLang="de-DE" sz="800" b="0" i="0" u="none" strike="noStrike" kern="1200" cap="none" spc="0" normalizeH="0" baseline="0" noProof="0" dirty="0">
              <a:ln>
                <a:noFill/>
              </a:ln>
              <a:solidFill>
                <a:srgbClr val="003366"/>
              </a:solidFill>
              <a:effectLst/>
              <a:uLnTx/>
              <a:uFillTx/>
              <a:latin typeface="Calibri" panose="020F0502020204030204" pitchFamily="34" charset="0"/>
              <a:ea typeface="MS PGothic" panose="020B0600070205080204" pitchFamily="34" charset="-128"/>
              <a:cs typeface="Arial" panose="020B0604020202020204" pitchFamily="34" charset="0"/>
            </a:endParaRPr>
          </a:p>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a:ln>
                <a:noFill/>
              </a:ln>
              <a:solidFill>
                <a:srgbClr val="003366"/>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13" name="Picture 2">
            <a:extLst>
              <a:ext uri="{FF2B5EF4-FFF2-40B4-BE49-F238E27FC236}">
                <a16:creationId xmlns:a16="http://schemas.microsoft.com/office/drawing/2014/main" id="{1860C891-2D20-4CEE-819D-BD54D282E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302" y="5600402"/>
            <a:ext cx="22193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3">
            <a:extLst>
              <a:ext uri="{FF2B5EF4-FFF2-40B4-BE49-F238E27FC236}">
                <a16:creationId xmlns:a16="http://schemas.microsoft.com/office/drawing/2014/main" id="{FE992FC1-7F4D-4B71-ABCD-E588B90E6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6809" y="5462092"/>
            <a:ext cx="1769687" cy="773054"/>
          </a:xfrm>
          <a:prstGeom prst="rect">
            <a:avLst/>
          </a:prstGeom>
        </p:spPr>
      </p:pic>
      <p:pic>
        <p:nvPicPr>
          <p:cNvPr id="15" name="Grafik 14">
            <a:extLst>
              <a:ext uri="{FF2B5EF4-FFF2-40B4-BE49-F238E27FC236}">
                <a16:creationId xmlns:a16="http://schemas.microsoft.com/office/drawing/2014/main" id="{3DC1D3F7-344D-4551-BCE8-5159DC4C85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258" y="5753229"/>
            <a:ext cx="1796089" cy="555720"/>
          </a:xfrm>
          <a:prstGeom prst="rect">
            <a:avLst/>
          </a:prstGeom>
        </p:spPr>
      </p:pic>
      <p:pic>
        <p:nvPicPr>
          <p:cNvPr id="16" name="Grafik 15">
            <a:extLst>
              <a:ext uri="{FF2B5EF4-FFF2-40B4-BE49-F238E27FC236}">
                <a16:creationId xmlns:a16="http://schemas.microsoft.com/office/drawing/2014/main" id="{2EA0EEF9-32E8-40F8-A0DB-2458052D66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3972" y="5809151"/>
            <a:ext cx="1989247" cy="49979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
            <a:extLst>
              <a:ext uri="{FF2B5EF4-FFF2-40B4-BE49-F238E27FC236}">
                <a16:creationId xmlns:a16="http://schemas.microsoft.com/office/drawing/2014/main" id="{E45409B8-3514-42F0-8FA3-DC77245C7030}"/>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90000"/>
              </a:lnSpc>
              <a:buSzPct val="100000"/>
            </a:pPr>
            <a:r>
              <a:rPr lang="de-DE" altLang="de-DE" sz="2800" b="1">
                <a:solidFill>
                  <a:srgbClr val="003366"/>
                </a:solidFill>
                <a:latin typeface="Calibri" panose="020F0502020204030204" pitchFamily="34" charset="0"/>
                <a:ea typeface="Microsoft YaHei" panose="020B0503020204020204" pitchFamily="34" charset="-122"/>
                <a:cs typeface="Calibri" panose="020F0502020204030204" pitchFamily="34" charset="0"/>
              </a:rPr>
              <a:t>Zentrale Quellen</a:t>
            </a:r>
          </a:p>
        </p:txBody>
      </p:sp>
      <p:sp>
        <p:nvSpPr>
          <p:cNvPr id="103427" name="Text Box 2">
            <a:extLst>
              <a:ext uri="{FF2B5EF4-FFF2-40B4-BE49-F238E27FC236}">
                <a16:creationId xmlns:a16="http://schemas.microsoft.com/office/drawing/2014/main" id="{166F6471-8426-4F6A-98BF-D1D49816F215}"/>
              </a:ext>
            </a:extLst>
          </p:cNvPr>
          <p:cNvSpPr txBox="1">
            <a:spLocks noChangeArrowheads="1"/>
          </p:cNvSpPr>
          <p:nvPr/>
        </p:nvSpPr>
        <p:spPr bwMode="auto">
          <a:xfrm>
            <a:off x="914400" y="2362200"/>
            <a:ext cx="8001000" cy="437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285750" indent="-285750">
              <a:buFont typeface="Arial"/>
              <a:buChar char="•"/>
            </a:pPr>
            <a:r>
              <a:rPr lang="de-DE" sz="1600" dirty="0">
                <a:solidFill>
                  <a:srgbClr val="002060"/>
                </a:solidFill>
                <a:latin typeface="Calibri" panose="020F0502020204030204" pitchFamily="34" charset="0"/>
                <a:cs typeface="Calibri" panose="020F0502020204030204" pitchFamily="34" charset="0"/>
              </a:rPr>
              <a:t>Bündnis für nachhaltige Textilien (2019): Partnership Initiative Tamil Nadu, https://www.textilbuendnis.com/wp-content/uploads/2019/02/190221_TB_Factsheet_TamilNadu_Web.pdf, Zugriff am 23.07.2019</a:t>
            </a:r>
          </a:p>
          <a:p>
            <a:pPr marL="285750" indent="-285750">
              <a:buFont typeface="Arial"/>
              <a:buChar char="•"/>
            </a:pPr>
            <a:r>
              <a:rPr lang="de-DE" sz="1600" dirty="0">
                <a:solidFill>
                  <a:srgbClr val="002060"/>
                </a:solidFill>
                <a:latin typeface="Calibri" panose="020F0502020204030204" pitchFamily="34" charset="0"/>
                <a:cs typeface="Calibri" panose="020F0502020204030204" pitchFamily="34" charset="0"/>
              </a:rPr>
              <a:t>FEMNET (2016): Die moderne Form der Sklaverei in indischen Spinnereien, https://femnet.de/images/downloads/sumangali/Studie-Moderne-Sklaverei_2016.pdf, Zugriff 23.07.2019</a:t>
            </a:r>
          </a:p>
          <a:p>
            <a:pPr marL="285750" indent="-285750">
              <a:buFont typeface="Arial"/>
              <a:buChar char="•"/>
            </a:pPr>
            <a:r>
              <a:rPr lang="de-DE" sz="1600" dirty="0">
                <a:solidFill>
                  <a:srgbClr val="002060"/>
                </a:solidFill>
                <a:latin typeface="Calibri" panose="020F0502020204030204" pitchFamily="34" charset="0"/>
                <a:cs typeface="Calibri" panose="020F0502020204030204" pitchFamily="34" charset="0"/>
              </a:rPr>
              <a:t>SOMO (2011): </a:t>
            </a:r>
            <a:r>
              <a:rPr lang="de-DE" sz="1600" dirty="0" err="1">
                <a:solidFill>
                  <a:srgbClr val="002060"/>
                </a:solidFill>
                <a:latin typeface="Calibri" panose="020F0502020204030204" pitchFamily="34" charset="0"/>
                <a:cs typeface="Calibri" panose="020F0502020204030204" pitchFamily="34" charset="0"/>
              </a:rPr>
              <a:t>Captured</a:t>
            </a:r>
            <a:r>
              <a:rPr lang="de-DE" sz="1600" dirty="0">
                <a:solidFill>
                  <a:srgbClr val="002060"/>
                </a:solidFill>
                <a:latin typeface="Calibri" panose="020F0502020204030204" pitchFamily="34" charset="0"/>
                <a:cs typeface="Calibri" panose="020F0502020204030204" pitchFamily="34" charset="0"/>
              </a:rPr>
              <a:t> </a:t>
            </a:r>
            <a:r>
              <a:rPr lang="de-DE" sz="1600" dirty="0" err="1">
                <a:solidFill>
                  <a:srgbClr val="002060"/>
                </a:solidFill>
                <a:latin typeface="Calibri" panose="020F0502020204030204" pitchFamily="34" charset="0"/>
                <a:cs typeface="Calibri" panose="020F0502020204030204" pitchFamily="34" charset="0"/>
              </a:rPr>
              <a:t>by</a:t>
            </a:r>
            <a:r>
              <a:rPr lang="de-DE" sz="1600" dirty="0">
                <a:solidFill>
                  <a:srgbClr val="002060"/>
                </a:solidFill>
                <a:latin typeface="Calibri" panose="020F0502020204030204" pitchFamily="34" charset="0"/>
                <a:cs typeface="Calibri" panose="020F0502020204030204" pitchFamily="34" charset="0"/>
              </a:rPr>
              <a:t> Cotton, https://www.somo.nl/wp-content/uploads/2011/05/Captured-by-Cotton.pdf, Zugriff 23.07.2019</a:t>
            </a:r>
          </a:p>
          <a:p>
            <a:pPr marL="285750" indent="-285750">
              <a:buFont typeface="Arial"/>
              <a:buChar char="•"/>
            </a:pPr>
            <a:r>
              <a:rPr lang="de-DE" sz="1600" dirty="0">
                <a:solidFill>
                  <a:srgbClr val="002060"/>
                </a:solidFill>
                <a:latin typeface="Calibri" panose="020F0502020204030204" pitchFamily="34" charset="0"/>
                <a:cs typeface="Calibri" panose="020F0502020204030204" pitchFamily="34" charset="0"/>
              </a:rPr>
              <a:t>SOMO/ICN (2014): Löchrige Kleider: Der Missbrauch von Mädchen und jungen Frauen in der Textilindustrie, https://femnet.de/images/downloads/publikationen/Loechrige-Kleider.pdf, Zugriff 17.05.2019</a:t>
            </a:r>
          </a:p>
          <a:p>
            <a:pPr marL="285750" indent="-285750">
              <a:buFont typeface="Arial"/>
              <a:buChar char="•"/>
            </a:pPr>
            <a:r>
              <a:rPr lang="de-DE" sz="1600" dirty="0">
                <a:solidFill>
                  <a:srgbClr val="002060"/>
                </a:solidFill>
                <a:latin typeface="Calibri" panose="020F0502020204030204" pitchFamily="34" charset="0"/>
                <a:cs typeface="Calibri" panose="020F0502020204030204" pitchFamily="34" charset="0"/>
              </a:rPr>
              <a:t>Tamil Nadu Government: Industries, </a:t>
            </a:r>
            <a:r>
              <a:rPr lang="de-DE" sz="1600" spc="-1" dirty="0">
                <a:solidFill>
                  <a:srgbClr val="002060"/>
                </a:solidFill>
                <a:uFill>
                  <a:solidFill>
                    <a:srgbClr val="FFFFFF"/>
                  </a:solidFill>
                </a:u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http://www.tn.gov.in/deptst/industries.pdf</a:t>
            </a:r>
            <a:r>
              <a:rPr lang="de-DE" sz="1600" spc="-1" dirty="0">
                <a:solidFill>
                  <a:srgbClr val="002060"/>
                </a:solidFill>
                <a:uFill>
                  <a:solidFill>
                    <a:srgbClr val="FFFFFF"/>
                  </a:solidFill>
                </a:uFill>
                <a:latin typeface="Calibri" panose="020F0502020204030204" pitchFamily="34" charset="0"/>
                <a:cs typeface="Calibri" panose="020F0502020204030204" pitchFamily="34" charset="0"/>
              </a:rPr>
              <a:t>, Zugriff 23.07.2019</a:t>
            </a:r>
          </a:p>
        </p:txBody>
      </p:sp>
      <p:sp>
        <p:nvSpPr>
          <p:cNvPr id="103428" name="Text Box 5">
            <a:extLst>
              <a:ext uri="{FF2B5EF4-FFF2-40B4-BE49-F238E27FC236}">
                <a16:creationId xmlns:a16="http://schemas.microsoft.com/office/drawing/2014/main" id="{825948C6-3704-4ACF-920A-2E9795802A45}"/>
              </a:ext>
            </a:extLst>
          </p:cNvPr>
          <p:cNvSpPr txBox="1">
            <a:spLocks noChangeArrowheads="1"/>
          </p:cNvSpPr>
          <p:nvPr/>
        </p:nvSpPr>
        <p:spPr bwMode="auto">
          <a:xfrm>
            <a:off x="0" y="6456363"/>
            <a:ext cx="755651"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SzPct val="100000"/>
            </a:pPr>
            <a:r>
              <a:rPr lang="de-DE" altLang="de-DE" sz="2000" b="1" dirty="0">
                <a:solidFill>
                  <a:srgbClr val="FFFFFF"/>
                </a:solidFill>
                <a:latin typeface="Calibri" panose="020F0502020204030204" pitchFamily="34" charset="0"/>
                <a:cs typeface="Calibri" panose="020F0502020204030204" pitchFamily="34" charset="0"/>
              </a:rPr>
              <a:t>36</a:t>
            </a:r>
            <a:endParaRPr lang="de-DE" altLang="de-DE" sz="2600" b="1" dirty="0">
              <a:solidFill>
                <a:srgbClr val="FFFFFF"/>
              </a:solidFill>
              <a:latin typeface="Calibri" panose="020F0502020204030204" pitchFamily="34" charset="0"/>
              <a:cs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a:extLst>
              <a:ext uri="{FF2B5EF4-FFF2-40B4-BE49-F238E27FC236}">
                <a16:creationId xmlns:a16="http://schemas.microsoft.com/office/drawing/2014/main" id="{838994DA-4383-4CA4-BA93-722C2504B36E}"/>
              </a:ext>
            </a:extLst>
          </p:cNvPr>
          <p:cNvSpPr txBox="1">
            <a:spLocks noChangeArrowheads="1"/>
          </p:cNvSpPr>
          <p:nvPr/>
        </p:nvSpPr>
        <p:spPr bwMode="auto">
          <a:xfrm>
            <a:off x="914400" y="1268413"/>
            <a:ext cx="80010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marL="0" marR="0" lvl="0" indent="0" algn="ctr" defTabSz="449263" rtl="0" eaLnBrk="1" fontAlgn="base" latinLnBrk="0" hangingPunct="1">
              <a:lnSpc>
                <a:spcPct val="9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2800" b="1" i="0" u="none" strike="noStrike" kern="1200" cap="none" spc="0" normalizeH="0" baseline="0" noProof="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Kampagne für Saubere Kleidung</a:t>
            </a:r>
          </a:p>
          <a:p>
            <a:pPr marL="0" marR="0" lvl="0" indent="0" algn="ctr" defTabSz="449263" rtl="0" eaLnBrk="1" fontAlgn="base" latinLnBrk="0" hangingPunct="1">
              <a:lnSpc>
                <a:spcPct val="9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2400" b="1" i="0" u="none" strike="noStrike" kern="1200" cap="none" spc="0" normalizeH="0" baseline="0" noProof="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Clean Clothes Campaign (CCC)</a:t>
            </a:r>
          </a:p>
        </p:txBody>
      </p:sp>
      <p:sp>
        <p:nvSpPr>
          <p:cNvPr id="94211" name="Text Box 2">
            <a:extLst>
              <a:ext uri="{FF2B5EF4-FFF2-40B4-BE49-F238E27FC236}">
                <a16:creationId xmlns:a16="http://schemas.microsoft.com/office/drawing/2014/main" id="{CB66EF27-FC49-46F6-8D91-E7F112A544A8}"/>
              </a:ext>
            </a:extLst>
          </p:cNvPr>
          <p:cNvSpPr txBox="1">
            <a:spLocks noChangeArrowheads="1"/>
          </p:cNvSpPr>
          <p:nvPr/>
        </p:nvSpPr>
        <p:spPr bwMode="auto">
          <a:xfrm>
            <a:off x="1155700" y="2198688"/>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49263"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Times New Roman" panose="02020603050405020304" pitchFamily="18" charset="0"/>
                <a:ea typeface="MS PGothic" panose="020B0600070205080204" pitchFamily="34" charset="-128"/>
              </a:defRPr>
            </a:lvl9pPr>
          </a:lstStyle>
          <a:p>
            <a:pPr marL="0" marR="0" lvl="0" indent="0" algn="l" defTabSz="449263" rtl="0" eaLnBrk="1" fontAlgn="base" latinLnBrk="0" hangingPunct="0">
              <a:lnSpc>
                <a:spcPct val="93000"/>
              </a:lnSpc>
              <a:spcBef>
                <a:spcPct val="0"/>
              </a:spcBef>
              <a:spcAft>
                <a:spcPts val="522"/>
              </a:spcAft>
              <a:buClrTx/>
              <a:buSzPct val="100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1"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Facts</a:t>
            </a:r>
          </a:p>
          <a:p>
            <a:pPr marL="285750" marR="0" lvl="0" indent="-285750" algn="l" defTabSz="449263" rtl="0" eaLnBrk="1" fontAlgn="base" latinLnBrk="0" hangingPunct="0">
              <a:lnSpc>
                <a:spcPct val="93000"/>
              </a:lnSpc>
              <a:spcBef>
                <a:spcPct val="0"/>
              </a:spcBef>
              <a:spcAft>
                <a:spcPts val="522"/>
              </a:spcAft>
              <a:buClrTx/>
              <a:buSzPct val="1000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in Deutschland 25 Trägerorganisationen</a:t>
            </a:r>
          </a:p>
          <a:p>
            <a:pPr marL="742950" marR="0" lvl="1" indent="-285750" algn="l" defTabSz="449263" rtl="0" eaLnBrk="1" fontAlgn="base" latinLnBrk="0" hangingPunct="0">
              <a:lnSpc>
                <a:spcPct val="93000"/>
              </a:lnSpc>
              <a:spcBef>
                <a:spcPct val="0"/>
              </a:spcBef>
              <a:spcAft>
                <a:spcPts val="522"/>
              </a:spcAft>
              <a:buClrTx/>
              <a:buSzPct val="100000"/>
              <a:buFont typeface="Courier New" panose="02070309020205020404" pitchFamily="49" charset="0"/>
              <a:buChar char="o"/>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FEMNET ist Mitglied im Trägerkreis</a:t>
            </a:r>
          </a:p>
          <a:p>
            <a:pPr marL="285750" marR="0" lvl="0" indent="-285750" algn="l" defTabSz="449263" rtl="0" eaLnBrk="1" fontAlgn="base" latinLnBrk="0" hangingPunct="0">
              <a:lnSpc>
                <a:spcPct val="93000"/>
              </a:lnSpc>
              <a:spcBef>
                <a:spcPct val="0"/>
              </a:spcBef>
              <a:spcAft>
                <a:spcPts val="522"/>
              </a:spcAft>
              <a:buClrTx/>
              <a:buSzPct val="1000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europaweites Netzwerk in 15 Ländern</a:t>
            </a:r>
          </a:p>
          <a:p>
            <a:pPr marL="285750" marR="0" lvl="0" indent="-285750" algn="l" defTabSz="449263" rtl="0" eaLnBrk="1" fontAlgn="base" latinLnBrk="0" hangingPunct="0">
              <a:lnSpc>
                <a:spcPct val="93000"/>
              </a:lnSpc>
              <a:spcBef>
                <a:spcPct val="0"/>
              </a:spcBef>
              <a:spcAft>
                <a:spcPts val="522"/>
              </a:spcAft>
              <a:buClrTx/>
              <a:buSzPct val="1000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weltweit über 200 Mitgliedsorganisationen</a:t>
            </a:r>
          </a:p>
          <a:p>
            <a:pPr marL="342900" marR="0" lvl="0" indent="-342900" algn="l" defTabSz="449263" rtl="0" eaLnBrk="1" fontAlgn="base" latinLnBrk="0" hangingPunct="0">
              <a:lnSpc>
                <a:spcPct val="93000"/>
              </a:lnSpc>
              <a:spcBef>
                <a:spcPct val="0"/>
              </a:spcBef>
              <a:spcAft>
                <a:spcPts val="522"/>
              </a:spcAft>
              <a:buClrTx/>
              <a:buSzPct val="1000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endParaRPr>
          </a:p>
          <a:p>
            <a:pPr marL="0" marR="0" lvl="0" indent="0" algn="l" defTabSz="449263" rtl="0" eaLnBrk="1" fontAlgn="base" latinLnBrk="0" hangingPunct="0">
              <a:lnSpc>
                <a:spcPct val="93000"/>
              </a:lnSpc>
              <a:spcBef>
                <a:spcPct val="0"/>
              </a:spcBef>
              <a:spcAft>
                <a:spcPts val="522"/>
              </a:spcAft>
              <a:buClrTx/>
              <a:buSzPct val="100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1"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Aktivitäten</a:t>
            </a:r>
          </a:p>
          <a:p>
            <a:pPr marL="285750" marR="0" lvl="0" indent="-285750" algn="l" defTabSz="449263" rtl="0" eaLnBrk="1" fontAlgn="base" latinLnBrk="0" hangingPunct="0">
              <a:lnSpc>
                <a:spcPct val="93000"/>
              </a:lnSpc>
              <a:spcBef>
                <a:spcPct val="0"/>
              </a:spcBef>
              <a:spcAft>
                <a:spcPts val="522"/>
              </a:spcAft>
              <a:buClrTx/>
              <a:buSzPct val="1000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weltweite Eilaktionen unterstützen </a:t>
            </a:r>
            <a:r>
              <a:rPr kumimoji="0" lang="de-DE" altLang="de-DE" sz="1800" b="0" i="0" u="none" strike="noStrike" kern="1200" cap="none" spc="0" normalizeH="0" baseline="0" noProof="0" dirty="0" err="1">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Arbeiter_innen</a:t>
            </a: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 vor Ort</a:t>
            </a:r>
          </a:p>
          <a:p>
            <a:pPr marL="285750" marR="0" lvl="0" indent="-285750" algn="l" defTabSz="449263" rtl="0" eaLnBrk="1" fontAlgn="base" latinLnBrk="0" hangingPunct="0">
              <a:lnSpc>
                <a:spcPct val="93000"/>
              </a:lnSpc>
              <a:spcBef>
                <a:spcPct val="0"/>
              </a:spcBef>
              <a:spcAft>
                <a:spcPts val="522"/>
              </a:spcAft>
              <a:buClrTx/>
              <a:buSzPct val="1000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Schwerpunkte in Asien, Osteuropa und Mittelamerika</a:t>
            </a:r>
          </a:p>
          <a:p>
            <a:pPr marL="285750" marR="0" lvl="0" indent="-285750" algn="l" defTabSz="449263" rtl="0" eaLnBrk="1" fontAlgn="base" latinLnBrk="0" hangingPunct="0">
              <a:lnSpc>
                <a:spcPct val="93000"/>
              </a:lnSpc>
              <a:spcBef>
                <a:spcPct val="0"/>
              </a:spcBef>
              <a:spcAft>
                <a:spcPts val="522"/>
              </a:spcAft>
              <a:buClrTx/>
              <a:buSzPct val="1000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Einsatz für Arbeitsnormen der ILO*</a:t>
            </a:r>
          </a:p>
          <a:p>
            <a:pPr marL="285750" marR="0" lvl="0" indent="-285750" algn="l" defTabSz="449263" rtl="0" eaLnBrk="1" fontAlgn="base" latinLnBrk="0" hangingPunct="0">
              <a:lnSpc>
                <a:spcPct val="93000"/>
              </a:lnSpc>
              <a:spcBef>
                <a:spcPct val="0"/>
              </a:spcBef>
              <a:spcAft>
                <a:spcPts val="522"/>
              </a:spcAft>
              <a:buClrTx/>
              <a:buSzPct val="100000"/>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Verbesserung der Arbeitsbedingungen </a:t>
            </a:r>
            <a:b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br>
            <a:r>
              <a:rPr kumimoji="0" lang="de-DE" altLang="de-DE" sz="1800" b="0" i="0" u="none" strike="noStrike" kern="1200" cap="none" spc="0" normalizeH="0" baseline="0" noProof="0" dirty="0">
                <a:ln>
                  <a:noFill/>
                </a:ln>
                <a:solidFill>
                  <a:srgbClr val="003366"/>
                </a:solidFill>
                <a:effectLst/>
                <a:uLnTx/>
                <a:uFillTx/>
                <a:latin typeface="Calibri" panose="020F0502020204030204" pitchFamily="34" charset="0"/>
                <a:ea typeface="Microsoft YaHei" panose="020B0503020204020204" pitchFamily="34" charset="-122"/>
                <a:cs typeface="Calibri" panose="020F0502020204030204" pitchFamily="34" charset="0"/>
              </a:rPr>
              <a:t>(Lohn, Diskriminierung etc.)</a:t>
            </a:r>
          </a:p>
        </p:txBody>
      </p:sp>
      <p:sp>
        <p:nvSpPr>
          <p:cNvPr id="15364" name="Text Box 5">
            <a:extLst>
              <a:ext uri="{FF2B5EF4-FFF2-40B4-BE49-F238E27FC236}">
                <a16:creationId xmlns:a16="http://schemas.microsoft.com/office/drawing/2014/main" id="{D396BD6B-A2FF-486D-95A0-BD9AE2034093}"/>
              </a:ext>
            </a:extLst>
          </p:cNvPr>
          <p:cNvSpPr txBox="1">
            <a:spLocks noChangeArrowheads="1"/>
          </p:cNvSpPr>
          <p:nvPr/>
        </p:nvSpPr>
        <p:spPr bwMode="auto">
          <a:xfrm>
            <a:off x="0" y="6461125"/>
            <a:ext cx="7556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nchorCtr="1">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S PGothic" panose="020B0600070205080204" pitchFamily="34" charset="-128"/>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altLang="de-DE" sz="2000" b="1" i="0" u="none" strike="noStrike" kern="120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4</a:t>
            </a:r>
          </a:p>
        </p:txBody>
      </p:sp>
      <p:sp>
        <p:nvSpPr>
          <p:cNvPr id="15366" name="Textfeld 2">
            <a:extLst>
              <a:ext uri="{FF2B5EF4-FFF2-40B4-BE49-F238E27FC236}">
                <a16:creationId xmlns:a16="http://schemas.microsoft.com/office/drawing/2014/main" id="{D4A0490F-3825-4F0A-AD7C-E7E25E1D03CB}"/>
              </a:ext>
            </a:extLst>
          </p:cNvPr>
          <p:cNvSpPr txBox="1">
            <a:spLocks noChangeArrowheads="1"/>
          </p:cNvSpPr>
          <p:nvPr/>
        </p:nvSpPr>
        <p:spPr bwMode="auto">
          <a:xfrm>
            <a:off x="774700" y="6557963"/>
            <a:ext cx="3889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de-DE" altLang="de-DE" sz="1400" b="0" i="0" u="none" strike="noStrike" kern="1200" cap="none" spc="0" normalizeH="0" baseline="0" noProof="0">
                <a:ln>
                  <a:noFill/>
                </a:ln>
                <a:solidFill>
                  <a:srgbClr val="002060"/>
                </a:solidFill>
                <a:effectLst/>
                <a:uLnTx/>
                <a:uFillTx/>
                <a:latin typeface="Calibri" panose="020F0502020204030204" pitchFamily="34" charset="0"/>
                <a:ea typeface="MS PGothic" panose="020B0600070205080204" pitchFamily="34" charset="-128"/>
                <a:cs typeface="Calibri" panose="020F0502020204030204" pitchFamily="34" charset="0"/>
              </a:rPr>
              <a:t>*ILO = internationale Arbeitsorganisation</a:t>
            </a:r>
          </a:p>
        </p:txBody>
      </p:sp>
      <p:sp>
        <p:nvSpPr>
          <p:cNvPr id="2" name="Fußzeilenplatzhalter 1">
            <a:extLst>
              <a:ext uri="{FF2B5EF4-FFF2-40B4-BE49-F238E27FC236}">
                <a16:creationId xmlns:a16="http://schemas.microsoft.com/office/drawing/2014/main" id="{367ACB7D-9ABE-4096-8DEB-68E335431003}"/>
              </a:ext>
            </a:extLst>
          </p:cNvPr>
          <p:cNvSpPr>
            <a:spLocks noGrp="1"/>
          </p:cNvSpPr>
          <p:nvPr>
            <p:ph type="ftr" sz="quarter" idx="11"/>
          </p:nvPr>
        </p:nvSpPr>
        <p:spPr/>
        <p:txBody>
          <a:body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defRPr/>
            </a:pPr>
            <a:r>
              <a:rPr kumimoji="0" lang="de-DE" sz="1400" b="0" i="0" u="none" strike="noStrike" kern="1200" cap="none" spc="0" normalizeH="0" baseline="0" noProof="0">
                <a:ln>
                  <a:noFill/>
                </a:ln>
                <a:solidFill>
                  <a:srgbClr val="003366"/>
                </a:solidFill>
                <a:effectLst/>
                <a:uLnTx/>
                <a:uFillTx/>
                <a:latin typeface="Arial"/>
                <a:ea typeface="Microsoft YaHei" panose="020B0503020204020204" pitchFamily="34" charset="-122"/>
                <a:cs typeface="+mn-cs"/>
              </a:rPr>
              <a:t>Multiplikatorin</a:t>
            </a:r>
          </a:p>
        </p:txBody>
      </p:sp>
      <p:pic>
        <p:nvPicPr>
          <p:cNvPr id="8" name="Grafik 7">
            <a:extLst>
              <a:ext uri="{FF2B5EF4-FFF2-40B4-BE49-F238E27FC236}">
                <a16:creationId xmlns:a16="http://schemas.microsoft.com/office/drawing/2014/main" id="{F1924C4F-5009-40BB-A388-C054E32CE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198688"/>
            <a:ext cx="2543175"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extShape 1"/>
          <p:cNvSpPr txBox="1"/>
          <p:nvPr/>
        </p:nvSpPr>
        <p:spPr>
          <a:xfrm>
            <a:off x="583200" y="738720"/>
            <a:ext cx="7977600" cy="851760"/>
          </a:xfrm>
          <a:prstGeom prst="rect">
            <a:avLst/>
          </a:prstGeom>
          <a:noFill/>
          <a:ln>
            <a:noFill/>
          </a:ln>
        </p:spPr>
        <p:txBody>
          <a:bodyPr anchor="b"/>
          <a:lstStyle/>
          <a:p>
            <a:pPr algn="ctr">
              <a:lnSpc>
                <a:spcPct val="90000"/>
              </a:lnSpc>
              <a:buSzPct val="100000"/>
            </a:pPr>
            <a:r>
              <a:rPr lang="de-DE" altLang="de-DE" sz="2800" b="1" dirty="0">
                <a:solidFill>
                  <a:srgbClr val="003366"/>
                </a:solidFill>
                <a:latin typeface="Calibri" panose="020F0502020204030204" pitchFamily="34" charset="0"/>
                <a:ea typeface="Microsoft YaHei" panose="020B0503020204020204" pitchFamily="34" charset="-122"/>
                <a:cs typeface="Calibri" panose="020F0502020204030204" pitchFamily="34" charset="0"/>
              </a:rPr>
              <a:t>Kurzer Ausblick auf das Programm…</a:t>
            </a:r>
          </a:p>
        </p:txBody>
      </p:sp>
      <p:pic>
        <p:nvPicPr>
          <p:cNvPr id="202" name="Picture 2"/>
          <p:cNvPicPr/>
          <p:nvPr/>
        </p:nvPicPr>
        <p:blipFill>
          <a:blip r:embed="rId3"/>
          <a:stretch/>
        </p:blipFill>
        <p:spPr>
          <a:xfrm>
            <a:off x="1115616" y="2492896"/>
            <a:ext cx="4287600" cy="4030560"/>
          </a:xfrm>
          <a:prstGeom prst="rect">
            <a:avLst/>
          </a:prstGeom>
          <a:ln>
            <a:noFill/>
          </a:ln>
        </p:spPr>
      </p:pic>
      <p:sp>
        <p:nvSpPr>
          <p:cNvPr id="203" name="CustomShape 2"/>
          <p:cNvSpPr/>
          <p:nvPr/>
        </p:nvSpPr>
        <p:spPr>
          <a:xfrm>
            <a:off x="5403216" y="5946840"/>
            <a:ext cx="3024168" cy="584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DE" sz="1400" strike="noStrike"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Foto: Alessandro Brasile, </a:t>
            </a:r>
            <a:r>
              <a:rPr lang="de-DE" sz="1400" spc="-1" dirty="0">
                <a:solidFill>
                  <a:srgbClr val="002060"/>
                </a:solidFill>
                <a:uFill>
                  <a:solidFill>
                    <a:srgbClr val="FFFFFF"/>
                  </a:solidFill>
                </a:uFill>
                <a:latin typeface="Calibri" panose="020F0502020204030204" pitchFamily="34" charset="0"/>
                <a:cs typeface="Calibri" panose="020F0502020204030204" pitchFamily="34" charset="0"/>
              </a:rPr>
              <a:t>i</a:t>
            </a:r>
            <a:r>
              <a:rPr lang="de-DE" sz="1400" strike="noStrike"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n SOMO/ICN, </a:t>
            </a:r>
            <a:r>
              <a:rPr lang="de-DE" sz="1400" strike="noStrike" spc="-1" dirty="0" err="1">
                <a:solidFill>
                  <a:srgbClr val="002060"/>
                </a:solidFill>
                <a:uFill>
                  <a:solidFill>
                    <a:srgbClr val="FFFFFF"/>
                  </a:solidFill>
                </a:uFill>
                <a:latin typeface="Calibri" panose="020F0502020204030204" pitchFamily="34" charset="0"/>
                <a:ea typeface="MS PGothic"/>
                <a:cs typeface="Calibri" panose="020F0502020204030204" pitchFamily="34" charset="0"/>
              </a:rPr>
              <a:t>Captured</a:t>
            </a:r>
            <a:r>
              <a:rPr lang="de-DE" sz="1400" strike="noStrike"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 </a:t>
            </a:r>
            <a:r>
              <a:rPr lang="de-DE" sz="1400" strike="noStrike" spc="-1" dirty="0" err="1">
                <a:solidFill>
                  <a:srgbClr val="002060"/>
                </a:solidFill>
                <a:uFill>
                  <a:solidFill>
                    <a:srgbClr val="FFFFFF"/>
                  </a:solidFill>
                </a:uFill>
                <a:latin typeface="Calibri" panose="020F0502020204030204" pitchFamily="34" charset="0"/>
                <a:ea typeface="MS PGothic"/>
                <a:cs typeface="Calibri" panose="020F0502020204030204" pitchFamily="34" charset="0"/>
              </a:rPr>
              <a:t>by</a:t>
            </a:r>
            <a:r>
              <a:rPr lang="de-DE" sz="1400" strike="noStrike" spc="-1" dirty="0">
                <a:solidFill>
                  <a:srgbClr val="002060"/>
                </a:solidFill>
                <a:uFill>
                  <a:solidFill>
                    <a:srgbClr val="FFFFFF"/>
                  </a:solidFill>
                </a:uFill>
                <a:latin typeface="Calibri" panose="020F0502020204030204" pitchFamily="34" charset="0"/>
                <a:ea typeface="MS PGothic"/>
                <a:cs typeface="Calibri" panose="020F0502020204030204" pitchFamily="34" charset="0"/>
              </a:rPr>
              <a:t> Cotton, 2011</a:t>
            </a:r>
            <a:endParaRPr lang="de-DE" sz="1400" strike="noStrike" spc="-1" dirty="0">
              <a:solidFill>
                <a:srgbClr val="002060"/>
              </a:solidFill>
              <a:uFill>
                <a:solidFill>
                  <a:srgbClr val="FFFFFF"/>
                </a:solidFill>
              </a:uFill>
              <a:latin typeface="Calibri" panose="020F0502020204030204" pitchFamily="34" charset="0"/>
              <a:cs typeface="Calibri" panose="020F0502020204030204" pitchFamily="34" charset="0"/>
            </a:endParaRPr>
          </a:p>
        </p:txBody>
      </p:sp>
      <p:sp>
        <p:nvSpPr>
          <p:cNvPr id="206" name="TextShape 5"/>
          <p:cNvSpPr txBox="1"/>
          <p:nvPr/>
        </p:nvSpPr>
        <p:spPr>
          <a:xfrm>
            <a:off x="0" y="6531800"/>
            <a:ext cx="743421" cy="330388"/>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5</a:t>
            </a:r>
            <a:endParaRPr lang="de-DE" sz="14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ustomShape 1"/>
          <p:cNvSpPr/>
          <p:nvPr/>
        </p:nvSpPr>
        <p:spPr>
          <a:xfrm>
            <a:off x="4572000" y="4293000"/>
            <a:ext cx="1007640" cy="28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de-DE" sz="1300" b="1" strike="noStrike" spc="-1">
                <a:solidFill>
                  <a:srgbClr val="FFFFFF"/>
                </a:solidFill>
                <a:uFill>
                  <a:solidFill>
                    <a:srgbClr val="FFFFFF"/>
                  </a:solidFill>
                </a:uFill>
                <a:latin typeface="Arial"/>
                <a:ea typeface="MS PGothic"/>
              </a:rPr>
              <a:t>Recycling</a:t>
            </a:r>
            <a:endParaRPr lang="de-DE" sz="1800" strike="noStrike" spc="-1">
              <a:solidFill>
                <a:srgbClr val="000000"/>
              </a:solidFill>
              <a:uFill>
                <a:solidFill>
                  <a:srgbClr val="FFFFFF"/>
                </a:solidFill>
              </a:uFill>
              <a:latin typeface="Arial"/>
            </a:endParaRPr>
          </a:p>
        </p:txBody>
      </p:sp>
      <p:pic>
        <p:nvPicPr>
          <p:cNvPr id="210" name="Grafik 9"/>
          <p:cNvPicPr/>
          <p:nvPr/>
        </p:nvPicPr>
        <p:blipFill>
          <a:blip r:embed="rId3"/>
          <a:stretch/>
        </p:blipFill>
        <p:spPr>
          <a:xfrm>
            <a:off x="1719031" y="907034"/>
            <a:ext cx="5705938" cy="5619212"/>
          </a:xfrm>
          <a:prstGeom prst="rect">
            <a:avLst/>
          </a:prstGeom>
          <a:ln>
            <a:noFill/>
          </a:ln>
        </p:spPr>
      </p:pic>
      <p:sp>
        <p:nvSpPr>
          <p:cNvPr id="212" name="TextShape 5"/>
          <p:cNvSpPr txBox="1"/>
          <p:nvPr/>
        </p:nvSpPr>
        <p:spPr>
          <a:xfrm>
            <a:off x="0" y="6551806"/>
            <a:ext cx="755280" cy="306194"/>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6</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extShape 1"/>
          <p:cNvSpPr txBox="1"/>
          <p:nvPr/>
        </p:nvSpPr>
        <p:spPr>
          <a:xfrm>
            <a:off x="831737" y="1252936"/>
            <a:ext cx="8000640" cy="563040"/>
          </a:xfrm>
          <a:prstGeom prst="rect">
            <a:avLst/>
          </a:prstGeom>
          <a:noFill/>
          <a:ln>
            <a:noFill/>
          </a:ln>
        </p:spPr>
        <p:txBody>
          <a:bodyPr anchor="b"/>
          <a:lstStyle/>
          <a:p>
            <a:pPr algn="ctr">
              <a:lnSpc>
                <a:spcPct val="100000"/>
              </a:lnSpc>
            </a:pPr>
            <a:r>
              <a:rPr lang="en-US" sz="2800" b="1" strike="noStrike" spc="-1" dirty="0" err="1">
                <a:solidFill>
                  <a:srgbClr val="002060"/>
                </a:solidFill>
                <a:uFill>
                  <a:solidFill>
                    <a:srgbClr val="FFFFFF"/>
                  </a:solidFill>
                </a:uFill>
                <a:latin typeface="Calibri" panose="020F0502020204030204" pitchFamily="34" charset="0"/>
                <a:ea typeface="MS PGothic"/>
                <a:cs typeface="Calibri" panose="020F0502020204030204" pitchFamily="34" charset="0"/>
              </a:rPr>
              <a:t>Spinnen</a:t>
            </a:r>
            <a:br>
              <a:rPr lang="en-US" sz="2400" b="1" strike="noStrike" spc="-1" dirty="0">
                <a:solidFill>
                  <a:srgbClr val="FF0000"/>
                </a:solidFill>
                <a:uFill>
                  <a:solidFill>
                    <a:srgbClr val="FFFFFF"/>
                  </a:solidFill>
                </a:uFill>
                <a:latin typeface="Calibri" panose="020F0502020204030204" pitchFamily="34" charset="0"/>
                <a:ea typeface="MS PGothic"/>
                <a:cs typeface="Calibri" panose="020F0502020204030204" pitchFamily="34" charset="0"/>
              </a:rPr>
            </a:br>
            <a:r>
              <a:rPr lang="de-DE" sz="2400" b="1" spc="-1" dirty="0">
                <a:solidFill>
                  <a:srgbClr val="C00000"/>
                </a:solidFill>
                <a:uFill>
                  <a:solidFill>
                    <a:srgbClr val="FFFFFF"/>
                  </a:solidFill>
                </a:uFill>
                <a:latin typeface="Calibri" panose="020F0502020204030204" pitchFamily="34" charset="0"/>
                <a:ea typeface="MS PGothic"/>
                <a:cs typeface="Calibri" panose="020F0502020204030204" pitchFamily="34" charset="0"/>
              </a:rPr>
              <a:t>1. Öffnen der Baumwollballen</a:t>
            </a:r>
            <a:endParaRPr lang="en-US" sz="2400" b="1" strike="noStrike" spc="-1" dirty="0">
              <a:solidFill>
                <a:srgbClr val="C00000"/>
              </a:solidFill>
              <a:uFill>
                <a:solidFill>
                  <a:srgbClr val="FFFFFF"/>
                </a:solidFill>
              </a:uFill>
              <a:latin typeface="Calibri" panose="020F0502020204030204" pitchFamily="34" charset="0"/>
              <a:cs typeface="Calibri" panose="020F0502020204030204" pitchFamily="34" charset="0"/>
            </a:endParaRPr>
          </a:p>
        </p:txBody>
      </p:sp>
      <p:sp>
        <p:nvSpPr>
          <p:cNvPr id="214" name="CustomShape 2"/>
          <p:cNvSpPr/>
          <p:nvPr/>
        </p:nvSpPr>
        <p:spPr>
          <a:xfrm>
            <a:off x="902880" y="2021760"/>
            <a:ext cx="806436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de-DE" sz="1800" strike="noStrike" spc="-1" dirty="0">
              <a:solidFill>
                <a:srgbClr val="000000"/>
              </a:solidFill>
              <a:uFill>
                <a:solidFill>
                  <a:srgbClr val="FFFFFF"/>
                </a:solidFill>
              </a:uFill>
              <a:latin typeface="Arial"/>
            </a:endParaRPr>
          </a:p>
        </p:txBody>
      </p:sp>
      <p:pic>
        <p:nvPicPr>
          <p:cNvPr id="215" name="Picture 3"/>
          <p:cNvPicPr/>
          <p:nvPr/>
        </p:nvPicPr>
        <p:blipFill>
          <a:blip r:embed="rId3"/>
          <a:stretch/>
        </p:blipFill>
        <p:spPr>
          <a:xfrm>
            <a:off x="1115616" y="2433328"/>
            <a:ext cx="6120672" cy="4109796"/>
          </a:xfrm>
          <a:prstGeom prst="rect">
            <a:avLst/>
          </a:prstGeom>
          <a:ln>
            <a:noFill/>
          </a:ln>
        </p:spPr>
      </p:pic>
      <p:sp>
        <p:nvSpPr>
          <p:cNvPr id="216" name="CustomShape 3"/>
          <p:cNvSpPr/>
          <p:nvPr/>
        </p:nvSpPr>
        <p:spPr>
          <a:xfrm>
            <a:off x="7236288" y="6259680"/>
            <a:ext cx="1482480" cy="242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de-DE" sz="1400" strike="noStrike"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Foto: rieter.com </a:t>
            </a:r>
            <a:endParaRPr lang="de-DE" sz="32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219" name="TextShape 6"/>
          <p:cNvSpPr txBox="1"/>
          <p:nvPr/>
        </p:nvSpPr>
        <p:spPr>
          <a:xfrm>
            <a:off x="0" y="6381000"/>
            <a:ext cx="755280" cy="477000"/>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7</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extShape 1"/>
          <p:cNvSpPr txBox="1"/>
          <p:nvPr/>
        </p:nvSpPr>
        <p:spPr>
          <a:xfrm>
            <a:off x="831737" y="1252936"/>
            <a:ext cx="8000640" cy="563040"/>
          </a:xfrm>
          <a:prstGeom prst="rect">
            <a:avLst/>
          </a:prstGeom>
          <a:noFill/>
          <a:ln>
            <a:noFill/>
          </a:ln>
        </p:spPr>
        <p:txBody>
          <a:bodyPr anchor="b"/>
          <a:lstStyle/>
          <a:p>
            <a:pPr algn="ctr">
              <a:lnSpc>
                <a:spcPct val="100000"/>
              </a:lnSpc>
            </a:pPr>
            <a:r>
              <a:rPr lang="en-US" sz="2800" b="1" strike="noStrike" spc="-1" dirty="0" err="1">
                <a:solidFill>
                  <a:srgbClr val="002060"/>
                </a:solidFill>
                <a:uFill>
                  <a:solidFill>
                    <a:srgbClr val="FFFFFF"/>
                  </a:solidFill>
                </a:uFill>
                <a:latin typeface="Calibri" panose="020F0502020204030204" pitchFamily="34" charset="0"/>
                <a:ea typeface="MS PGothic"/>
                <a:cs typeface="Calibri" panose="020F0502020204030204" pitchFamily="34" charset="0"/>
              </a:rPr>
              <a:t>Spinnen</a:t>
            </a:r>
            <a:br>
              <a:rPr lang="en-US" sz="2400" b="1" strike="noStrike" spc="-1" dirty="0">
                <a:solidFill>
                  <a:srgbClr val="FF0000"/>
                </a:solidFill>
                <a:uFill>
                  <a:solidFill>
                    <a:srgbClr val="FFFFFF"/>
                  </a:solidFill>
                </a:uFill>
                <a:latin typeface="Calibri" panose="020F0502020204030204" pitchFamily="34" charset="0"/>
                <a:ea typeface="MS PGothic"/>
                <a:cs typeface="Calibri" panose="020F0502020204030204" pitchFamily="34" charset="0"/>
              </a:rPr>
            </a:br>
            <a:r>
              <a:rPr lang="de-DE" sz="2400" b="1" spc="-1" dirty="0">
                <a:solidFill>
                  <a:srgbClr val="C00000"/>
                </a:solidFill>
                <a:uFill>
                  <a:solidFill>
                    <a:srgbClr val="FFFFFF"/>
                  </a:solidFill>
                </a:uFill>
                <a:latin typeface="Calibri" panose="020F0502020204030204" pitchFamily="34" charset="0"/>
                <a:ea typeface="MS PGothic"/>
                <a:cs typeface="Calibri" panose="020F0502020204030204" pitchFamily="34" charset="0"/>
              </a:rPr>
              <a:t>2. Reinigen (Entfernen der Baumwollkapselreste)</a:t>
            </a:r>
            <a:endParaRPr lang="en-US" sz="2400" b="1" strike="noStrike" spc="-1" dirty="0">
              <a:solidFill>
                <a:srgbClr val="C00000"/>
              </a:solidFill>
              <a:uFill>
                <a:solidFill>
                  <a:srgbClr val="FFFFFF"/>
                </a:solidFill>
              </a:uFill>
              <a:latin typeface="Calibri" panose="020F0502020204030204" pitchFamily="34" charset="0"/>
              <a:cs typeface="Calibri" panose="020F0502020204030204" pitchFamily="34" charset="0"/>
            </a:endParaRPr>
          </a:p>
        </p:txBody>
      </p:sp>
      <p:sp>
        <p:nvSpPr>
          <p:cNvPr id="214" name="CustomShape 2"/>
          <p:cNvSpPr/>
          <p:nvPr/>
        </p:nvSpPr>
        <p:spPr>
          <a:xfrm>
            <a:off x="902880" y="2021760"/>
            <a:ext cx="806436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de-DE" sz="1800" strike="noStrike" spc="-1" dirty="0">
              <a:solidFill>
                <a:srgbClr val="000000"/>
              </a:solidFill>
              <a:uFill>
                <a:solidFill>
                  <a:srgbClr val="FFFFFF"/>
                </a:solidFill>
              </a:uFill>
              <a:latin typeface="Arial"/>
            </a:endParaRPr>
          </a:p>
        </p:txBody>
      </p:sp>
      <p:sp>
        <p:nvSpPr>
          <p:cNvPr id="216" name="CustomShape 3"/>
          <p:cNvSpPr/>
          <p:nvPr/>
        </p:nvSpPr>
        <p:spPr>
          <a:xfrm>
            <a:off x="9324528" y="6259680"/>
            <a:ext cx="1482480" cy="242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de-DE" sz="32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219" name="TextShape 6"/>
          <p:cNvSpPr txBox="1"/>
          <p:nvPr/>
        </p:nvSpPr>
        <p:spPr>
          <a:xfrm>
            <a:off x="0" y="6381000"/>
            <a:ext cx="755280" cy="477000"/>
          </a:xfrm>
          <a:prstGeom prst="rect">
            <a:avLst/>
          </a:prstGeom>
          <a:noFill/>
          <a:ln>
            <a:noFill/>
          </a:ln>
        </p:spPr>
        <p:txBody>
          <a:bodyPr anchor="b" anchorCtr="1"/>
          <a:lstStyle/>
          <a:p>
            <a:pPr>
              <a:lnSpc>
                <a:spcPct val="100000"/>
              </a:lnSpc>
            </a:pPr>
            <a:r>
              <a:rPr lang="de-DE" sz="2000" b="1" strike="noStrike"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8</a:t>
            </a:r>
            <a:endParaRPr lang="de-DE" sz="20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7" name="Picture 2">
            <a:extLst>
              <a:ext uri="{FF2B5EF4-FFF2-40B4-BE49-F238E27FC236}">
                <a16:creationId xmlns:a16="http://schemas.microsoft.com/office/drawing/2014/main" id="{8DD3A608-62D2-4668-86F9-8E612373C890}"/>
              </a:ext>
            </a:extLst>
          </p:cNvPr>
          <p:cNvPicPr/>
          <p:nvPr/>
        </p:nvPicPr>
        <p:blipFill>
          <a:blip r:embed="rId3"/>
          <a:stretch/>
        </p:blipFill>
        <p:spPr>
          <a:xfrm>
            <a:off x="3135919" y="2339820"/>
            <a:ext cx="5696458" cy="4279680"/>
          </a:xfrm>
          <a:prstGeom prst="rect">
            <a:avLst/>
          </a:prstGeom>
          <a:ln>
            <a:noFill/>
          </a:ln>
        </p:spPr>
      </p:pic>
      <p:sp>
        <p:nvSpPr>
          <p:cNvPr id="2" name="Rechteck 1">
            <a:extLst>
              <a:ext uri="{FF2B5EF4-FFF2-40B4-BE49-F238E27FC236}">
                <a16:creationId xmlns:a16="http://schemas.microsoft.com/office/drawing/2014/main" id="{C9E12510-2599-46EE-9476-D2DC33CDDD85}"/>
              </a:ext>
            </a:extLst>
          </p:cNvPr>
          <p:cNvSpPr/>
          <p:nvPr/>
        </p:nvSpPr>
        <p:spPr>
          <a:xfrm>
            <a:off x="1329975" y="6311723"/>
            <a:ext cx="1805944" cy="307777"/>
          </a:xfrm>
          <a:prstGeom prst="rect">
            <a:avLst/>
          </a:prstGeom>
        </p:spPr>
        <p:txBody>
          <a:bodyPr wrap="none">
            <a:spAutoFit/>
          </a:bodyPr>
          <a:lstStyle/>
          <a:p>
            <a:pPr>
              <a:lnSpc>
                <a:spcPct val="100000"/>
              </a:lnSpc>
            </a:pPr>
            <a:r>
              <a:rPr lang="de-DE" sz="1400" spc="-1" dirty="0">
                <a:solidFill>
                  <a:srgbClr val="003366"/>
                </a:solidFill>
                <a:uFill>
                  <a:solidFill>
                    <a:srgbClr val="FFFFFF"/>
                  </a:solidFill>
                </a:uFill>
                <a:latin typeface="Calibri" panose="020F0502020204030204" pitchFamily="34" charset="0"/>
                <a:ea typeface="MS PGothic"/>
                <a:cs typeface="Calibri" panose="020F0502020204030204" pitchFamily="34" charset="0"/>
              </a:rPr>
              <a:t>Foto: en.wikipedia.org</a:t>
            </a:r>
            <a:endParaRPr lang="de-DE" sz="32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52898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extShape 1"/>
          <p:cNvSpPr txBox="1"/>
          <p:nvPr/>
        </p:nvSpPr>
        <p:spPr>
          <a:xfrm>
            <a:off x="831737" y="1713832"/>
            <a:ext cx="8000640" cy="563040"/>
          </a:xfrm>
          <a:prstGeom prst="rect">
            <a:avLst/>
          </a:prstGeom>
          <a:noFill/>
          <a:ln>
            <a:noFill/>
          </a:ln>
        </p:spPr>
        <p:txBody>
          <a:bodyPr anchor="b"/>
          <a:lstStyle/>
          <a:p>
            <a:pPr algn="ctr">
              <a:lnSpc>
                <a:spcPct val="100000"/>
              </a:lnSpc>
            </a:pPr>
            <a:r>
              <a:rPr lang="en-US" sz="2800" b="1" strike="noStrike" spc="-1" dirty="0" err="1">
                <a:solidFill>
                  <a:srgbClr val="002060"/>
                </a:solidFill>
                <a:uFill>
                  <a:solidFill>
                    <a:srgbClr val="FFFFFF"/>
                  </a:solidFill>
                </a:uFill>
                <a:latin typeface="Calibri" panose="020F0502020204030204" pitchFamily="34" charset="0"/>
                <a:ea typeface="MS PGothic"/>
                <a:cs typeface="Calibri" panose="020F0502020204030204" pitchFamily="34" charset="0"/>
              </a:rPr>
              <a:t>Spinnen</a:t>
            </a:r>
            <a:br>
              <a:rPr lang="en-US" sz="2400" b="1" strike="noStrike" spc="-1" dirty="0">
                <a:solidFill>
                  <a:srgbClr val="FF0000"/>
                </a:solidFill>
                <a:uFill>
                  <a:solidFill>
                    <a:srgbClr val="FFFFFF"/>
                  </a:solidFill>
                </a:uFill>
                <a:latin typeface="Calibri" panose="020F0502020204030204" pitchFamily="34" charset="0"/>
                <a:ea typeface="MS PGothic"/>
                <a:cs typeface="Calibri" panose="020F0502020204030204" pitchFamily="34" charset="0"/>
              </a:rPr>
            </a:br>
            <a:r>
              <a:rPr lang="de-DE" sz="2400" b="1" spc="-1" dirty="0">
                <a:solidFill>
                  <a:srgbClr val="C00000"/>
                </a:solidFill>
                <a:uFill>
                  <a:solidFill>
                    <a:srgbClr val="FFFFFF"/>
                  </a:solidFill>
                </a:uFill>
                <a:latin typeface="Calibri" panose="020F0502020204030204" pitchFamily="34" charset="0"/>
                <a:ea typeface="MS PGothic"/>
                <a:cs typeface="Calibri" panose="020F0502020204030204" pitchFamily="34" charset="0"/>
              </a:rPr>
              <a:t>3. Ausrichten der Fasern zu einem Strang (Kardenband)</a:t>
            </a:r>
            <a:endParaRPr lang="de-DE" sz="2400" b="1" spc="-1" dirty="0">
              <a:solidFill>
                <a:srgbClr val="C00000"/>
              </a:solidFill>
              <a:uFill>
                <a:solidFill>
                  <a:srgbClr val="FFFFFF"/>
                </a:solidFill>
              </a:uFill>
              <a:latin typeface="Calibri" panose="020F0502020204030204" pitchFamily="34" charset="0"/>
              <a:cs typeface="Calibri" panose="020F0502020204030204" pitchFamily="34" charset="0"/>
            </a:endParaRPr>
          </a:p>
          <a:p>
            <a:pPr marL="263520" indent="-263160" algn="ctr">
              <a:lnSpc>
                <a:spcPct val="100000"/>
              </a:lnSpc>
            </a:pPr>
            <a:r>
              <a:rPr lang="de-DE" sz="2400" b="1" spc="-1" dirty="0">
                <a:solidFill>
                  <a:srgbClr val="C00000"/>
                </a:solidFill>
                <a:uFill>
                  <a:solidFill>
                    <a:srgbClr val="FFFFFF"/>
                  </a:solidFill>
                </a:uFill>
                <a:latin typeface="Calibri" panose="020F0502020204030204" pitchFamily="34" charset="0"/>
                <a:ea typeface="MS PGothic"/>
                <a:cs typeface="Calibri" panose="020F0502020204030204" pitchFamily="34" charset="0"/>
              </a:rPr>
              <a:t>4. Zusammenführen und Strecken mehrerer Kardenbänder zur Erzielung einer höheren Gleichmäßigkeit</a:t>
            </a:r>
            <a:endParaRPr lang="de-DE" sz="2400" b="1" spc="-1" dirty="0">
              <a:solidFill>
                <a:srgbClr val="C00000"/>
              </a:solidFill>
              <a:uFill>
                <a:solidFill>
                  <a:srgbClr val="FFFFFF"/>
                </a:solidFill>
              </a:uFill>
              <a:latin typeface="Calibri" panose="020F0502020204030204" pitchFamily="34" charset="0"/>
              <a:cs typeface="Calibri" panose="020F0502020204030204" pitchFamily="34" charset="0"/>
            </a:endParaRPr>
          </a:p>
        </p:txBody>
      </p:sp>
      <p:sp>
        <p:nvSpPr>
          <p:cNvPr id="214" name="CustomShape 2"/>
          <p:cNvSpPr/>
          <p:nvPr/>
        </p:nvSpPr>
        <p:spPr>
          <a:xfrm>
            <a:off x="902880" y="2021760"/>
            <a:ext cx="806436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de-DE" sz="1800" strike="noStrike" spc="-1" dirty="0">
              <a:solidFill>
                <a:srgbClr val="000000"/>
              </a:solidFill>
              <a:uFill>
                <a:solidFill>
                  <a:srgbClr val="FFFFFF"/>
                </a:solidFill>
              </a:uFill>
              <a:latin typeface="Arial"/>
            </a:endParaRPr>
          </a:p>
        </p:txBody>
      </p:sp>
      <p:sp>
        <p:nvSpPr>
          <p:cNvPr id="216" name="CustomShape 3"/>
          <p:cNvSpPr/>
          <p:nvPr/>
        </p:nvSpPr>
        <p:spPr>
          <a:xfrm>
            <a:off x="6688944" y="6376860"/>
            <a:ext cx="1482480" cy="242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r">
              <a:lnSpc>
                <a:spcPct val="100000"/>
              </a:lnSpc>
            </a:pPr>
            <a:r>
              <a:rPr lang="de-DE" sz="1400" spc="-1" dirty="0">
                <a:solidFill>
                  <a:srgbClr val="073E87"/>
                </a:solidFill>
                <a:uFill>
                  <a:solidFill>
                    <a:srgbClr val="FFFFFF"/>
                  </a:solidFill>
                </a:uFill>
                <a:latin typeface="Calibri" panose="020F0502020204030204" pitchFamily="34" charset="0"/>
                <a:ea typeface="MS PGothic"/>
                <a:cs typeface="Calibri" panose="020F0502020204030204" pitchFamily="34" charset="0"/>
              </a:rPr>
              <a:t>Foto: article.wn.com</a:t>
            </a:r>
            <a:endParaRPr lang="de-DE" sz="3200"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219" name="TextShape 6"/>
          <p:cNvSpPr txBox="1"/>
          <p:nvPr/>
        </p:nvSpPr>
        <p:spPr>
          <a:xfrm>
            <a:off x="0" y="6381000"/>
            <a:ext cx="755280" cy="477000"/>
          </a:xfrm>
          <a:prstGeom prst="rect">
            <a:avLst/>
          </a:prstGeom>
          <a:noFill/>
          <a:ln>
            <a:noFill/>
          </a:ln>
        </p:spPr>
        <p:txBody>
          <a:bodyPr anchor="b" anchorCtr="1"/>
          <a:lstStyle/>
          <a:p>
            <a:pPr>
              <a:lnSpc>
                <a:spcPct val="100000"/>
              </a:lnSpc>
            </a:pPr>
            <a:r>
              <a:rPr lang="de-DE" sz="2000" b="1" spc="-1" dirty="0">
                <a:solidFill>
                  <a:srgbClr val="FFFFFF"/>
                </a:solidFill>
                <a:uFill>
                  <a:solidFill>
                    <a:srgbClr val="FFFFFF"/>
                  </a:solidFill>
                </a:uFill>
                <a:latin typeface="Calibri" panose="020F0502020204030204" pitchFamily="34" charset="0"/>
                <a:ea typeface="MS PGothic"/>
                <a:cs typeface="Calibri" panose="020F0502020204030204" pitchFamily="34" charset="0"/>
              </a:rPr>
              <a:t>9</a:t>
            </a:r>
            <a:endParaRPr lang="de-DE" sz="1600"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pic>
        <p:nvPicPr>
          <p:cNvPr id="7" name="Picture 3">
            <a:extLst>
              <a:ext uri="{FF2B5EF4-FFF2-40B4-BE49-F238E27FC236}">
                <a16:creationId xmlns:a16="http://schemas.microsoft.com/office/drawing/2014/main" id="{55AC4550-73A6-420C-8034-93314007752D}"/>
              </a:ext>
            </a:extLst>
          </p:cNvPr>
          <p:cNvPicPr/>
          <p:nvPr/>
        </p:nvPicPr>
        <p:blipFill>
          <a:blip r:embed="rId3"/>
          <a:stretch/>
        </p:blipFill>
        <p:spPr>
          <a:xfrm>
            <a:off x="1043608" y="2529015"/>
            <a:ext cx="5472640" cy="4104227"/>
          </a:xfrm>
          <a:prstGeom prst="rect">
            <a:avLst/>
          </a:prstGeom>
          <a:ln>
            <a:noFill/>
          </a:ln>
        </p:spPr>
      </p:pic>
    </p:spTree>
    <p:extLst>
      <p:ext uri="{BB962C8B-B14F-4D97-AF65-F5344CB8AC3E}">
        <p14:creationId xmlns:p14="http://schemas.microsoft.com/office/powerpoint/2010/main" val="132462621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Arial"/>
        <a:ea typeface="Microsoft YaHei"/>
        <a:cs typeface=""/>
      </a:majorFont>
      <a:minorFont>
        <a:latin typeface="Arial"/>
        <a:ea typeface="Microsoft YaHei"/>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de-DE" sz="2400" b="0" i="0" u="none" strike="noStrike" cap="none" normalizeH="0" baseline="0" smtClean="0">
            <a:ln>
              <a:noFill/>
            </a:ln>
            <a:solidFill>
              <a:schemeClr val="bg1"/>
            </a:solidFill>
            <a:effectLst/>
            <a:latin typeface="Times New Roman" pitchFamily="16" charset="0"/>
            <a:ea typeface="MS PGothic" pitchFamily="32"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de-DE" sz="2400" b="0" i="0" u="none" strike="noStrike" cap="none" normalizeH="0" baseline="0" smtClean="0">
            <a:ln>
              <a:noFill/>
            </a:ln>
            <a:solidFill>
              <a:schemeClr val="bg1"/>
            </a:solidFill>
            <a:effectLst/>
            <a:latin typeface="Times New Roman" pitchFamily="16" charset="0"/>
            <a:ea typeface="MS PGothic" pitchFamily="32" charset="-128"/>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FEMNET-powerpoint">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5.xml><?xml version="1.0" encoding="utf-8"?>
<a:theme xmlns:a="http://schemas.openxmlformats.org/drawingml/2006/main" name="Design1">
  <a:themeElements>
    <a:clrScheme name="">
      <a:dk1>
        <a:srgbClr val="003366"/>
      </a:dk1>
      <a:lt1>
        <a:srgbClr val="FFFFFF"/>
      </a:lt1>
      <a:dk2>
        <a:srgbClr val="006666"/>
      </a:dk2>
      <a:lt2>
        <a:srgbClr val="003366"/>
      </a:lt2>
      <a:accent1>
        <a:srgbClr val="73AAE7"/>
      </a:accent1>
      <a:accent2>
        <a:srgbClr val="33CCCC"/>
      </a:accent2>
      <a:accent3>
        <a:srgbClr val="FFFFFF"/>
      </a:accent3>
      <a:accent4>
        <a:srgbClr val="002A56"/>
      </a:accent4>
      <a:accent5>
        <a:srgbClr val="BCD2F1"/>
      </a:accent5>
      <a:accent6>
        <a:srgbClr val="2DB9B9"/>
      </a:accent6>
      <a:hlink>
        <a:srgbClr val="666699"/>
      </a:hlink>
      <a:folHlink>
        <a:srgbClr val="CC99FF"/>
      </a:folHlink>
    </a:clrScheme>
    <a:fontScheme name="Vorlage PPP Fair-Schnit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Vorlage PPP Fair-Schnitt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Vorlage PPP Fair-Schnitt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Vorlage PPP Fair-Schnitt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Vorlage PPP Fair-Schnitt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EMNET-powerpoint.pot [Kompatibilitätsmodus]" id="{B2659858-A94B-406D-9D46-EC7898E0E9AD}" vid="{E00080C4-494C-41BB-A7CD-1A010E02318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FEMNET-powerpoint-Masteransicht</Template>
  <TotalTime>0</TotalTime>
  <Words>4458</Words>
  <Application>Microsoft Office PowerPoint</Application>
  <PresentationFormat>Bildschirmpräsentation (4:3)</PresentationFormat>
  <Paragraphs>609</Paragraphs>
  <Slides>36</Slides>
  <Notes>36</Notes>
  <HiddenSlides>0</HiddenSlides>
  <MMClips>0</MMClips>
  <ScaleCrop>false</ScaleCrop>
  <HeadingPairs>
    <vt:vector size="6" baseType="variant">
      <vt:variant>
        <vt:lpstr>Verwendete Schriftarten</vt:lpstr>
      </vt:variant>
      <vt:variant>
        <vt:i4>8</vt:i4>
      </vt:variant>
      <vt:variant>
        <vt:lpstr>Design</vt:lpstr>
      </vt:variant>
      <vt:variant>
        <vt:i4>5</vt:i4>
      </vt:variant>
      <vt:variant>
        <vt:lpstr>Folientitel</vt:lpstr>
      </vt:variant>
      <vt:variant>
        <vt:i4>36</vt:i4>
      </vt:variant>
    </vt:vector>
  </HeadingPairs>
  <TitlesOfParts>
    <vt:vector size="49" baseType="lpstr">
      <vt:lpstr>Calibri</vt:lpstr>
      <vt:lpstr>Comic Sans MS</vt:lpstr>
      <vt:lpstr>ＭＳ Ｐゴシック</vt:lpstr>
      <vt:lpstr>Symbol</vt:lpstr>
      <vt:lpstr>Wingdings</vt:lpstr>
      <vt:lpstr>Courier New</vt:lpstr>
      <vt:lpstr>Times New Roman</vt:lpstr>
      <vt:lpstr>Arial</vt:lpstr>
      <vt:lpstr>Office Theme</vt:lpstr>
      <vt:lpstr>Office Theme</vt:lpstr>
      <vt:lpstr>1_Larissa</vt:lpstr>
      <vt:lpstr>1_FEMNET-powerpoint</vt:lpstr>
      <vt:lpstr>Design1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Danke für Ihre Aufmerksamkeit!</vt:lpstr>
      <vt:lpstr>PowerPoint-Präsentation</vt:lpstr>
    </vt:vector>
  </TitlesOfParts>
  <Company>Fischbeck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Camp-Labour System (Sumangali) in indischen Spinnereien</dc:title>
  <dc:creator>Aika-Maresa Fischbeck</dc:creator>
  <cp:lastModifiedBy>Praktikantin</cp:lastModifiedBy>
  <cp:revision>191</cp:revision>
  <cp:lastPrinted>2016-08-30T06:57:05Z</cp:lastPrinted>
  <dcterms:created xsi:type="dcterms:W3CDTF">2016-03-30T10:18:59Z</dcterms:created>
  <dcterms:modified xsi:type="dcterms:W3CDTF">2019-10-21T10:07:56Z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Fischbeck</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34</vt:i4>
  </property>
  <property fmtid="{D5CDD505-2E9C-101B-9397-08002B2CF9AE}" pid="9" name="PresentationFormat">
    <vt:lpwstr>Bildschirmpräsentation (4:3)</vt:lpwstr>
  </property>
  <property fmtid="{D5CDD505-2E9C-101B-9397-08002B2CF9AE}" pid="10" name="ScaleCrop">
    <vt:bool>false</vt:bool>
  </property>
  <property fmtid="{D5CDD505-2E9C-101B-9397-08002B2CF9AE}" pid="11" name="ShareDoc">
    <vt:bool>false</vt:bool>
  </property>
  <property fmtid="{D5CDD505-2E9C-101B-9397-08002B2CF9AE}" pid="12" name="Slides">
    <vt:i4>34</vt:i4>
  </property>
</Properties>
</file>