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28" r:id="rId1"/>
    <p:sldMasterId id="2147483778" r:id="rId2"/>
    <p:sldMasterId id="2147483793" r:id="rId3"/>
  </p:sldMasterIdLst>
  <p:notesMasterIdLst>
    <p:notesMasterId r:id="rId21"/>
  </p:notesMasterIdLst>
  <p:handoutMasterIdLst>
    <p:handoutMasterId r:id="rId22"/>
  </p:handoutMasterIdLst>
  <p:sldIdLst>
    <p:sldId id="258" r:id="rId4"/>
    <p:sldId id="385" r:id="rId5"/>
    <p:sldId id="351" r:id="rId6"/>
    <p:sldId id="356" r:id="rId7"/>
    <p:sldId id="294" r:id="rId8"/>
    <p:sldId id="298" r:id="rId9"/>
    <p:sldId id="359" r:id="rId10"/>
    <p:sldId id="299" r:id="rId11"/>
    <p:sldId id="316" r:id="rId12"/>
    <p:sldId id="315" r:id="rId13"/>
    <p:sldId id="381" r:id="rId14"/>
    <p:sldId id="382" r:id="rId15"/>
    <p:sldId id="282" r:id="rId16"/>
    <p:sldId id="283" r:id="rId17"/>
    <p:sldId id="386" r:id="rId18"/>
    <p:sldId id="387" r:id="rId19"/>
    <p:sldId id="314"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Comic Sans MS" panose="030F0702030302020204" pitchFamily="66" charset="0"/>
      <p:regular r:id="rId27"/>
      <p:bold r:id="rId28"/>
      <p:italic r:id="rId29"/>
      <p:boldItalic r:id="rId30"/>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106" algn="l" rtl="0" eaLnBrk="0" fontAlgn="base" hangingPunct="0">
      <a:spcBef>
        <a:spcPct val="0"/>
      </a:spcBef>
      <a:spcAft>
        <a:spcPct val="0"/>
      </a:spcAft>
      <a:defRPr sz="2400" kern="1200">
        <a:solidFill>
          <a:schemeClr val="tx1"/>
        </a:solidFill>
        <a:latin typeface="Times New Roman" charset="0"/>
        <a:ea typeface="+mn-ea"/>
        <a:cs typeface="+mn-cs"/>
      </a:defRPr>
    </a:lvl2pPr>
    <a:lvl3pPr marL="914210" algn="l" rtl="0" eaLnBrk="0" fontAlgn="base" hangingPunct="0">
      <a:spcBef>
        <a:spcPct val="0"/>
      </a:spcBef>
      <a:spcAft>
        <a:spcPct val="0"/>
      </a:spcAft>
      <a:defRPr sz="2400" kern="1200">
        <a:solidFill>
          <a:schemeClr val="tx1"/>
        </a:solidFill>
        <a:latin typeface="Times New Roman" charset="0"/>
        <a:ea typeface="+mn-ea"/>
        <a:cs typeface="+mn-cs"/>
      </a:defRPr>
    </a:lvl3pPr>
    <a:lvl4pPr marL="1371316" algn="l" rtl="0" eaLnBrk="0" fontAlgn="base" hangingPunct="0">
      <a:spcBef>
        <a:spcPct val="0"/>
      </a:spcBef>
      <a:spcAft>
        <a:spcPct val="0"/>
      </a:spcAft>
      <a:defRPr sz="2400" kern="1200">
        <a:solidFill>
          <a:schemeClr val="tx1"/>
        </a:solidFill>
        <a:latin typeface="Times New Roman" charset="0"/>
        <a:ea typeface="+mn-ea"/>
        <a:cs typeface="+mn-cs"/>
      </a:defRPr>
    </a:lvl4pPr>
    <a:lvl5pPr marL="1828421" algn="l" rtl="0" eaLnBrk="0" fontAlgn="base" hangingPunct="0">
      <a:spcBef>
        <a:spcPct val="0"/>
      </a:spcBef>
      <a:spcAft>
        <a:spcPct val="0"/>
      </a:spcAft>
      <a:defRPr sz="2400" kern="1200">
        <a:solidFill>
          <a:schemeClr val="tx1"/>
        </a:solidFill>
        <a:latin typeface="Times New Roman" charset="0"/>
        <a:ea typeface="+mn-ea"/>
        <a:cs typeface="+mn-cs"/>
      </a:defRPr>
    </a:lvl5pPr>
    <a:lvl6pPr marL="2285526" algn="l" defTabSz="914210" rtl="0" eaLnBrk="1" latinLnBrk="0" hangingPunct="1">
      <a:defRPr sz="2400" kern="1200">
        <a:solidFill>
          <a:schemeClr val="tx1"/>
        </a:solidFill>
        <a:latin typeface="Times New Roman" charset="0"/>
        <a:ea typeface="+mn-ea"/>
        <a:cs typeface="+mn-cs"/>
      </a:defRPr>
    </a:lvl6pPr>
    <a:lvl7pPr marL="2742630" algn="l" defTabSz="914210" rtl="0" eaLnBrk="1" latinLnBrk="0" hangingPunct="1">
      <a:defRPr sz="2400" kern="1200">
        <a:solidFill>
          <a:schemeClr val="tx1"/>
        </a:solidFill>
        <a:latin typeface="Times New Roman" charset="0"/>
        <a:ea typeface="+mn-ea"/>
        <a:cs typeface="+mn-cs"/>
      </a:defRPr>
    </a:lvl7pPr>
    <a:lvl8pPr marL="3199736" algn="l" defTabSz="914210" rtl="0" eaLnBrk="1" latinLnBrk="0" hangingPunct="1">
      <a:defRPr sz="2400" kern="1200">
        <a:solidFill>
          <a:schemeClr val="tx1"/>
        </a:solidFill>
        <a:latin typeface="Times New Roman" charset="0"/>
        <a:ea typeface="+mn-ea"/>
        <a:cs typeface="+mn-cs"/>
      </a:defRPr>
    </a:lvl8pPr>
    <a:lvl9pPr marL="3656841" algn="l" defTabSz="91421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3C5"/>
    <a:srgbClr val="86C0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853" autoAdjust="0"/>
    <p:restoredTop sz="74586" autoAdjust="0"/>
  </p:normalViewPr>
  <p:slideViewPr>
    <p:cSldViewPr>
      <p:cViewPr>
        <p:scale>
          <a:sx n="68" d="100"/>
          <a:sy n="68" d="100"/>
        </p:scale>
        <p:origin x="1872" y="-5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plotVisOnly val="1"/>
    <c:dispBlanksAs val="gap"/>
    <c:showDLblsOverMax val="0"/>
  </c:chart>
  <c:txPr>
    <a:bodyPr/>
    <a:lstStyle/>
    <a:p>
      <a:pPr>
        <a:defRPr sz="180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de-DE"/>
          </a:p>
        </p:txBody>
      </p:sp>
      <p:sp>
        <p:nvSpPr>
          <p:cNvPr id="65539" name="Rectangle 1027"/>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de-DE"/>
          </a:p>
        </p:txBody>
      </p:sp>
      <p:sp>
        <p:nvSpPr>
          <p:cNvPr id="65540" name="Rectangle 1028"/>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de-DE"/>
          </a:p>
        </p:txBody>
      </p:sp>
      <p:sp>
        <p:nvSpPr>
          <p:cNvPr id="65541" name="Rectangle 1029"/>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3CBAC39-2239-4DE9-8FDC-92F76E92956F}" type="slidenum">
              <a:rPr lang="de-DE" altLang="de-DE"/>
              <a:pPr>
                <a:defRPr/>
              </a:pPr>
              <a:t>‹Nr.›</a:t>
            </a:fld>
            <a:endParaRPr lang="de-DE" altLang="de-DE"/>
          </a:p>
        </p:txBody>
      </p:sp>
    </p:spTree>
    <p:extLst>
      <p:ext uri="{BB962C8B-B14F-4D97-AF65-F5344CB8AC3E}">
        <p14:creationId xmlns:p14="http://schemas.microsoft.com/office/powerpoint/2010/main" val="440529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de-DE"/>
          </a:p>
        </p:txBody>
      </p:sp>
      <p:sp>
        <p:nvSpPr>
          <p:cNvPr id="430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de-DE"/>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30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30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de-DE"/>
          </a:p>
        </p:txBody>
      </p:sp>
      <p:sp>
        <p:nvSpPr>
          <p:cNvPr id="430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9FD05D7-7EF2-4E2E-AFF7-82ECB10AE1B0}" type="slidenum">
              <a:rPr lang="de-DE" altLang="de-DE"/>
              <a:pPr>
                <a:defRPr/>
              </a:pPr>
              <a:t>‹Nr.›</a:t>
            </a:fld>
            <a:endParaRPr lang="de-DE" altLang="de-DE"/>
          </a:p>
        </p:txBody>
      </p:sp>
    </p:spTree>
    <p:extLst>
      <p:ext uri="{BB962C8B-B14F-4D97-AF65-F5344CB8AC3E}">
        <p14:creationId xmlns:p14="http://schemas.microsoft.com/office/powerpoint/2010/main" val="457014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106"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21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316"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421"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5526" algn="l" defTabSz="914210" rtl="0" eaLnBrk="1" latinLnBrk="0" hangingPunct="1">
      <a:defRPr sz="1200" kern="1200">
        <a:solidFill>
          <a:schemeClr val="tx1"/>
        </a:solidFill>
        <a:latin typeface="+mn-lt"/>
        <a:ea typeface="+mn-ea"/>
        <a:cs typeface="+mn-cs"/>
      </a:defRPr>
    </a:lvl6pPr>
    <a:lvl7pPr marL="2742630" algn="l" defTabSz="914210" rtl="0" eaLnBrk="1" latinLnBrk="0" hangingPunct="1">
      <a:defRPr sz="1200" kern="1200">
        <a:solidFill>
          <a:schemeClr val="tx1"/>
        </a:solidFill>
        <a:latin typeface="+mn-lt"/>
        <a:ea typeface="+mn-ea"/>
        <a:cs typeface="+mn-cs"/>
      </a:defRPr>
    </a:lvl7pPr>
    <a:lvl8pPr marL="3199736" algn="l" defTabSz="914210" rtl="0" eaLnBrk="1" latinLnBrk="0" hangingPunct="1">
      <a:defRPr sz="1200" kern="1200">
        <a:solidFill>
          <a:schemeClr val="tx1"/>
        </a:solidFill>
        <a:latin typeface="+mn-lt"/>
        <a:ea typeface="+mn-ea"/>
        <a:cs typeface="+mn-cs"/>
      </a:defRPr>
    </a:lvl8pPr>
    <a:lvl9pPr marL="3656841" algn="l" defTabSz="9142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9FD05D7-7EF2-4E2E-AFF7-82ECB10AE1B0}" type="slidenum">
              <a:rPr lang="de-DE" altLang="de-DE" smtClean="0"/>
              <a:pPr>
                <a:defRPr/>
              </a:pPr>
              <a:t>1</a:t>
            </a:fld>
            <a:endParaRPr lang="de-DE" altLang="de-DE"/>
          </a:p>
        </p:txBody>
      </p:sp>
    </p:spTree>
    <p:extLst>
      <p:ext uri="{BB962C8B-B14F-4D97-AF65-F5344CB8AC3E}">
        <p14:creationId xmlns:p14="http://schemas.microsoft.com/office/powerpoint/2010/main" val="123998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95E72C4E-B224-4A2E-95DE-D4613FAE7CC1}"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11</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D8699FA-B637-4C7B-B817-D6F6BAA606B8}" type="slidenum">
              <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Zu 1) bringt ihnen „Grundlast“, teilweise mit kaum/keinem Gewinn, aber dem Vorteil, dass die Infrastruktur und das Personal ausgelastet ist und keine Kosten durch Nicht-Nutzung verursacht</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Zu 2) da die Produzenten sich nicht leisten können, dass die Aufträge wegbrechen (weil er aufgrund der großen Aufträge möglicherweise andere Aufträge abgelehnt hat)</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Hintergrundinfos: Im Visier Discounter, S. 6+7</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de-DE" sz="2000" kern="1200" dirty="0">
                <a:solidFill>
                  <a:schemeClr val="tx1"/>
                </a:solidFill>
                <a:latin typeface="Arial" panose="020B0604020202020204" pitchFamily="34" charset="0"/>
                <a:ea typeface="+mn-ea"/>
                <a:cs typeface="+mn-cs"/>
              </a:rPr>
              <a:t>NGOs wie z.B. FEMNET</a:t>
            </a:r>
            <a:r>
              <a:rPr kumimoji="1" lang="de-DE" sz="2000" kern="1200" baseline="0" dirty="0">
                <a:solidFill>
                  <a:schemeClr val="tx1"/>
                </a:solidFill>
                <a:latin typeface="Arial" panose="020B0604020202020204" pitchFamily="34" charset="0"/>
                <a:ea typeface="+mn-ea"/>
                <a:cs typeface="+mn-cs"/>
              </a:rPr>
              <a:t> und CCC decken Missstände auf und jeder kann dazu beitragen,</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diese zu verbreiten. Es hilft, wenn immer mehr Menschen darüber informiert und</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sensibilisiert sind, da somit eine kritische Masse entsteht.</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de-DE" sz="2000" kern="1200" baseline="0" dirty="0">
              <a:solidFill>
                <a:schemeClr val="tx1"/>
              </a:solidFill>
              <a:latin typeface="Arial" panose="020B0604020202020204" pitchFamily="34" charset="0"/>
              <a:ea typeface="+mn-ea"/>
              <a:cs typeface="+mn-cs"/>
            </a:endParaRP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de-DE" sz="2000" kern="1200" baseline="0" dirty="0">
                <a:solidFill>
                  <a:schemeClr val="tx1"/>
                </a:solidFill>
                <a:latin typeface="Arial" panose="020B0604020202020204" pitchFamily="34" charset="0"/>
                <a:ea typeface="+mn-ea"/>
                <a:cs typeface="+mn-cs"/>
              </a:rPr>
              <a:t>Öffentlicher Druck auf Unternehmen und Politik steigt: z.B. ist die Outdoor-Branche</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oder ein Unternehmen wie </a:t>
            </a:r>
            <a:r>
              <a:rPr kumimoji="1" lang="de-DE" sz="2000" kern="1200" baseline="0" dirty="0" err="1">
                <a:solidFill>
                  <a:schemeClr val="tx1"/>
                </a:solidFill>
                <a:latin typeface="Arial" panose="020B0604020202020204" pitchFamily="34" charset="0"/>
                <a:ea typeface="+mn-ea"/>
                <a:cs typeface="+mn-cs"/>
              </a:rPr>
              <a:t>Tschibo</a:t>
            </a:r>
            <a:r>
              <a:rPr kumimoji="1" lang="de-DE" sz="2000" kern="1200" baseline="0" dirty="0">
                <a:solidFill>
                  <a:schemeClr val="tx1"/>
                </a:solidFill>
                <a:latin typeface="Arial" panose="020B0604020202020204" pitchFamily="34" charset="0"/>
                <a:ea typeface="+mn-ea"/>
                <a:cs typeface="+mn-cs"/>
              </a:rPr>
              <a:t> heute recht vorbildlich; Anfang der 2000er Jahre war</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dies noch anders; durch den Druck der Öffentlichkeit und </a:t>
            </a:r>
            <a:r>
              <a:rPr kumimoji="1" lang="de-DE" sz="2000" kern="1200" baseline="0" dirty="0" err="1">
                <a:solidFill>
                  <a:schemeClr val="tx1"/>
                </a:solidFill>
                <a:latin typeface="Arial" panose="020B0604020202020204" pitchFamily="34" charset="0"/>
                <a:ea typeface="+mn-ea"/>
                <a:cs typeface="+mn-cs"/>
              </a:rPr>
              <a:t>Verbraucher_innen</a:t>
            </a:r>
            <a:r>
              <a:rPr kumimoji="1" lang="de-DE" sz="2000" kern="1200" baseline="0" dirty="0">
                <a:solidFill>
                  <a:schemeClr val="tx1"/>
                </a:solidFill>
                <a:latin typeface="Arial" panose="020B0604020202020204" pitchFamily="34"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insbesondere Kampagnen der CCC, haben Unternehmen angefangen, aktiv zu werden.</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Alle können z.B. an Unternehmen kommunizieren. Beispiel: Öffentlicher Druck auf einzelne</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Unternehmen hat dazu beigetragen, dass der Entschädigungsfonds für die Opfer der</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Rana-Plaza-Katastrophe (basierend auf freiwilligen Einzahlungen) mit 30 Mio. USD gefüllt wurde. </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de-DE" sz="2000" kern="1200" baseline="0" dirty="0">
              <a:solidFill>
                <a:schemeClr val="tx1"/>
              </a:solidFill>
              <a:latin typeface="Arial" panose="020B0604020202020204" pitchFamily="34" charset="0"/>
              <a:ea typeface="+mn-ea"/>
              <a:cs typeface="+mn-cs"/>
            </a:endParaRP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de-DE" sz="2000" kern="1200" dirty="0">
                <a:solidFill>
                  <a:schemeClr val="tx1"/>
                </a:solidFill>
                <a:latin typeface="Arial" panose="020B0604020202020204" pitchFamily="34" charset="0"/>
                <a:ea typeface="+mn-ea"/>
                <a:cs typeface="+mn-cs"/>
              </a:rPr>
              <a:t>Das Angebot passt sich der Nachfrage an, z.B. hat  Nachfrage nach öko-fairen Klamotten</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1" lang="de-DE" sz="2000" kern="1200" dirty="0">
                <a:solidFill>
                  <a:schemeClr val="tx1"/>
                </a:solidFill>
                <a:latin typeface="Arial" panose="020B0604020202020204" pitchFamily="34" charset="0"/>
                <a:ea typeface="+mn-ea"/>
                <a:cs typeface="+mn-cs"/>
              </a:rPr>
              <a:t>bei der Kaufhauskette (Sinn &amp; Leffers) in der Stadt Bonn zu einem viel höheren Angebot an</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1" lang="de-DE" sz="2000" kern="1200" dirty="0">
                <a:solidFill>
                  <a:schemeClr val="tx1"/>
                </a:solidFill>
                <a:latin typeface="Arial" panose="020B0604020202020204" pitchFamily="34" charset="0"/>
                <a:ea typeface="+mn-ea"/>
                <a:cs typeface="+mn-cs"/>
              </a:rPr>
              <a:t>öko-fairer Kleidung geführt, als woanders (Köln). In Geschäften nachfragen bewirkt etwas!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1" lang="de-DE" sz="2000" kern="1200" dirty="0">
                <a:solidFill>
                  <a:schemeClr val="tx1"/>
                </a:solidFill>
                <a:latin typeface="Arial" panose="020B0604020202020204" pitchFamily="34" charset="0"/>
                <a:ea typeface="+mn-ea"/>
                <a:cs typeface="+mn-cs"/>
              </a:rPr>
              <a:t> </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de-DE" sz="2000" kern="1200" dirty="0">
                <a:solidFill>
                  <a:schemeClr val="tx1"/>
                </a:solidFill>
                <a:latin typeface="Arial" panose="020B0604020202020204" pitchFamily="34" charset="0"/>
                <a:ea typeface="+mn-ea"/>
                <a:cs typeface="+mn-cs"/>
                <a:sym typeface="Wingdings" pitchFamily="2" charset="2"/>
              </a:rPr>
              <a:t>Partnerorganisationen</a:t>
            </a:r>
            <a:r>
              <a:rPr kumimoji="1" lang="de-DE" sz="2000" kern="1200" baseline="0" dirty="0">
                <a:solidFill>
                  <a:schemeClr val="tx1"/>
                </a:solidFill>
                <a:latin typeface="Arial" panose="020B0604020202020204" pitchFamily="34" charset="0"/>
                <a:ea typeface="+mn-ea"/>
                <a:cs typeface="+mn-cs"/>
                <a:sym typeface="Wingdings" pitchFamily="2" charset="2"/>
              </a:rPr>
              <a:t> von FEMNET/CCC machen bereits wichtige Arbeit vor Ort und</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sym typeface="Wingdings" pitchFamily="2" charset="2"/>
              </a:rPr>
              <a:t>stärken dort die Arbeitsrechte. Sie brauchen z.B. finanzielle Unterstützung. Jeder kann z.B.</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err="1">
                <a:solidFill>
                  <a:schemeClr val="tx1"/>
                </a:solidFill>
                <a:latin typeface="Arial" panose="020B0604020202020204" pitchFamily="34" charset="0"/>
                <a:ea typeface="+mn-ea"/>
                <a:cs typeface="+mn-cs"/>
                <a:sym typeface="Wingdings" pitchFamily="2" charset="2"/>
              </a:rPr>
              <a:t>Solifonds</a:t>
            </a:r>
            <a:r>
              <a:rPr kumimoji="1" lang="de-DE" sz="2000" kern="1200" baseline="0" dirty="0">
                <a:solidFill>
                  <a:schemeClr val="tx1"/>
                </a:solidFill>
                <a:latin typeface="Arial" panose="020B0604020202020204" pitchFamily="34" charset="0"/>
                <a:ea typeface="+mn-ea"/>
                <a:cs typeface="+mn-cs"/>
                <a:sym typeface="Wingdings" pitchFamily="2" charset="2"/>
              </a:rPr>
              <a:t> von FEMNET unterstützen.</a:t>
            </a:r>
            <a:endParaRPr kumimoji="1" lang="de-DE" sz="20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2065015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95E72C4E-B224-4A2E-95DE-D4613FAE7CC1}"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12</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D8699FA-B637-4C7B-B817-D6F6BAA606B8}" type="slidenum">
              <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Zu 1) bringt ihnen „Grundlast“, teilweise mit kaum/keinem Gewinn, aber dem Vorteil, dass die Infrastruktur und das Personal ausgelastet ist und keine Kosten durch Nicht-Nutzung verursacht</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Zu 2) da die Produzenten sich nicht leisten können, dass die Aufträge wegbrechen (weil er aufgrund der großen Aufträge möglicherweise andere Aufträge abgelehnt hat)</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Hintergrundinfos: Im Visier Discounter, S. 6+7</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buFont typeface="Arial" panose="020B0604020202020204" pitchFamily="34" charset="0"/>
              <a:buChar char="•"/>
            </a:pPr>
            <a:r>
              <a:rPr lang="de-DE" sz="2000" dirty="0"/>
              <a:t>Gewerkschaften und NGOs sind die Anlaufstellen,</a:t>
            </a:r>
            <a:r>
              <a:rPr lang="de-DE" sz="2000" baseline="0" dirty="0"/>
              <a:t> in denen sich </a:t>
            </a:r>
            <a:r>
              <a:rPr lang="de-DE" sz="2000" baseline="0" dirty="0" err="1"/>
              <a:t>Arbeiter_innen</a:t>
            </a:r>
            <a:r>
              <a:rPr lang="de-DE" sz="2000" baseline="0" dirty="0"/>
              <a:t> vor</a:t>
            </a:r>
          </a:p>
          <a:p>
            <a:pPr marL="0" indent="0">
              <a:buNone/>
            </a:pPr>
            <a:r>
              <a:rPr lang="de-DE" sz="2000" baseline="0" dirty="0"/>
              <a:t>Ort organisieren bzw. die zu </a:t>
            </a:r>
            <a:r>
              <a:rPr lang="de-DE" sz="2000" baseline="0" dirty="0" err="1"/>
              <a:t>Arbeiter_innen</a:t>
            </a:r>
            <a:r>
              <a:rPr lang="de-DE" sz="2000" baseline="0" dirty="0"/>
              <a:t> Kontakt haben können. Sie können aufklären</a:t>
            </a:r>
          </a:p>
          <a:p>
            <a:pPr marL="0" indent="0">
              <a:buNone/>
            </a:pPr>
            <a:r>
              <a:rPr lang="de-DE" sz="2000" baseline="0" dirty="0"/>
              <a:t>und Missstände öffentlich machen. </a:t>
            </a:r>
          </a:p>
          <a:p>
            <a:pPr marL="0" indent="0">
              <a:buNone/>
            </a:pPr>
            <a:endParaRPr lang="de-DE" sz="2000" baseline="0" dirty="0"/>
          </a:p>
          <a:p>
            <a:pPr marL="342900" indent="-342900">
              <a:buFont typeface="Arial" panose="020B0604020202020204" pitchFamily="34" charset="0"/>
              <a:buChar char="•"/>
            </a:pPr>
            <a:r>
              <a:rPr lang="de-DE" sz="2000" baseline="0" dirty="0"/>
              <a:t>Einzelne </a:t>
            </a:r>
            <a:r>
              <a:rPr lang="de-DE" sz="2000" baseline="0" dirty="0" err="1"/>
              <a:t>Arbeiter_innen</a:t>
            </a:r>
            <a:r>
              <a:rPr lang="de-DE" sz="2000" baseline="0" dirty="0"/>
              <a:t> sind nicht in der Lage ihre Rechte einzuklagen (kein Wissen,</a:t>
            </a:r>
          </a:p>
          <a:p>
            <a:pPr marL="0" indent="0">
              <a:buFont typeface="Arial" panose="020B0604020202020204" pitchFamily="34" charset="0"/>
              <a:buNone/>
            </a:pPr>
            <a:r>
              <a:rPr lang="de-DE" sz="2000" baseline="0" dirty="0"/>
              <a:t>keine finanziellen Mitteln, keine zeitlichen Kapazitäten), aber mit Unterstützung ist es möglich</a:t>
            </a:r>
          </a:p>
          <a:p>
            <a:pPr marL="0" indent="0">
              <a:buFont typeface="Arial" panose="020B0604020202020204" pitchFamily="34" charset="0"/>
              <a:buNone/>
            </a:pPr>
            <a:r>
              <a:rPr lang="de-DE" sz="2000" baseline="0" dirty="0"/>
              <a:t>und immer wieder kann gegenüber dem Fabrikmanagement oder vor Gericht die Gültigkeit</a:t>
            </a:r>
          </a:p>
          <a:p>
            <a:pPr marL="0" indent="0">
              <a:buFont typeface="Arial" panose="020B0604020202020204" pitchFamily="34" charset="0"/>
              <a:buNone/>
            </a:pPr>
            <a:r>
              <a:rPr lang="de-DE" sz="2000" baseline="0" dirty="0"/>
              <a:t>der Arbeitsrechte durchgesetzt werden. 2018 konnten allein in </a:t>
            </a:r>
            <a:r>
              <a:rPr lang="de-DE" sz="2000" baseline="0" dirty="0" err="1"/>
              <a:t>Bangladesh</a:t>
            </a:r>
            <a:r>
              <a:rPr lang="de-DE" sz="2000" baseline="0" dirty="0"/>
              <a:t> Entschädigungszahlungen </a:t>
            </a:r>
          </a:p>
          <a:p>
            <a:pPr marL="0" indent="0">
              <a:buFont typeface="Arial" panose="020B0604020202020204" pitchFamily="34" charset="0"/>
              <a:buNone/>
            </a:pPr>
            <a:r>
              <a:rPr lang="de-DE" sz="2000" baseline="0" dirty="0"/>
              <a:t>in Höhe von 14.676 EUR erwirkt werden</a:t>
            </a:r>
          </a:p>
          <a:p>
            <a:pPr marL="0" indent="0">
              <a:buFont typeface="Arial" panose="020B0604020202020204" pitchFamily="34" charset="0"/>
              <a:buNone/>
            </a:pPr>
            <a:r>
              <a:rPr lang="de-DE" sz="2000" baseline="0" dirty="0"/>
              <a:t>(Quelle: https://femnet.de/images/downloads/verein/FEMNET-Jahresbericht-2018.pdf, S. 26).</a:t>
            </a:r>
          </a:p>
          <a:p>
            <a:pPr marL="0" indent="0">
              <a:buFont typeface="Arial" panose="020B0604020202020204" pitchFamily="34" charset="0"/>
              <a:buNone/>
            </a:pPr>
            <a:r>
              <a:rPr lang="de-DE" sz="2000" baseline="0" dirty="0"/>
              <a:t>Allgemeine Info </a:t>
            </a:r>
            <a:r>
              <a:rPr lang="de-DE" sz="2000" baseline="0"/>
              <a:t>zum Solidaritätsfonds: https://femnet.de/fuer-frauenrechte/kampagnen/solidarityworks-unsere-arbeit-in-produktionslaendern.html</a:t>
            </a:r>
          </a:p>
          <a:p>
            <a:pPr marL="0" indent="0">
              <a:buFont typeface="Arial" panose="020B0604020202020204" pitchFamily="34" charset="0"/>
              <a:buNone/>
            </a:pPr>
            <a:endParaRPr lang="de-DE" sz="2000" baseline="0" dirty="0"/>
          </a:p>
          <a:p>
            <a:pPr marL="0" indent="0">
              <a:buNone/>
            </a:pPr>
            <a:endParaRPr lang="de-DE" sz="2000" baseline="0" dirty="0"/>
          </a:p>
          <a:p>
            <a:pPr marL="228600" indent="-228600">
              <a:buNone/>
            </a:pPr>
            <a:r>
              <a:rPr lang="de-DE" sz="2000" baseline="0" dirty="0">
                <a:sym typeface="Wingdings" pitchFamily="2" charset="2"/>
              </a:rPr>
              <a:t>Jeder kann finanziell unterstützen oder Forderungen durch Petitionen o.ä. von FEMNET/CCC unterschreiben.</a:t>
            </a:r>
            <a:endParaRPr lang="de-DE" sz="2000" baseline="0" dirty="0"/>
          </a:p>
        </p:txBody>
      </p:sp>
    </p:spTree>
    <p:extLst>
      <p:ext uri="{BB962C8B-B14F-4D97-AF65-F5344CB8AC3E}">
        <p14:creationId xmlns:p14="http://schemas.microsoft.com/office/powerpoint/2010/main" val="4042379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4E17FE69-0750-48BA-963D-45B50CF5E80E}"/>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A54FC0B2-B263-4C75-970B-7B09A046C8FC}"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13</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96259" name="Rectangle 1">
            <a:extLst>
              <a:ext uri="{FF2B5EF4-FFF2-40B4-BE49-F238E27FC236}">
                <a16:creationId xmlns:a16="http://schemas.microsoft.com/office/drawing/2014/main" id="{684C6FFE-8628-4DF3-B4D6-398BE1C01BA6}"/>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Text Box 2">
            <a:extLst>
              <a:ext uri="{FF2B5EF4-FFF2-40B4-BE49-F238E27FC236}">
                <a16:creationId xmlns:a16="http://schemas.microsoft.com/office/drawing/2014/main" id="{8851B25F-06D3-40E7-92E1-B610184BBE8A}"/>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Unternehmen sitzen als Einkäufer einer wichtigen Position, sie haben die Macht, die Bedingungen in den Fabriken zu ändern, das zeigen Beispiele von Unternehmen, die diese Verantwortung für die Arbeitsbedingungen bei ihren Zulieferern bereits übernehmen</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Einkaufspolitik anpassen: angemessene Lieferzeiten, faire Preise, die Existenzlöhne ermöglichen, lange Lieferbeziehungen… </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Soziale Verantwortung = ihr wirtschaftliches Handeln sozial verantwortlich gestalten</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3.  Eigene Kodizes ernst nehmen und effektive Maßnahmen zur Umsetzung </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6. Nicht nur rein kommerzielle audits</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96261" name="Text Box 3">
            <a:extLst>
              <a:ext uri="{FF2B5EF4-FFF2-40B4-BE49-F238E27FC236}">
                <a16:creationId xmlns:a16="http://schemas.microsoft.com/office/drawing/2014/main" id="{7E8FE04A-150C-4C37-98CE-C731F298D34E}"/>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7951132-7B11-4628-A4D1-287D28FC28F0}" type="slidenum">
              <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de-DE" altLang="de-DE" dirty="0">
                <a:latin typeface="Times New Roman" panose="02020603050405020304" pitchFamily="18" charset="0"/>
              </a:rPr>
              <a:t>Unternehmen haben als Einkäufer eine wichtige Position. Sie haben die Macht, die</a:t>
            </a:r>
          </a:p>
          <a:p>
            <a:pPr>
              <a:defRPr/>
            </a:pPr>
            <a:r>
              <a:rPr lang="de-DE" altLang="de-DE" dirty="0">
                <a:latin typeface="Times New Roman" panose="02020603050405020304" pitchFamily="18" charset="0"/>
              </a:rPr>
              <a:t>Bedingungen in den Fabriken zu ändern. Das zeigen Beispiele von Unternehmen,</a:t>
            </a:r>
          </a:p>
          <a:p>
            <a:pPr>
              <a:defRPr/>
            </a:pPr>
            <a:r>
              <a:rPr lang="de-DE" altLang="de-DE" dirty="0">
                <a:latin typeface="Times New Roman" panose="02020603050405020304" pitchFamily="18" charset="0"/>
              </a:rPr>
              <a:t>die diese Verantwortung für die Arbeitsbedingungen bei ihren Zulieferern bereits übernehmen.</a:t>
            </a:r>
          </a:p>
          <a:p>
            <a:pPr>
              <a:defRPr/>
            </a:pPr>
            <a:endParaRPr lang="de-DE" altLang="de-DE" dirty="0">
              <a:latin typeface="Times New Roman" panose="02020603050405020304" pitchFamily="18" charset="0"/>
            </a:endParaRPr>
          </a:p>
          <a:p>
            <a:pPr>
              <a:defRPr/>
            </a:pPr>
            <a:r>
              <a:rPr lang="de-DE" altLang="de-DE" i="1" dirty="0">
                <a:latin typeface="Times New Roman" panose="02020603050405020304" pitchFamily="18" charset="0"/>
              </a:rPr>
              <a:t>Zu </a:t>
            </a:r>
            <a:r>
              <a:rPr lang="de-DE" altLang="de-DE" i="1" dirty="0">
                <a:solidFill>
                  <a:srgbClr val="003366"/>
                </a:solidFill>
                <a:latin typeface="Calibri" panose="020F0502020204030204" pitchFamily="34" charset="0"/>
                <a:cs typeface="Calibri" panose="020F0502020204030204" pitchFamily="34" charset="0"/>
              </a:rPr>
              <a:t>veränderte Einkaufspraktiken:</a:t>
            </a:r>
          </a:p>
          <a:p>
            <a:pPr>
              <a:defRPr/>
            </a:pPr>
            <a:r>
              <a:rPr lang="de-DE" altLang="de-DE" dirty="0">
                <a:latin typeface="Times New Roman" panose="02020603050405020304" pitchFamily="18" charset="0"/>
              </a:rPr>
              <a:t>Einkaufspolitik anpassen - angemessene Lieferzeiten, faire Preise, die</a:t>
            </a:r>
          </a:p>
          <a:p>
            <a:pPr>
              <a:defRPr/>
            </a:pPr>
            <a:r>
              <a:rPr lang="de-DE" altLang="de-DE" dirty="0">
                <a:latin typeface="Times New Roman" panose="02020603050405020304" pitchFamily="18" charset="0"/>
              </a:rPr>
              <a:t>Existenzlöhne ermöglichen, lange Lieferbeziehungen,</a:t>
            </a:r>
          </a:p>
          <a:p>
            <a:pPr>
              <a:defRPr/>
            </a:pPr>
            <a:endParaRPr lang="de-DE" altLang="de-DE" dirty="0">
              <a:latin typeface="Times New Roman" panose="02020603050405020304" pitchFamily="18" charset="0"/>
            </a:endParaRPr>
          </a:p>
          <a:p>
            <a:pPr>
              <a:defRPr/>
            </a:pPr>
            <a:r>
              <a:rPr lang="de-DE" altLang="de-DE" i="1" dirty="0">
                <a:latin typeface="Times New Roman" panose="02020603050405020304" pitchFamily="18" charset="0"/>
              </a:rPr>
              <a:t>Zu </a:t>
            </a:r>
            <a:r>
              <a:rPr lang="de-DE" altLang="de-DE" i="1" dirty="0">
                <a:solidFill>
                  <a:srgbClr val="003366"/>
                </a:solidFill>
                <a:latin typeface="Calibri" panose="020F0502020204030204" pitchFamily="34" charset="0"/>
                <a:cs typeface="Calibri" panose="020F0502020204030204" pitchFamily="34" charset="0"/>
              </a:rPr>
              <a:t>soziale Verantwortung wahrnehmen:</a:t>
            </a:r>
          </a:p>
          <a:p>
            <a:pPr>
              <a:defRPr/>
            </a:pPr>
            <a:r>
              <a:rPr lang="de-DE" altLang="de-DE" dirty="0">
                <a:latin typeface="Times New Roman" panose="02020603050405020304" pitchFamily="18" charset="0"/>
              </a:rPr>
              <a:t>Soziale Verantwortung = wirtschaftliches Handeln sozial verantwortlich gestalten</a:t>
            </a:r>
          </a:p>
          <a:p>
            <a:pPr>
              <a:defRPr/>
            </a:pPr>
            <a:endParaRPr lang="de-DE" altLang="de-DE" dirty="0">
              <a:latin typeface="Times New Roman" panose="02020603050405020304" pitchFamily="18" charset="0"/>
            </a:endParaRPr>
          </a:p>
          <a:p>
            <a:pPr>
              <a:defRPr/>
            </a:pPr>
            <a:r>
              <a:rPr lang="de-DE" altLang="de-DE" i="1" dirty="0">
                <a:latin typeface="Times New Roman" panose="02020603050405020304" pitchFamily="18" charset="0"/>
              </a:rPr>
              <a:t>Zu </a:t>
            </a:r>
            <a:r>
              <a:rPr lang="de-DE" altLang="de-DE" i="1" dirty="0">
                <a:solidFill>
                  <a:srgbClr val="003366"/>
                </a:solidFill>
                <a:latin typeface="Calibri" panose="020F0502020204030204" pitchFamily="34" charset="0"/>
                <a:cs typeface="Calibri" panose="020F0502020204030204" pitchFamily="34" charset="0"/>
              </a:rPr>
              <a:t>verbindlichen Verhaltenskodex umsetzen:</a:t>
            </a:r>
          </a:p>
          <a:p>
            <a:pPr>
              <a:defRPr/>
            </a:pPr>
            <a:r>
              <a:rPr lang="de-DE" altLang="de-DE" dirty="0">
                <a:latin typeface="Times New Roman" panose="02020603050405020304" pitchFamily="18" charset="0"/>
              </a:rPr>
              <a:t>Eigene Kodizes ernst nehmen und effektive Maßnahmen zur Umsetzung</a:t>
            </a:r>
          </a:p>
          <a:p>
            <a:pPr>
              <a:defRPr/>
            </a:pPr>
            <a:endParaRPr lang="de-DE" altLang="de-DE" dirty="0">
              <a:latin typeface="Times New Roman" panose="02020603050405020304" pitchFamily="18" charset="0"/>
            </a:endParaRPr>
          </a:p>
          <a:p>
            <a:pPr>
              <a:defRPr/>
            </a:pPr>
            <a:r>
              <a:rPr lang="de-DE" altLang="de-DE" i="1" dirty="0">
                <a:latin typeface="Times New Roman" panose="02020603050405020304" pitchFamily="18" charset="0"/>
                <a:cs typeface="Calibri" panose="020F0502020204030204" pitchFamily="34" charset="0"/>
              </a:rPr>
              <a:t>Zu u</a:t>
            </a:r>
            <a:r>
              <a:rPr lang="de-DE" altLang="de-DE" i="1" dirty="0">
                <a:solidFill>
                  <a:srgbClr val="003366"/>
                </a:solidFill>
                <a:latin typeface="Calibri" panose="020F0502020204030204" pitchFamily="34" charset="0"/>
                <a:cs typeface="Calibri" panose="020F0502020204030204" pitchFamily="34" charset="0"/>
              </a:rPr>
              <a:t>nabhängige, externe Kontrollen durch Multi-Stakeholder-Initiativen</a:t>
            </a:r>
            <a:r>
              <a:rPr lang="de-DE" altLang="de-DE" i="1" dirty="0">
                <a:latin typeface="Times New Roman" panose="02020603050405020304" pitchFamily="18" charset="0"/>
              </a:rPr>
              <a:t>:</a:t>
            </a:r>
          </a:p>
          <a:p>
            <a:pPr>
              <a:defRPr/>
            </a:pPr>
            <a:r>
              <a:rPr lang="de-DE" altLang="de-DE" dirty="0">
                <a:latin typeface="Times New Roman" panose="02020603050405020304" pitchFamily="18" charset="0"/>
              </a:rPr>
              <a:t>Nicht nur rein kommerzielle Audits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E7DF38E1-A8AB-4AD9-A6E4-04A3A3F7BDEA}"/>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257021B7-5438-4C08-BB3E-6BCCDFA41758}"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14</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98307" name="Rectangle 1">
            <a:extLst>
              <a:ext uri="{FF2B5EF4-FFF2-40B4-BE49-F238E27FC236}">
                <a16:creationId xmlns:a16="http://schemas.microsoft.com/office/drawing/2014/main" id="{A611E961-1F1D-4C6D-9E82-A30D17AF800F}"/>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8" name="Text Box 2">
            <a:extLst>
              <a:ext uri="{FF2B5EF4-FFF2-40B4-BE49-F238E27FC236}">
                <a16:creationId xmlns:a16="http://schemas.microsoft.com/office/drawing/2014/main" id="{C31DA41A-6C88-4333-99D3-E56785CC2699}"/>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de-DE" altLang="de-DE" sz="2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98309" name="Text Box 3">
            <a:extLst>
              <a:ext uri="{FF2B5EF4-FFF2-40B4-BE49-F238E27FC236}">
                <a16:creationId xmlns:a16="http://schemas.microsoft.com/office/drawing/2014/main" id="{BA2A034E-3E1D-4BCC-A4E3-05DD93F47D5B}"/>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3C6E3C5-AFF9-4AAD-95D9-1F810E656F3D}" type="slidenum">
              <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14</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2" name="Notizenplatzhalter 1">
            <a:extLst>
              <a:ext uri="{FF2B5EF4-FFF2-40B4-BE49-F238E27FC236}">
                <a16:creationId xmlns:a16="http://schemas.microsoft.com/office/drawing/2014/main" id="{4CCF4200-5A8E-4197-9198-5D9664914475}"/>
              </a:ext>
            </a:extLst>
          </p:cNvPr>
          <p:cNvSpPr>
            <a:spLocks noGrp="1"/>
          </p:cNvSpPr>
          <p:nvPr>
            <p:ph type="body" idx="1"/>
          </p:nvPr>
        </p:nvSpPr>
        <p:spPr/>
        <p:txBody>
          <a:bodyPr/>
          <a:lstStyle/>
          <a:p>
            <a:r>
              <a:rPr kumimoji="1" lang="de-DE" sz="1200" kern="1200" dirty="0">
                <a:solidFill>
                  <a:schemeClr val="tx1"/>
                </a:solidFill>
                <a:latin typeface="Arial" panose="020B0604020202020204" pitchFamily="34" charset="0"/>
                <a:ea typeface="+mn-ea"/>
                <a:cs typeface="+mn-cs"/>
              </a:rPr>
              <a:t>Wir fordern: gesetzliche Sorgfaltspflicht und Unternehmenshaftung</a:t>
            </a:r>
          </a:p>
          <a:p>
            <a:r>
              <a:rPr kumimoji="1" lang="de-DE" sz="1200" kern="1200" dirty="0">
                <a:solidFill>
                  <a:schemeClr val="tx1"/>
                </a:solidFill>
                <a:latin typeface="Arial" panose="020B0604020202020204" pitchFamily="34" charset="0"/>
                <a:ea typeface="+mn-ea"/>
                <a:cs typeface="+mn-cs"/>
              </a:rPr>
              <a:t>bei Verletzung dieser Pflicht</a:t>
            </a:r>
          </a:p>
          <a:p>
            <a:endParaRPr kumimoji="1" lang="de-DE" sz="1200" kern="1200" dirty="0">
              <a:solidFill>
                <a:schemeClr val="tx1"/>
              </a:solidFill>
              <a:latin typeface="Arial" panose="020B0604020202020204" pitchFamily="34" charset="0"/>
              <a:ea typeface="+mn-ea"/>
              <a:cs typeface="+mn-cs"/>
            </a:endParaRPr>
          </a:p>
          <a:p>
            <a:pPr marL="171450" lvl="0" indent="-171450">
              <a:buFont typeface="Arial" panose="020B0604020202020204" pitchFamily="34" charset="0"/>
              <a:buChar char="•"/>
            </a:pPr>
            <a:r>
              <a:rPr kumimoji="1" lang="de-DE" sz="1200" kern="1200" dirty="0">
                <a:solidFill>
                  <a:schemeClr val="tx1"/>
                </a:solidFill>
                <a:latin typeface="Arial" panose="020B0604020202020204" pitchFamily="34" charset="0"/>
                <a:ea typeface="+mn-ea"/>
                <a:cs typeface="+mn-cs"/>
              </a:rPr>
              <a:t>Gesetzliche und verbindliche Vorgaben, dass deutsche/europäische Unternehmen</a:t>
            </a:r>
            <a:endParaRPr kumimoji="1" lang="de-DE" sz="1200" kern="1200" baseline="0" dirty="0">
              <a:solidFill>
                <a:schemeClr val="tx1"/>
              </a:solidFill>
              <a:latin typeface="Arial" panose="020B0604020202020204" pitchFamily="34" charset="0"/>
              <a:ea typeface="+mn-ea"/>
              <a:cs typeface="+mn-cs"/>
            </a:endParaRP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auf die Einhaltung von Sozialstandards in ihrer gesamten Lieferkette achten müssen</a:t>
            </a: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(Unternehmen sind verpflichtet, selbst aktiv zu werden und dafür zu sorgen, dass ihre</a:t>
            </a: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Lieferanten Gesetze einhalten (siehe UN-Leitprinzipien für Wirtschaft und Menschenrechte)).</a:t>
            </a:r>
            <a:endParaRPr kumimoji="1" lang="de-DE" sz="1200" kern="1200" baseline="0" dirty="0">
              <a:solidFill>
                <a:schemeClr val="tx1"/>
              </a:solidFill>
              <a:latin typeface="Arial" panose="020B0604020202020204" pitchFamily="34" charset="0"/>
              <a:ea typeface="+mn-ea"/>
              <a:cs typeface="+mn-cs"/>
            </a:endParaRPr>
          </a:p>
          <a:p>
            <a:pPr marL="0" lvl="0" indent="0">
              <a:buNone/>
            </a:pPr>
            <a:endParaRPr kumimoji="1" lang="de-DE" sz="1200" kern="1200" dirty="0">
              <a:solidFill>
                <a:schemeClr val="tx1"/>
              </a:solidFill>
              <a:latin typeface="Arial" panose="020B0604020202020204" pitchFamily="34" charset="0"/>
              <a:ea typeface="+mn-ea"/>
              <a:cs typeface="+mn-cs"/>
            </a:endParaRPr>
          </a:p>
          <a:p>
            <a:pPr marL="171450" lvl="0" indent="-171450">
              <a:buFont typeface="Arial" panose="020B0604020202020204" pitchFamily="34" charset="0"/>
              <a:buChar char="•"/>
            </a:pPr>
            <a:r>
              <a:rPr kumimoji="1" lang="de-DE" sz="1200" kern="1200" dirty="0">
                <a:solidFill>
                  <a:schemeClr val="tx1"/>
                </a:solidFill>
                <a:latin typeface="Arial" panose="020B0604020202020204" pitchFamily="34" charset="0"/>
                <a:ea typeface="+mn-ea"/>
                <a:cs typeface="+mn-cs"/>
              </a:rPr>
              <a:t>Verletzungen vom Menschenrechten müssen geahndet werden können.</a:t>
            </a: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Wenn es diese Haftung gäbe, würden</a:t>
            </a:r>
            <a:r>
              <a:rPr kumimoji="1" lang="de-DE" sz="1200" kern="1200" baseline="0" dirty="0">
                <a:solidFill>
                  <a:schemeClr val="tx1"/>
                </a:solidFill>
                <a:latin typeface="Arial" panose="020B0604020202020204" pitchFamily="34" charset="0"/>
                <a:ea typeface="+mn-ea"/>
                <a:cs typeface="+mn-cs"/>
              </a:rPr>
              <a:t> </a:t>
            </a:r>
            <a:r>
              <a:rPr kumimoji="1" lang="de-DE" sz="1200" kern="1200" dirty="0">
                <a:solidFill>
                  <a:schemeClr val="tx1"/>
                </a:solidFill>
                <a:latin typeface="Arial" panose="020B0604020202020204" pitchFamily="34" charset="0"/>
                <a:ea typeface="+mn-ea"/>
                <a:cs typeface="+mn-cs"/>
              </a:rPr>
              <a:t>Unternehmen mehr vorbeugen.</a:t>
            </a:r>
          </a:p>
          <a:p>
            <a:pPr lvl="0"/>
            <a:endParaRPr kumimoji="1" lang="de-DE" sz="1200" kern="1200" dirty="0">
              <a:solidFill>
                <a:schemeClr val="tx1"/>
              </a:solidFill>
              <a:latin typeface="Arial" panose="020B0604020202020204" pitchFamily="34" charset="0"/>
              <a:ea typeface="+mn-ea"/>
              <a:cs typeface="+mn-cs"/>
            </a:endParaRPr>
          </a:p>
          <a:p>
            <a:pPr marL="171450" lvl="0" indent="-171450">
              <a:buFont typeface="Arial" panose="020B0604020202020204" pitchFamily="34" charset="0"/>
              <a:buChar char="•"/>
            </a:pPr>
            <a:r>
              <a:rPr kumimoji="1" lang="de-DE" sz="1200" kern="1200" dirty="0">
                <a:solidFill>
                  <a:schemeClr val="tx1"/>
                </a:solidFill>
                <a:latin typeface="Arial" panose="020B0604020202020204" pitchFamily="34" charset="0"/>
                <a:ea typeface="+mn-ea"/>
                <a:cs typeface="+mn-cs"/>
              </a:rPr>
              <a:t>Wiedergutmachung und Entschädigung von Opfern</a:t>
            </a:r>
            <a:r>
              <a:rPr kumimoji="1" lang="de-DE" sz="1200" kern="1200" baseline="0" dirty="0">
                <a:solidFill>
                  <a:schemeClr val="tx1"/>
                </a:solidFill>
                <a:latin typeface="Arial" panose="020B0604020202020204" pitchFamily="34" charset="0"/>
                <a:ea typeface="+mn-ea"/>
                <a:cs typeface="+mn-cs"/>
              </a:rPr>
              <a:t> = </a:t>
            </a:r>
            <a:r>
              <a:rPr kumimoji="1" lang="de-DE" sz="1200" kern="1200" dirty="0">
                <a:solidFill>
                  <a:schemeClr val="tx1"/>
                </a:solidFill>
                <a:latin typeface="Arial" panose="020B0604020202020204" pitchFamily="34" charset="0"/>
                <a:ea typeface="+mn-ea"/>
                <a:cs typeface="+mn-cs"/>
              </a:rPr>
              <a:t>Zugang zu Gerichten</a:t>
            </a: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in der EU für Arbeiterinnen, um europäische Unternehmen verklagen zu können.</a:t>
            </a: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Dabei: Zulassung von Sammelklagen (bisher nach deutschem. Recht nicht möglich)</a:t>
            </a:r>
          </a:p>
          <a:p>
            <a:pPr lvl="0"/>
            <a:endParaRPr kumimoji="1" lang="de-DE" sz="1200" kern="1200" dirty="0">
              <a:solidFill>
                <a:schemeClr val="tx1"/>
              </a:solidFill>
              <a:latin typeface="Arial" panose="020B0604020202020204" pitchFamily="34" charset="0"/>
              <a:ea typeface="+mn-ea"/>
              <a:cs typeface="+mn-cs"/>
            </a:endParaRPr>
          </a:p>
          <a:p>
            <a:pPr marL="171450" lvl="0" indent="-171450">
              <a:buFont typeface="Arial" panose="020B0604020202020204" pitchFamily="34" charset="0"/>
              <a:buChar char="•"/>
            </a:pPr>
            <a:r>
              <a:rPr kumimoji="1" lang="de-DE" sz="1200" kern="1200" dirty="0">
                <a:solidFill>
                  <a:schemeClr val="tx1"/>
                </a:solidFill>
                <a:latin typeface="Arial" panose="020B0604020202020204" pitchFamily="34" charset="0"/>
                <a:ea typeface="+mn-ea"/>
                <a:cs typeface="+mn-cs"/>
              </a:rPr>
              <a:t>Transparenz herstellen durch Offenlegungs- und Berichtpflichten z.B.</a:t>
            </a: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verbindliche Nachhaltigkeitsberichte</a:t>
            </a:r>
          </a:p>
          <a:p>
            <a:pPr lvl="0"/>
            <a:endParaRPr kumimoji="1" lang="de-DE" sz="1200" kern="1200" dirty="0">
              <a:solidFill>
                <a:schemeClr val="tx1"/>
              </a:solidFill>
              <a:latin typeface="Arial" panose="020B0604020202020204" pitchFamily="34" charset="0"/>
              <a:ea typeface="+mn-ea"/>
              <a:cs typeface="+mn-cs"/>
            </a:endParaRPr>
          </a:p>
          <a:p>
            <a:pPr marL="171450" indent="-171450">
              <a:buFont typeface="Arial" panose="020B0604020202020204" pitchFamily="34" charset="0"/>
              <a:buChar char="•"/>
            </a:pPr>
            <a:r>
              <a:rPr kumimoji="1" lang="de-DE" sz="1200" kern="1200" dirty="0">
                <a:solidFill>
                  <a:schemeClr val="tx1"/>
                </a:solidFill>
                <a:latin typeface="Arial" panose="020B0604020202020204" pitchFamily="34" charset="0"/>
                <a:ea typeface="+mn-ea"/>
                <a:cs typeface="+mn-cs"/>
              </a:rPr>
              <a:t>Handelsbeziehungen von DE regelt die EU: Forderung: Die Menschenrechtsklauseln</a:t>
            </a:r>
          </a:p>
          <a:p>
            <a:pPr mar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in Handelsabkommen müssen verbindlichen Charakter haben, also z.B. Sanktionen/Aussetzung</a:t>
            </a:r>
          </a:p>
          <a:p>
            <a:pPr mar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von Handelspräferenzen bei Missachtung nach sich ziehen.</a:t>
            </a:r>
          </a:p>
          <a:p>
            <a:endParaRPr kumimoji="1" lang="de-DE" sz="1200" kern="1200" dirty="0">
              <a:solidFill>
                <a:schemeClr val="tx1"/>
              </a:solidFill>
              <a:latin typeface="Arial" panose="020B0604020202020204" pitchFamily="34" charset="0"/>
              <a:ea typeface="+mn-ea"/>
              <a:cs typeface="+mn-cs"/>
            </a:endParaRPr>
          </a:p>
          <a:p>
            <a:pPr marL="0" indent="0">
              <a:buFontTx/>
              <a:buNone/>
            </a:pPr>
            <a:r>
              <a:rPr kumimoji="1" lang="de-DE" sz="1200" kern="1200" baseline="0" dirty="0">
                <a:solidFill>
                  <a:schemeClr val="tx1"/>
                </a:solidFill>
                <a:latin typeface="Arial" panose="020B0604020202020204" pitchFamily="34" charset="0"/>
                <a:ea typeface="+mn-ea"/>
                <a:cs typeface="+mn-cs"/>
              </a:rPr>
              <a:t>Fazit:</a:t>
            </a:r>
          </a:p>
          <a:p>
            <a:pPr marL="171450" indent="-171450">
              <a:buFont typeface="Arial" panose="020B0604020202020204" pitchFamily="34" charset="0"/>
              <a:buChar char="•"/>
            </a:pPr>
            <a:r>
              <a:rPr kumimoji="1" lang="de-DE" sz="1200" i="1" kern="1200" baseline="0" dirty="0">
                <a:solidFill>
                  <a:schemeClr val="tx1"/>
                </a:solidFill>
                <a:latin typeface="Arial" panose="020B0604020202020204" pitchFamily="34" charset="0"/>
                <a:ea typeface="+mn-ea"/>
                <a:cs typeface="+mn-cs"/>
                <a:sym typeface="Wingdings" pitchFamily="2" charset="2"/>
              </a:rPr>
              <a:t>R</a:t>
            </a:r>
            <a:r>
              <a:rPr kumimoji="1" lang="de-DE" sz="1200" i="1" kern="1200" dirty="0">
                <a:solidFill>
                  <a:schemeClr val="tx1"/>
                </a:solidFill>
                <a:latin typeface="Arial" panose="020B0604020202020204" pitchFamily="34" charset="0"/>
                <a:ea typeface="+mn-ea"/>
                <a:cs typeface="+mn-cs"/>
              </a:rPr>
              <a:t>egierungen in DE  und der EU haben über Außenhandelspolitik Einfluss</a:t>
            </a:r>
          </a:p>
          <a:p>
            <a:pPr marL="0" indent="0">
              <a:buFont typeface="Arial" panose="020B0604020202020204" pitchFamily="34" charset="0"/>
              <a:buNone/>
            </a:pPr>
            <a:r>
              <a:rPr kumimoji="1" lang="de-DE" sz="1200" i="1" kern="1200" dirty="0">
                <a:solidFill>
                  <a:schemeClr val="tx1"/>
                </a:solidFill>
                <a:latin typeface="Arial" panose="020B0604020202020204" pitchFamily="34" charset="0"/>
                <a:ea typeface="+mn-ea"/>
                <a:cs typeface="+mn-cs"/>
              </a:rPr>
              <a:t>auf Arbeitsbedingungen in Produktionsländern;</a:t>
            </a:r>
          </a:p>
          <a:p>
            <a:pPr marL="171450" indent="-171450">
              <a:buFont typeface="Arial" panose="020B0604020202020204" pitchFamily="34" charset="0"/>
              <a:buChar char="•"/>
            </a:pPr>
            <a:r>
              <a:rPr kumimoji="1" lang="de-DE" sz="1200" i="1" kern="1200" dirty="0">
                <a:solidFill>
                  <a:schemeClr val="tx1"/>
                </a:solidFill>
                <a:latin typeface="Arial" panose="020B0604020202020204" pitchFamily="34" charset="0"/>
                <a:ea typeface="+mn-ea"/>
                <a:cs typeface="+mn-cs"/>
              </a:rPr>
              <a:t>sie hätten auch die Möglichkeit Gesetze zur Haftbarmachung von Unternehmen</a:t>
            </a:r>
          </a:p>
          <a:p>
            <a:pPr marL="0" indent="0">
              <a:buFont typeface="Arial" panose="020B0604020202020204" pitchFamily="34" charset="0"/>
              <a:buNone/>
            </a:pPr>
            <a:r>
              <a:rPr kumimoji="1" lang="de-DE" sz="1200" i="1" kern="1200" dirty="0">
                <a:solidFill>
                  <a:schemeClr val="tx1"/>
                </a:solidFill>
                <a:latin typeface="Arial" panose="020B0604020202020204" pitchFamily="34" charset="0"/>
                <a:ea typeface="+mn-ea"/>
                <a:cs typeface="+mn-cs"/>
              </a:rPr>
              <a:t>für ihre Auslandsaktivitäten zu machen und zur Ermöglichung von Schadensersatzklagen</a:t>
            </a:r>
          </a:p>
          <a:p>
            <a:pPr marL="0" indent="0">
              <a:buFont typeface="Arial" panose="020B0604020202020204" pitchFamily="34" charset="0"/>
              <a:buNone/>
            </a:pPr>
            <a:r>
              <a:rPr kumimoji="1" lang="de-DE" sz="1200" i="1" kern="1200" dirty="0">
                <a:solidFill>
                  <a:schemeClr val="tx1"/>
                </a:solidFill>
                <a:latin typeface="Arial" panose="020B0604020202020204" pitchFamily="34" charset="0"/>
                <a:ea typeface="+mn-ea"/>
                <a:cs typeface="+mn-cs"/>
              </a:rPr>
              <a:t>von Opfern von Arbeitsrechtsverletzungen</a:t>
            </a:r>
          </a:p>
          <a:p>
            <a:pPr marL="171450" indent="-171450">
              <a:buFont typeface="Arial" panose="020B0604020202020204" pitchFamily="34" charset="0"/>
              <a:buChar char="•"/>
            </a:pPr>
            <a:r>
              <a:rPr kumimoji="1" lang="de-DE" sz="1200" i="1" kern="1200" dirty="0">
                <a:solidFill>
                  <a:schemeClr val="tx1"/>
                </a:solidFill>
                <a:latin typeface="Arial" panose="020B0604020202020204" pitchFamily="34" charset="0"/>
                <a:ea typeface="+mn-ea"/>
                <a:cs typeface="+mn-cs"/>
              </a:rPr>
              <a:t>dass es für solche Maßnahmen Spielräume gibt, zeigt z.B. das Engagement von</a:t>
            </a:r>
          </a:p>
          <a:p>
            <a:pPr marL="0" indent="0">
              <a:buFont typeface="Arial" panose="020B0604020202020204" pitchFamily="34" charset="0"/>
              <a:buNone/>
            </a:pPr>
            <a:r>
              <a:rPr kumimoji="1" lang="de-DE" sz="1200" i="1" kern="1200" dirty="0">
                <a:solidFill>
                  <a:schemeClr val="tx1"/>
                </a:solidFill>
                <a:latin typeface="Arial" panose="020B0604020202020204" pitchFamily="34" charset="0"/>
                <a:ea typeface="+mn-ea"/>
                <a:cs typeface="+mn-cs"/>
              </a:rPr>
              <a:t>Entwicklungsminister Müller für das Textilbündnis; unabhängig von den Inhalten des</a:t>
            </a:r>
          </a:p>
          <a:p>
            <a:pPr marL="0" indent="0">
              <a:buFont typeface="Arial" panose="020B0604020202020204" pitchFamily="34" charset="0"/>
              <a:buNone/>
            </a:pPr>
            <a:r>
              <a:rPr kumimoji="1" lang="de-DE" sz="1200" i="1" kern="1200" dirty="0">
                <a:solidFill>
                  <a:schemeClr val="tx1"/>
                </a:solidFill>
                <a:latin typeface="Arial" panose="020B0604020202020204" pitchFamily="34" charset="0"/>
                <a:ea typeface="+mn-ea"/>
                <a:cs typeface="+mn-cs"/>
              </a:rPr>
              <a:t>Bündnisses wird klar: wenn der politische Wille da ist, kann viel passieren.</a:t>
            </a:r>
          </a:p>
          <a:p>
            <a:pPr>
              <a:buFont typeface="Wingdings"/>
              <a:buNone/>
            </a:pPr>
            <a:endParaRPr kumimoji="1" lang="de-DE" sz="1200" i="1" kern="1200" dirty="0">
              <a:solidFill>
                <a:schemeClr val="tx1"/>
              </a:solidFill>
              <a:latin typeface="Arial" panose="020B0604020202020204" pitchFamily="34" charset="0"/>
              <a:ea typeface="+mn-ea"/>
              <a:cs typeface="+mn-cs"/>
            </a:endParaRPr>
          </a:p>
          <a:p>
            <a:pPr>
              <a:buFont typeface="Wingdings"/>
              <a:buNone/>
            </a:pPr>
            <a:r>
              <a:rPr kumimoji="1" lang="de-DE" sz="1200" i="1" kern="1200" dirty="0">
                <a:solidFill>
                  <a:schemeClr val="tx1"/>
                </a:solidFill>
                <a:latin typeface="Arial" panose="020B0604020202020204" pitchFamily="34" charset="0"/>
                <a:ea typeface="+mn-ea"/>
                <a:cs typeface="+mn-cs"/>
              </a:rPr>
              <a:t>Weitere Infos: Todschick, S. 179-193</a:t>
            </a:r>
            <a:endParaRPr lang="de-DE" i="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DF3591DF-FE3E-47C9-A31E-6F8E2E7433CF}"/>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C84BF2F5-4B02-4FE8-A82D-093991BB225E}"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15</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00355" name="Rectangle 1">
            <a:extLst>
              <a:ext uri="{FF2B5EF4-FFF2-40B4-BE49-F238E27FC236}">
                <a16:creationId xmlns:a16="http://schemas.microsoft.com/office/drawing/2014/main" id="{E3B9D4C0-5385-4E6E-9616-22CBBFEA4581}"/>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6" name="Rectangle 2">
            <a:extLst>
              <a:ext uri="{FF2B5EF4-FFF2-40B4-BE49-F238E27FC236}">
                <a16:creationId xmlns:a16="http://schemas.microsoft.com/office/drawing/2014/main" id="{54CFAF4B-5DC1-44D5-9528-B91E0A51C1DE}"/>
              </a:ext>
            </a:extLst>
          </p:cNvPr>
          <p:cNvSpPr>
            <a:spLocks noGrp="1" noChangeArrowheads="1"/>
          </p:cNvSpPr>
          <p:nvPr>
            <p:ph type="body" idx="1"/>
          </p:nvPr>
        </p:nvSpPr>
        <p:spPr>
          <a:xfrm>
            <a:off x="1219200" y="3257550"/>
            <a:ext cx="6705600" cy="30861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833D915-D431-427D-B1EA-9863EC995A30}"/>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C35B2D64-5E3A-4B3F-A876-2F07AAFDAD69}"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16</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51203" name="Rectangle 2">
            <a:extLst>
              <a:ext uri="{FF2B5EF4-FFF2-40B4-BE49-F238E27FC236}">
                <a16:creationId xmlns:a16="http://schemas.microsoft.com/office/drawing/2014/main" id="{57A02845-B093-41D9-96EC-07F9982C2B75}"/>
              </a:ext>
            </a:extLst>
          </p:cNvPr>
          <p:cNvSpPr>
            <a:spLocks noGrp="1" noRot="1" noChangeAspect="1" noChangeArrowheads="1" noTextEdit="1"/>
          </p:cNvSpPr>
          <p:nvPr>
            <p:ph type="sldImg"/>
          </p:nvPr>
        </p:nvSpPr>
        <p:spPr/>
      </p:sp>
      <p:sp>
        <p:nvSpPr>
          <p:cNvPr id="96260" name="Rectangle 3">
            <a:extLst>
              <a:ext uri="{FF2B5EF4-FFF2-40B4-BE49-F238E27FC236}">
                <a16:creationId xmlns:a16="http://schemas.microsoft.com/office/drawing/2014/main" id="{AE98C641-208F-43E0-B31A-3F8F0A941DE3}"/>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 typeface="Times New Roman" charset="0"/>
              <a:buNone/>
              <a:defRPr/>
            </a:pPr>
            <a:endParaRPr lang="de-DE">
              <a:latin typeface="Arial" charset="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1">
            <a:extLst>
              <a:ext uri="{FF2B5EF4-FFF2-40B4-BE49-F238E27FC236}">
                <a16:creationId xmlns:a16="http://schemas.microsoft.com/office/drawing/2014/main" id="{B0EE0C23-849F-41E0-AA2B-EBC587D027E6}"/>
              </a:ext>
            </a:extLst>
          </p:cNvPr>
          <p:cNvSpPr>
            <a:spLocks noGrp="1" noChangeArrowheads="1"/>
          </p:cNvSpPr>
          <p:nvPr>
            <p:ph type="sldNum" sz="quarter"/>
          </p:nvPr>
        </p:nvSpPr>
        <p:spPr>
          <a:noFill/>
        </p:spPr>
        <p:txBody>
          <a:bodyPr/>
          <a:lstStyle>
            <a:lvl1pPr marL="215900" indent="-21590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1pPr>
            <a:lvl2pPr marL="685800" indent="-263525"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2pPr>
            <a:lvl3pPr marL="1054100"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3pPr>
            <a:lvl4pPr marL="1476375"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4pPr>
            <a:lvl5pPr marL="1898650"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5pPr>
            <a:lvl6pPr marL="23558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6pPr>
            <a:lvl7pPr marL="28130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7pPr>
            <a:lvl8pPr marL="32702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8pPr>
            <a:lvl9pPr marL="37274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9pPr>
          </a:lstStyle>
          <a:p>
            <a:pPr marL="215900" marR="0" lvl="0" indent="-215900" algn="r" defTabSz="412750" rtl="0" eaLnBrk="1" fontAlgn="base" latinLnBrk="0" hangingPunct="1">
              <a:lnSpc>
                <a:spcPct val="100000"/>
              </a:lnSpc>
              <a:spcBef>
                <a:spcPct val="0"/>
              </a:spcBef>
              <a:spcAft>
                <a:spcPct val="0"/>
              </a:spcAft>
              <a:buClrTx/>
              <a:buSzTx/>
              <a:buFontTx/>
              <a:buNone/>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a:pPr>
            <a:fld id="{7FC549B1-4833-4764-B524-95017C935A88}"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mn-cs"/>
              </a:rPr>
              <a:pPr marL="215900" marR="0" lvl="0" indent="-215900" algn="r" defTabSz="412750" rtl="0" eaLnBrk="1" fontAlgn="base" latinLnBrk="0" hangingPunct="1">
                <a:lnSpc>
                  <a:spcPct val="100000"/>
                </a:lnSpc>
                <a:spcBef>
                  <a:spcPct val="0"/>
                </a:spcBef>
                <a:spcAft>
                  <a:spcPct val="0"/>
                </a:spcAft>
                <a:buClrTx/>
                <a:buSzTx/>
                <a:buFontTx/>
                <a:buNone/>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a:pPr>
              <a:t>2</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2291" name="Rectangle 1">
            <a:extLst>
              <a:ext uri="{FF2B5EF4-FFF2-40B4-BE49-F238E27FC236}">
                <a16:creationId xmlns:a16="http://schemas.microsoft.com/office/drawing/2014/main" id="{9530660A-ADA5-4C8D-97BC-272F722EEACD}"/>
              </a:ext>
            </a:extLst>
          </p:cNvPr>
          <p:cNvSpPr>
            <a:spLocks noGrp="1" noRot="1" noChangeAspect="1" noChangeArrowheads="1" noTextEdit="1"/>
          </p:cNvSpPr>
          <p:nvPr>
            <p:ph type="sldImg"/>
          </p:nvPr>
        </p:nvSpPr>
        <p:spPr>
          <a:xfrm>
            <a:off x="1144588" y="695325"/>
            <a:ext cx="4568825" cy="3427413"/>
          </a:xfrm>
          <a:solidFill>
            <a:srgbClr val="FFFFFF"/>
          </a:solidFill>
        </p:spPr>
      </p:sp>
      <p:sp>
        <p:nvSpPr>
          <p:cNvPr id="17412" name="Rectangle 2">
            <a:extLst>
              <a:ext uri="{FF2B5EF4-FFF2-40B4-BE49-F238E27FC236}">
                <a16:creationId xmlns:a16="http://schemas.microsoft.com/office/drawing/2014/main" id="{D5133509-33CA-42FA-91B6-00812F7D9B10}"/>
              </a:ext>
            </a:extLst>
          </p:cNvPr>
          <p:cNvSpPr>
            <a:spLocks noGrp="1" noChangeArrowheads="1"/>
          </p:cNvSpPr>
          <p:nvPr>
            <p:ph type="body" idx="1"/>
          </p:nvPr>
        </p:nvSpPr>
        <p:spPr>
          <a:xfrm>
            <a:off x="685800" y="4343400"/>
            <a:ext cx="5486400" cy="4114800"/>
          </a:xfrm>
          <a:extLst>
            <a:ext uri="{909E8E84-426E-40dd-AFC4-6F175D3DCCD1}"/>
            <a:ext uri="{91240B29-F687-4f45-9708-019B960494DF}"/>
          </a:extLst>
        </p:spPr>
        <p:txBody>
          <a:bodyPr wrap="none" lIns="80163" tIns="40081" rIns="80163" bIns="40081" anchor="ctr"/>
          <a:lstStyle/>
          <a:p>
            <a:pPr defTabSz="914400">
              <a:buClrTx/>
              <a:buSzTx/>
              <a:buFontTx/>
              <a:buNone/>
              <a:defRPr/>
            </a:pPr>
            <a:r>
              <a:rPr lang="de-DE" dirty="0">
                <a:cs typeface="+mn-cs"/>
              </a:rPr>
              <a:t>Unsere </a:t>
            </a:r>
            <a:r>
              <a:rPr lang="de-DE" dirty="0" err="1">
                <a:cs typeface="+mn-cs"/>
              </a:rPr>
              <a:t>Partner_innen</a:t>
            </a:r>
            <a:r>
              <a:rPr lang="de-DE" dirty="0">
                <a:cs typeface="+mn-cs"/>
              </a:rPr>
              <a:t> sind </a:t>
            </a:r>
            <a:r>
              <a:rPr lang="de-DE" dirty="0" err="1">
                <a:cs typeface="+mn-cs"/>
              </a:rPr>
              <a:t>basisnah</a:t>
            </a:r>
            <a:r>
              <a:rPr lang="de-DE" dirty="0">
                <a:cs typeface="+mn-cs"/>
              </a:rPr>
              <a:t>, sprich vor Ort und setzen sich größtenteils</a:t>
            </a:r>
          </a:p>
          <a:p>
            <a:pPr defTabSz="914400">
              <a:buClrTx/>
              <a:buSzTx/>
              <a:buFontTx/>
              <a:buNone/>
              <a:defRPr/>
            </a:pPr>
            <a:r>
              <a:rPr lang="de-DE" dirty="0">
                <a:cs typeface="+mn-cs"/>
              </a:rPr>
              <a:t>aus ehemaligen </a:t>
            </a:r>
            <a:r>
              <a:rPr lang="de-DE" dirty="0" err="1">
                <a:cs typeface="+mn-cs"/>
              </a:rPr>
              <a:t>Arbeiter_innen</a:t>
            </a:r>
            <a:r>
              <a:rPr lang="de-DE" dirty="0">
                <a:cs typeface="+mn-cs"/>
              </a:rPr>
              <a:t> zusammen.</a:t>
            </a:r>
          </a:p>
          <a:p>
            <a:pPr defTabSz="914400">
              <a:buClrTx/>
              <a:buSzTx/>
              <a:buFontTx/>
              <a:buNone/>
              <a:defRPr/>
            </a:pPr>
            <a:r>
              <a:rPr lang="de-DE" dirty="0">
                <a:cs typeface="+mn-cs"/>
              </a:rPr>
              <a:t>Dadurch sind sie mit den Problemen und Bedürfnissen der </a:t>
            </a:r>
            <a:r>
              <a:rPr lang="de-DE" dirty="0" err="1">
                <a:cs typeface="+mn-cs"/>
              </a:rPr>
              <a:t>Arbeiter_innen</a:t>
            </a:r>
            <a:r>
              <a:rPr lang="de-DE" dirty="0">
                <a:cs typeface="+mn-cs"/>
              </a:rPr>
              <a:t> besonders </a:t>
            </a:r>
            <a:r>
              <a:rPr lang="de-DE" dirty="0"/>
              <a:t>vertraut.</a:t>
            </a:r>
          </a:p>
          <a:p>
            <a:pPr defTabSz="914400">
              <a:buClrTx/>
              <a:buSzTx/>
              <a:buFontTx/>
              <a:buNone/>
              <a:defRPr/>
            </a:pPr>
            <a:r>
              <a:rPr lang="de-DE" dirty="0"/>
              <a:t>Sie </a:t>
            </a:r>
            <a:r>
              <a:rPr lang="de-DE" dirty="0">
                <a:cs typeface="+mn-cs"/>
              </a:rPr>
              <a:t>entwickeln ihre Projektideen selbstständig, arbeiten transparent, rechnen nachvollziehbar ab</a:t>
            </a:r>
          </a:p>
          <a:p>
            <a:pPr defTabSz="914400">
              <a:buClrTx/>
              <a:buSzTx/>
              <a:buFontTx/>
              <a:buNone/>
              <a:defRPr/>
            </a:pPr>
            <a:r>
              <a:rPr lang="de-DE" dirty="0">
                <a:cs typeface="+mn-cs"/>
              </a:rPr>
              <a:t>und statten Produktionsstätten regelmäßige Besuche ab.</a:t>
            </a:r>
          </a:p>
          <a:p>
            <a:pPr>
              <a:defRPr/>
            </a:pPr>
            <a:endParaRPr lang="de-DE" alt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1">
            <a:extLst>
              <a:ext uri="{FF2B5EF4-FFF2-40B4-BE49-F238E27FC236}">
                <a16:creationId xmlns:a16="http://schemas.microsoft.com/office/drawing/2014/main" id="{E40C576A-80B9-4956-B367-95064EACA3FF}"/>
              </a:ext>
            </a:extLst>
          </p:cNvPr>
          <p:cNvSpPr>
            <a:spLocks noGrp="1" noChangeArrowheads="1"/>
          </p:cNvSpPr>
          <p:nvPr>
            <p:ph type="sldNum" sz="quarter"/>
          </p:nvPr>
        </p:nvSpPr>
        <p:spPr>
          <a:noFill/>
        </p:spPr>
        <p:txBody>
          <a:bodyPr/>
          <a:lstStyle>
            <a:lvl1pPr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1pPr>
            <a:lvl2pPr marL="741363" indent="-28416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2pPr>
            <a:lvl3pPr marL="11414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3pPr>
            <a:lvl4pPr marL="15986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4pPr>
            <a:lvl5pPr marL="20558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5pPr>
            <a:lvl6pPr marL="25130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6pPr>
            <a:lvl7pPr marL="29702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7pPr>
            <a:lvl8pPr marL="34274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8pPr>
            <a:lvl9pPr marL="38846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9pPr>
          </a:lstStyle>
          <a:p>
            <a:pPr marL="0" marR="0" lvl="0" indent="0" algn="l" defTabSz="446088" rtl="0" eaLnBrk="1" fontAlgn="base" latinLnBrk="0" hangingPunct="1">
              <a:lnSpc>
                <a:spcPct val="100000"/>
              </a:lnSpc>
              <a:spcBef>
                <a:spcPct val="0"/>
              </a:spcBef>
              <a:spcAft>
                <a:spcPct val="0"/>
              </a:spcAft>
              <a:buClrTx/>
              <a:buSzTx/>
              <a:buFontTx/>
              <a:buNone/>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a:pPr>
            <a:fld id="{4FA376FE-F0BF-4E2A-BDBC-767F9610F73C}" type="slidenum">
              <a:rPr kumimoji="0" lang="de-DE" altLang="de-DE" sz="18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l" defTabSz="446088" rtl="0" eaLnBrk="1" fontAlgn="base" latinLnBrk="0" hangingPunct="1">
                <a:lnSpc>
                  <a:spcPct val="100000"/>
                </a:lnSpc>
                <a:spcBef>
                  <a:spcPct val="0"/>
                </a:spcBef>
                <a:spcAft>
                  <a:spcPct val="0"/>
                </a:spcAft>
                <a:buClrTx/>
                <a:buSzTx/>
                <a:buFontTx/>
                <a:buNone/>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a:pPr>
              <a:t>3</a:t>
            </a:fld>
            <a:endParaRPr kumimoji="0" lang="de-DE" altLang="de-DE" sz="18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47107" name="Rectangle 1">
            <a:extLst>
              <a:ext uri="{FF2B5EF4-FFF2-40B4-BE49-F238E27FC236}">
                <a16:creationId xmlns:a16="http://schemas.microsoft.com/office/drawing/2014/main" id="{06BCE758-B74D-4034-B5DA-5CF739B1A33F}"/>
              </a:ext>
            </a:extLst>
          </p:cNvPr>
          <p:cNvSpPr>
            <a:spLocks noGrp="1" noRot="1" noChangeAspect="1" noChangeArrowheads="1" noTextEdit="1"/>
          </p:cNvSpPr>
          <p:nvPr>
            <p:ph type="sldImg"/>
          </p:nvPr>
        </p:nvSpPr>
        <p:spPr>
          <a:xfrm>
            <a:off x="992188" y="777875"/>
            <a:ext cx="5114925" cy="3836988"/>
          </a:xfrm>
          <a:solidFill>
            <a:srgbClr val="FFFFFF"/>
          </a:solidFill>
          <a:ln/>
        </p:spPr>
      </p:sp>
      <p:sp>
        <p:nvSpPr>
          <p:cNvPr id="19460" name="Rectangle 2">
            <a:extLst>
              <a:ext uri="{FF2B5EF4-FFF2-40B4-BE49-F238E27FC236}">
                <a16:creationId xmlns:a16="http://schemas.microsoft.com/office/drawing/2014/main" id="{DCFCD260-C044-4301-ABD9-6514889F54FE}"/>
              </a:ext>
            </a:extLst>
          </p:cNvPr>
          <p:cNvSpPr>
            <a:spLocks noGrp="1" noChangeArrowheads="1"/>
          </p:cNvSpPr>
          <p:nvPr>
            <p:ph type="body" idx="1"/>
          </p:nvPr>
        </p:nvSpPr>
        <p:spPr>
          <a:xfrm>
            <a:off x="709613" y="4860925"/>
            <a:ext cx="5680075" cy="4606925"/>
          </a:xfrm>
          <a:extLst>
            <a:ext uri="{909E8E84-426E-40dd-AFC4-6F175D3DCCD1}"/>
            <a:ext uri="{91240B29-F687-4f45-9708-019B960494DF}"/>
          </a:extLst>
        </p:spPr>
        <p:txBody>
          <a:bodyPr wrap="none" lIns="86833" tIns="43416" rIns="86833" bIns="43416" anchor="ctr"/>
          <a:lstStyle/>
          <a:p>
            <a:pPr>
              <a:buFont typeface="Arial" panose="020B0604020202020204" pitchFamily="34" charset="0"/>
              <a:buNone/>
              <a:defRPr/>
            </a:pPr>
            <a:r>
              <a:rPr lang="de-DE" sz="1700" dirty="0"/>
              <a:t>Mit dem Projekt möchten wir ein Bewusstsein schaffen und </a:t>
            </a:r>
            <a:r>
              <a:rPr lang="de-DE" sz="1300" dirty="0"/>
              <a:t>über globale</a:t>
            </a:r>
          </a:p>
          <a:p>
            <a:pPr>
              <a:buFont typeface="Arial" panose="020B0604020202020204" pitchFamily="34" charset="0"/>
              <a:buNone/>
              <a:defRPr/>
            </a:pPr>
            <a:r>
              <a:rPr lang="de-DE" sz="1300" dirty="0"/>
              <a:t>Produktionsketten in der Bekleidungsindustrie sowie vorhandene Umwelt-</a:t>
            </a:r>
          </a:p>
          <a:p>
            <a:pPr>
              <a:buFont typeface="Arial" panose="020B0604020202020204" pitchFamily="34" charset="0"/>
              <a:buNone/>
              <a:defRPr/>
            </a:pPr>
            <a:r>
              <a:rPr lang="de-DE" sz="1300" dirty="0"/>
              <a:t>und Menschenrechtsverletzungen </a:t>
            </a:r>
            <a:r>
              <a:rPr lang="de-DE" sz="1400" dirty="0"/>
              <a:t>informieren. </a:t>
            </a:r>
            <a:r>
              <a:rPr lang="de-DE" altLang="de-DE" sz="1300" dirty="0">
                <a:latin typeface="Arial" charset="0"/>
              </a:rPr>
              <a:t>Wir möchten Kenntnisse über</a:t>
            </a:r>
          </a:p>
          <a:p>
            <a:pPr>
              <a:buFont typeface="Arial" panose="020B0604020202020204" pitchFamily="34" charset="0"/>
              <a:buNone/>
              <a:defRPr/>
            </a:pPr>
            <a:r>
              <a:rPr lang="de-DE" altLang="de-DE" sz="1300" dirty="0">
                <a:latin typeface="Arial" charset="0"/>
              </a:rPr>
              <a:t>umweltverträgliche und soziale Produktionsweisen vermitteln, so dass spätere</a:t>
            </a:r>
          </a:p>
          <a:p>
            <a:pPr>
              <a:buFont typeface="Arial" panose="020B0604020202020204" pitchFamily="34" charset="0"/>
              <a:buNone/>
              <a:defRPr/>
            </a:pPr>
            <a:r>
              <a:rPr lang="de-DE" altLang="de-DE" sz="1300" dirty="0" err="1">
                <a:latin typeface="Arial" charset="0"/>
              </a:rPr>
              <a:t>Mitarbeiter_innen</a:t>
            </a:r>
            <a:r>
              <a:rPr lang="de-DE" altLang="de-DE" sz="1300" dirty="0">
                <a:latin typeface="Arial" charset="0"/>
              </a:rPr>
              <a:t> von Textil- und Bekleidungsunternehmen sich für eine nachhaltige,</a:t>
            </a:r>
          </a:p>
          <a:p>
            <a:pPr>
              <a:buFont typeface="Arial" panose="020B0604020202020204" pitchFamily="34" charset="0"/>
              <a:buNone/>
              <a:defRPr/>
            </a:pPr>
            <a:r>
              <a:rPr lang="de-DE" altLang="de-DE" sz="1300" dirty="0">
                <a:latin typeface="Arial" charset="0"/>
              </a:rPr>
              <a:t>ökologische und sozial-faire Produktionsweise einsetzen können. </a:t>
            </a:r>
            <a:r>
              <a:rPr lang="de-DE" altLang="de-DE" sz="1300" dirty="0"/>
              <a:t>Wir setzen uns dafür ein,</a:t>
            </a:r>
          </a:p>
          <a:p>
            <a:pPr>
              <a:buFont typeface="Arial" panose="020B0604020202020204" pitchFamily="34" charset="0"/>
              <a:buNone/>
              <a:defRPr/>
            </a:pPr>
            <a:r>
              <a:rPr lang="de-DE" altLang="de-DE" sz="1300" dirty="0"/>
              <a:t>dass Themen nachhaltiger Entwicklung fester Ausbildungsinhalt von modebezogenen</a:t>
            </a:r>
          </a:p>
          <a:p>
            <a:pPr>
              <a:buFont typeface="Arial" panose="020B0604020202020204" pitchFamily="34" charset="0"/>
              <a:buNone/>
              <a:defRPr/>
            </a:pPr>
            <a:r>
              <a:rPr lang="de-DE" altLang="de-DE" sz="1300" dirty="0"/>
              <a:t>Studiengängen in Deutschland werden.</a:t>
            </a:r>
            <a:endParaRPr lang="en-US" altLang="de-DE" sz="1300" dirty="0"/>
          </a:p>
          <a:p>
            <a:pPr>
              <a:defRPr/>
            </a:pPr>
            <a:endParaRPr lang="de-DE" altLang="de-DE" dirty="0">
              <a:latin typeface="Arial" charset="0"/>
            </a:endParaRPr>
          </a:p>
          <a:p>
            <a:pPr>
              <a:defRPr/>
            </a:pPr>
            <a:r>
              <a:rPr lang="de-DE" altLang="de-DE" dirty="0">
                <a:latin typeface="Arial" charset="0"/>
              </a:rPr>
              <a:t>Projektaktivitäten:</a:t>
            </a:r>
          </a:p>
          <a:p>
            <a:pPr marL="171450" indent="-171450">
              <a:buFont typeface="Arial" panose="020B0604020202020204" pitchFamily="34" charset="0"/>
              <a:buChar char="•"/>
              <a:defRPr/>
            </a:pPr>
            <a:r>
              <a:rPr lang="de-DE" dirty="0"/>
              <a:t>Vorträge und Workshops an Hochschulen; dazu gehören Vortragsreisen mit Gästen</a:t>
            </a:r>
          </a:p>
          <a:p>
            <a:pPr marL="0" indent="0">
              <a:buFont typeface="Arial" panose="020B0604020202020204" pitchFamily="34" charset="0"/>
              <a:buNone/>
              <a:defRPr/>
            </a:pPr>
            <a:r>
              <a:rPr lang="de-DE" dirty="0"/>
              <a:t>aus Produktionsländern und die Durchführung von Workshops, die sich an 16</a:t>
            </a:r>
          </a:p>
          <a:p>
            <a:pPr marL="0" indent="0">
              <a:buFont typeface="Arial" panose="020B0604020202020204" pitchFamily="34" charset="0"/>
              <a:buNone/>
              <a:defRPr/>
            </a:pPr>
            <a:r>
              <a:rPr lang="de-DE" dirty="0"/>
              <a:t>Bildungsmodulen orientieren, die während des Projekts entwickelt wurden</a:t>
            </a:r>
          </a:p>
          <a:p>
            <a:pPr marL="171450" indent="-171450">
              <a:buFont typeface="Arial" panose="020B0604020202020204" pitchFamily="34" charset="0"/>
              <a:buChar char="•"/>
              <a:defRPr/>
            </a:pPr>
            <a:r>
              <a:rPr lang="de-DE" dirty="0"/>
              <a:t>wir beraten und betreuen Studierende bei ihren Studien- und Abschlussarbeiten</a:t>
            </a:r>
          </a:p>
          <a:p>
            <a:pPr marL="0" indent="0">
              <a:buFont typeface="Arial" panose="020B0604020202020204" pitchFamily="34" charset="0"/>
              <a:buNone/>
              <a:defRPr/>
            </a:pPr>
            <a:r>
              <a:rPr lang="de-DE" dirty="0"/>
              <a:t>oder bei Semesterprojekten (Interviews, Literaturhinweise, Kontakt zu anderen Organisationen)</a:t>
            </a:r>
          </a:p>
          <a:p>
            <a:pPr marL="171450" indent="-171450">
              <a:buFont typeface="Arial" panose="020B0604020202020204" pitchFamily="34" charset="0"/>
              <a:buChar char="•"/>
              <a:defRPr/>
            </a:pPr>
            <a:r>
              <a:rPr lang="de-DE" dirty="0"/>
              <a:t>wir vermitteln Praktika z.B. bei unseren Partnern oder im </a:t>
            </a:r>
            <a:r>
              <a:rPr lang="de-DE" dirty="0" err="1"/>
              <a:t>FairSchnitt</a:t>
            </a:r>
            <a:r>
              <a:rPr lang="de-DE" dirty="0"/>
              <a:t> Büro</a:t>
            </a:r>
          </a:p>
          <a:p>
            <a:pPr marL="171450" indent="-171450">
              <a:buFont typeface="Arial" panose="020B0604020202020204" pitchFamily="34" charset="0"/>
              <a:buChar char="•"/>
              <a:defRPr/>
            </a:pPr>
            <a:r>
              <a:rPr lang="de-DE" altLang="de-DE" dirty="0">
                <a:latin typeface="Arial" charset="0"/>
              </a:rPr>
              <a:t>eine Materialdatenbank auf unserer Projektwebseite bietet umfangreiche Hintergrundinformationen</a:t>
            </a:r>
          </a:p>
          <a:p>
            <a:pPr marL="0" indent="0">
              <a:buFont typeface="Arial" panose="020B0604020202020204" pitchFamily="34" charset="0"/>
              <a:buNone/>
              <a:defRPr/>
            </a:pPr>
            <a:r>
              <a:rPr lang="de-DE" altLang="de-DE" dirty="0">
                <a:latin typeface="Arial" charset="0"/>
              </a:rPr>
              <a:t>und wird regelmäßig aktualisiert</a:t>
            </a:r>
          </a:p>
          <a:p>
            <a:pPr marL="171450" indent="-171450">
              <a:buFont typeface="Arial" panose="020B0604020202020204" pitchFamily="34" charset="0"/>
              <a:buChar char="•"/>
              <a:defRPr/>
            </a:pPr>
            <a:r>
              <a:rPr lang="de-DE" dirty="0" err="1"/>
              <a:t>FairSchnitt</a:t>
            </a:r>
            <a:r>
              <a:rPr lang="de-DE" dirty="0"/>
              <a:t> Konferenz (findet alle 2 Jahre statt, zuletzt 2018 in Hamburg – Berichte gibt‘s auf der </a:t>
            </a:r>
            <a:r>
              <a:rPr lang="de-DE" dirty="0" err="1"/>
              <a:t>FairSchnitt</a:t>
            </a:r>
            <a:r>
              <a:rPr lang="de-DE" dirty="0"/>
              <a:t> Webseite)</a:t>
            </a:r>
          </a:p>
          <a:p>
            <a:pPr marL="495239" lvl="1">
              <a:defRPr/>
            </a:pPr>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1B6802F-CE17-4E9B-82A6-DA797BD7D98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pPr marL="215900" marR="0" lvl="0" indent="-215900" algn="r" defTabSz="449263"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449263" algn="l"/>
                <a:tab pos="898525" algn="l"/>
                <a:tab pos="1347788" algn="l"/>
                <a:tab pos="1797050" algn="l"/>
                <a:tab pos="2246313" algn="l"/>
                <a:tab pos="2695575" algn="l"/>
              </a:tabLst>
              <a:defRPr/>
            </a:pPr>
            <a:fld id="{D096B3D2-3554-436D-8AB3-AF45FCA2F6A0}"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449263"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449263" algn="l"/>
                  <a:tab pos="898525" algn="l"/>
                  <a:tab pos="1347788" algn="l"/>
                  <a:tab pos="1797050" algn="l"/>
                  <a:tab pos="2246313" algn="l"/>
                  <a:tab pos="2695575" algn="l"/>
                </a:tabLst>
                <a:defRPr/>
              </a:pPr>
              <a:t>4</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32771" name="Rectangle 1">
            <a:extLst>
              <a:ext uri="{FF2B5EF4-FFF2-40B4-BE49-F238E27FC236}">
                <a16:creationId xmlns:a16="http://schemas.microsoft.com/office/drawing/2014/main" id="{F28395B1-F071-4811-9282-DA58D9BE9D71}"/>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a:extLst>
              <a:ext uri="{FF2B5EF4-FFF2-40B4-BE49-F238E27FC236}">
                <a16:creationId xmlns:a16="http://schemas.microsoft.com/office/drawing/2014/main" id="{4482DA58-B494-437A-865B-308E3964DE1C}"/>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Unternehmen sitzen als Einkäufer einer wichtigen Position, sie haben die Macht, die Bedingungen in den Fabriken zu ändern, das zeigen Beispiele von Unternehmen, die diese Verantwortung für die Arbeitsbedingungen bei ihren Zulieferern bereits übernehmen</a:t>
            </a:r>
          </a:p>
          <a:p>
            <a:pPr marL="0" marR="0" lvl="0" indent="0" algn="l" defTabSz="449263"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Einkaufspolitik anpassen: angemessene Lieferzeiten, faire Preise, die Existenzlöhne ermöglichen, lange Lieferbeziehungen… </a:t>
            </a:r>
          </a:p>
          <a:p>
            <a:pPr marL="0" marR="0" lvl="0" indent="0" algn="l" defTabSz="449263"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Soziale Verantwortung = ihr wirtschaftliches Handeln sozial verantwortlich gestalten</a:t>
            </a:r>
          </a:p>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3.  Eigene Kodizes ernst nehmen und effektive Maßnahmen zur Umsetzung </a:t>
            </a:r>
          </a:p>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6. Nicht nur rein kommerzielle audits</a:t>
            </a:r>
          </a:p>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32773" name="Text Box 3">
            <a:extLst>
              <a:ext uri="{FF2B5EF4-FFF2-40B4-BE49-F238E27FC236}">
                <a16:creationId xmlns:a16="http://schemas.microsoft.com/office/drawing/2014/main" id="{471272A8-B2BE-4793-A6E8-A965F14B8D24}"/>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E6D853D-8440-4770-8D23-8FB417E1699A}" type="slidenum">
              <a:rPr kumimoji="0" lang="de-DE" altLang="de-DE" sz="1200" b="0" i="0" u="none" strike="noStrike" kern="1200" cap="none" spc="0" normalizeH="0" baseline="0" noProof="0" smtClean="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93190" name="Notizenplatzhalter 1">
            <a:extLst>
              <a:ext uri="{FF2B5EF4-FFF2-40B4-BE49-F238E27FC236}">
                <a16:creationId xmlns:a16="http://schemas.microsoft.com/office/drawing/2014/main" id="{DEFBDDDD-3E25-4459-9807-4BDEE5B62FAD}"/>
              </a:ext>
            </a:extLst>
          </p:cNvPr>
          <p:cNvSpPr>
            <a:spLocks noGrp="1" noChangeArrowheads="1"/>
          </p:cNvSpPr>
          <p:nvPr>
            <p:ph type="body" idx="1"/>
          </p:nvPr>
        </p:nvSpPr>
        <p:spPr>
          <a:ln/>
        </p:spPr>
        <p:txBody>
          <a:bodyPr/>
          <a:lstStyle/>
          <a:p>
            <a:pPr>
              <a:lnSpc>
                <a:spcPct val="90000"/>
              </a:lnSpc>
              <a:defRPr/>
            </a:pPr>
            <a:r>
              <a:rPr lang="de-DE" altLang="de-DE" dirty="0">
                <a:cs typeface="Times New Roman" charset="0"/>
              </a:rPr>
              <a:t>Kampagne für Saubere Kleidung bzw. Clean Clothes Campaign ist ein Name</a:t>
            </a:r>
          </a:p>
          <a:p>
            <a:pPr>
              <a:lnSpc>
                <a:spcPct val="90000"/>
              </a:lnSpc>
              <a:defRPr/>
            </a:pPr>
            <a:r>
              <a:rPr lang="de-DE" altLang="de-DE" dirty="0">
                <a:cs typeface="Times New Roman" charset="0"/>
              </a:rPr>
              <a:t>für ein Netzwerk von Organisationen und keine Kampagne im eigentlichen Wortsinn.</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Mitgliedsorganisationen sind Gewerkschaften, entwicklungspolitische Gruppen</a:t>
            </a:r>
          </a:p>
          <a:p>
            <a:pPr>
              <a:lnSpc>
                <a:spcPct val="90000"/>
              </a:lnSpc>
              <a:defRPr/>
            </a:pPr>
            <a:r>
              <a:rPr lang="de-DE" altLang="de-DE" dirty="0">
                <a:cs typeface="Times New Roman" charset="0"/>
              </a:rPr>
              <a:t>und Vereine, kirchliche Organisationen…</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Partner in Produktionsländern sind Gewerkschaften oder NGOs</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Aktivitäten:</a:t>
            </a:r>
          </a:p>
          <a:p>
            <a:pPr marL="171450" indent="-171450">
              <a:lnSpc>
                <a:spcPct val="90000"/>
              </a:lnSpc>
              <a:buFont typeface="Arial" panose="020B0604020202020204" pitchFamily="34" charset="0"/>
              <a:buChar char="•"/>
              <a:defRPr/>
            </a:pPr>
            <a:r>
              <a:rPr lang="de-DE" altLang="de-DE" dirty="0">
                <a:cs typeface="Times New Roman" charset="0"/>
              </a:rPr>
              <a:t>Kampagnen gegen Unternehmen: z.B. Sport/Outdoor Bekleidungshersteller (z.B. adidas),</a:t>
            </a:r>
          </a:p>
          <a:p>
            <a:pPr>
              <a:lnSpc>
                <a:spcPct val="90000"/>
              </a:lnSpc>
              <a:buFont typeface="Arial" panose="020B0604020202020204" pitchFamily="34" charset="0"/>
              <a:buNone/>
              <a:defRPr/>
            </a:pPr>
            <a:r>
              <a:rPr lang="de-DE" altLang="de-DE" dirty="0">
                <a:cs typeface="Times New Roman" charset="0"/>
              </a:rPr>
              <a:t>Discounter, Existenzlohn</a:t>
            </a:r>
          </a:p>
          <a:p>
            <a:pPr marL="171450" indent="-171450">
              <a:lnSpc>
                <a:spcPct val="90000"/>
              </a:lnSpc>
              <a:buFont typeface="Arial" panose="020B0604020202020204" pitchFamily="34" charset="0"/>
              <a:buChar char="•"/>
              <a:defRPr/>
            </a:pPr>
            <a:r>
              <a:rPr lang="de-DE" altLang="de-DE" dirty="0">
                <a:cs typeface="Times New Roman" charset="0"/>
              </a:rPr>
              <a:t>Kampagnen an Regierungsstellen: z.B. öffentliche Beschaffung, verbindliche Regulierung</a:t>
            </a:r>
          </a:p>
          <a:p>
            <a:pPr>
              <a:lnSpc>
                <a:spcPct val="90000"/>
              </a:lnSpc>
              <a:defRPr/>
            </a:pPr>
            <a:r>
              <a:rPr lang="de-DE" altLang="de-DE" dirty="0">
                <a:cs typeface="Times New Roman" charset="0"/>
              </a:rPr>
              <a:t>zu Haftungen und Entschädigung</a:t>
            </a:r>
          </a:p>
          <a:p>
            <a:pPr marL="171450" indent="-171450">
              <a:lnSpc>
                <a:spcPct val="90000"/>
              </a:lnSpc>
              <a:buFont typeface="Arial" panose="020B0604020202020204" pitchFamily="34" charset="0"/>
              <a:buChar char="•"/>
              <a:defRPr/>
            </a:pPr>
            <a:r>
              <a:rPr lang="de-DE" altLang="de-DE" dirty="0">
                <a:cs typeface="Times New Roman" charset="0"/>
              </a:rPr>
              <a:t>Eilaktions-Netzwerk: zur Skandalisierung und Mobilisierung im Fall von akuten</a:t>
            </a:r>
          </a:p>
          <a:p>
            <a:pPr>
              <a:lnSpc>
                <a:spcPct val="90000"/>
              </a:lnSpc>
              <a:defRPr/>
            </a:pPr>
            <a:r>
              <a:rPr lang="de-DE" altLang="de-DE" dirty="0">
                <a:cs typeface="Times New Roman" charset="0"/>
              </a:rPr>
              <a:t>Arbeitsrechtsverletzungen </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FEMNET unterstützt folgende Arbeitsbereiche:</a:t>
            </a:r>
          </a:p>
          <a:p>
            <a:pPr marL="171450" indent="-171450">
              <a:lnSpc>
                <a:spcPct val="90000"/>
              </a:lnSpc>
              <a:buFont typeface="Arial" panose="020B0604020202020204" pitchFamily="34" charset="0"/>
              <a:buChar char="•"/>
              <a:defRPr/>
            </a:pPr>
            <a:r>
              <a:rPr lang="de-DE" altLang="de-DE" dirty="0">
                <a:cs typeface="Times New Roman" charset="0"/>
              </a:rPr>
              <a:t>Kampagnen (Sport/Outdoor, Discounter, Existenzlohn, öffentliche Beschaffung, CSR)</a:t>
            </a:r>
          </a:p>
          <a:p>
            <a:pPr marL="171450" indent="-171450">
              <a:lnSpc>
                <a:spcPct val="90000"/>
              </a:lnSpc>
              <a:buFont typeface="Arial" panose="020B0604020202020204" pitchFamily="34" charset="0"/>
              <a:buChar char="•"/>
              <a:defRPr/>
            </a:pPr>
            <a:r>
              <a:rPr lang="de-DE" altLang="de-DE" dirty="0">
                <a:cs typeface="Times New Roman" charset="0"/>
              </a:rPr>
              <a:t>Textilbündnis</a:t>
            </a:r>
          </a:p>
          <a:p>
            <a:pPr marL="171450" indent="-171450">
              <a:lnSpc>
                <a:spcPct val="90000"/>
              </a:lnSpc>
              <a:buFont typeface="Arial" panose="020B0604020202020204" pitchFamily="34" charset="0"/>
              <a:buChar char="•"/>
              <a:defRPr/>
            </a:pPr>
            <a:r>
              <a:rPr lang="de-DE" altLang="de-DE" dirty="0">
                <a:cs typeface="Times New Roman" charset="0"/>
              </a:rPr>
              <a:t>Verbraucherinformation</a:t>
            </a:r>
          </a:p>
          <a:p>
            <a:pPr marL="171450" indent="-171450">
              <a:lnSpc>
                <a:spcPct val="90000"/>
              </a:lnSpc>
              <a:buFont typeface="Arial" panose="020B0604020202020204" pitchFamily="34" charset="0"/>
              <a:buChar char="•"/>
              <a:defRPr/>
            </a:pPr>
            <a:r>
              <a:rPr lang="de-DE" altLang="de-DE" dirty="0">
                <a:cs typeface="Times New Roman" charset="0"/>
              </a:rPr>
              <a:t>Eilaktions-Netzwerk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9FD05D7-7EF2-4E2E-AFF7-82ECB10AE1B0}" type="slidenum">
              <a:rPr lang="de-DE" altLang="de-DE" smtClean="0"/>
              <a:pPr>
                <a:defRPr/>
              </a:pPr>
              <a:t>5</a:t>
            </a:fld>
            <a:endParaRPr lang="de-DE" altLang="de-DE"/>
          </a:p>
        </p:txBody>
      </p:sp>
    </p:spTree>
    <p:extLst>
      <p:ext uri="{BB962C8B-B14F-4D97-AF65-F5344CB8AC3E}">
        <p14:creationId xmlns:p14="http://schemas.microsoft.com/office/powerpoint/2010/main" val="1897779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r>
              <a:rPr lang="de-DE" dirty="0"/>
              <a:t>Hier sehen wir die Länder, aus denen Bekleidung nach Deutschland importiert wird:</a:t>
            </a:r>
          </a:p>
          <a:p>
            <a:endParaRPr lang="de-DE" dirty="0"/>
          </a:p>
          <a:p>
            <a:r>
              <a:rPr lang="de-DE" i="1" dirty="0"/>
              <a:t>Ggf. Zwischenfrage: Was fällt auf? Was sagen uns die Zahlen?</a:t>
            </a:r>
          </a:p>
          <a:p>
            <a:endParaRPr lang="de-DE" dirty="0"/>
          </a:p>
          <a:p>
            <a:r>
              <a:rPr lang="de-DE" dirty="0"/>
              <a:t>Wenn wir uns die Spalte der Länder in</a:t>
            </a:r>
            <a:r>
              <a:rPr lang="de-DE" baseline="0" dirty="0"/>
              <a:t> ihrer Reihenfolge angucken:</a:t>
            </a:r>
            <a:endParaRPr lang="de-DE" dirty="0"/>
          </a:p>
          <a:p>
            <a:r>
              <a:rPr lang="de-DE" dirty="0"/>
              <a:t>China ein sehr bedeutender Exporteur</a:t>
            </a:r>
          </a:p>
          <a:p>
            <a:r>
              <a:rPr lang="de-DE" dirty="0"/>
              <a:t>Bangladesch rangiert an zweiter Stelle - als wesentlich kleineres Land als China </a:t>
            </a:r>
          </a:p>
          <a:p>
            <a:r>
              <a:rPr kumimoji="1" lang="de-DE" sz="1200" kern="1200" dirty="0">
                <a:solidFill>
                  <a:schemeClr val="tx1"/>
                </a:solidFill>
                <a:effectLst/>
                <a:latin typeface="Arial" panose="020B0604020202020204" pitchFamily="34" charset="0"/>
                <a:ea typeface="+mn-ea"/>
                <a:cs typeface="+mn-cs"/>
              </a:rPr>
              <a:t>Auch Indien und etliche andere asiatische Niedriglohnländer wie Kambodscha, Vietnam, Pakistan, Myanmar. (In den Top 20 finden sich zudem Indonesien und Sri Lanka)</a:t>
            </a:r>
            <a:r>
              <a:rPr lang="de-DE" dirty="0">
                <a:effectLst/>
              </a:rPr>
              <a:t> </a:t>
            </a:r>
          </a:p>
          <a:p>
            <a:endParaRPr lang="de-DE" baseline="0" dirty="0"/>
          </a:p>
          <a:p>
            <a:r>
              <a:rPr lang="de-DE" dirty="0"/>
              <a:t>Diese Importdaten für Deutschland sind exemplarisch für andere Industriestaaten (=</a:t>
            </a:r>
            <a:r>
              <a:rPr lang="de-DE" baseline="0" dirty="0"/>
              <a:t> den globalen Norden)</a:t>
            </a:r>
            <a:r>
              <a:rPr lang="de-DE" dirty="0"/>
              <a:t>; </a:t>
            </a:r>
            <a:r>
              <a:rPr lang="de-DE" baseline="0" dirty="0"/>
              <a:t>diese asiatischen Länder exportieren genauso in andere EU-Staaten und die USA</a:t>
            </a:r>
          </a:p>
          <a:p>
            <a:endParaRPr lang="de-DE" baseline="0" dirty="0"/>
          </a:p>
          <a:p>
            <a:r>
              <a:rPr lang="de-DE" baseline="0" dirty="0"/>
              <a:t>Anmerkung: Dass das Land hier als Exportland angegeben wird, heißt nicht, dass die gesamte Textilkettenproduktion dort stattfindet – kann auch nochmal stark untergliedert sein. Das erklärt, warum auch Niederlande und Italien dabei sind – in den Niederlanden findet nicht viel Produktion statt, aber viel „letzte Produktionsschritte“.</a:t>
            </a:r>
          </a:p>
          <a:p>
            <a:endParaRPr lang="de-DE"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Hintergrund zur Liberalisierung des Marktes</a:t>
            </a:r>
            <a:r>
              <a:rPr lang="de-DE" baseline="0" dirty="0"/>
              <a:t>: </a:t>
            </a:r>
            <a:r>
              <a:rPr lang="de-DE" dirty="0"/>
              <a:t>Das Multifaserabkommen wurde 1974 zur Regulierung des weltweiten Handels in der Bekleidungsindustrie gegründet. Unter dieser Vereinbarung könnten die Industriestaaten Quoten für Einfuhren aus Entwicklungsländern festlegen. Von 1995-2005 lief die Vereinbarung aus, und endete 2005 endgültig. Daher hat sich die globale Bekleidungsindustrie seit 2005 verändert, insb. die Bedingungen für den Marktzugang haben sich geändert. In der Zwischenzeit wurden einige präferenzielle Zugangsregelungen für verschiedene Produktionsländer entwickelt. Dazu gehören: das </a:t>
            </a:r>
            <a:r>
              <a:rPr lang="de-DE" dirty="0" err="1"/>
              <a:t>Everything</a:t>
            </a:r>
            <a:r>
              <a:rPr lang="de-DE" dirty="0"/>
              <a:t>-but-Arms-Abkommen,</a:t>
            </a:r>
            <a:r>
              <a:rPr lang="de-DE" baseline="0" dirty="0"/>
              <a:t> b</a:t>
            </a:r>
            <a:r>
              <a:rPr lang="de-DE" dirty="0"/>
              <a:t>ilaterale und multilaterale Freihandelsabkommen von den USA und der EU.</a:t>
            </a:r>
            <a:r>
              <a:rPr lang="de-DE" baseline="0" dirty="0"/>
              <a:t> </a:t>
            </a:r>
            <a:r>
              <a:rPr lang="de-DE" dirty="0"/>
              <a:t>(Quelle:</a:t>
            </a:r>
            <a:r>
              <a:rPr lang="de-DE" baseline="0" dirty="0"/>
              <a:t> Global </a:t>
            </a:r>
            <a:r>
              <a:rPr lang="de-DE" baseline="0" dirty="0" err="1"/>
              <a:t>Garment</a:t>
            </a:r>
            <a:r>
              <a:rPr lang="de-DE" baseline="0" dirty="0"/>
              <a:t> </a:t>
            </a:r>
            <a:r>
              <a:rPr lang="de-DE" baseline="0" dirty="0" err="1"/>
              <a:t>Industry</a:t>
            </a:r>
            <a:r>
              <a:rPr lang="de-DE" baseline="0" dirty="0"/>
              <a:t> </a:t>
            </a:r>
            <a:r>
              <a:rPr lang="de-DE" baseline="0" dirty="0" err="1"/>
              <a:t>Facsheet</a:t>
            </a:r>
            <a:r>
              <a:rPr lang="de-DE" baseline="0" dirty="0"/>
              <a:t> der CCC, https://</a:t>
            </a:r>
            <a:r>
              <a:rPr lang="de-DE" baseline="0" dirty="0" err="1"/>
              <a:t>cleanclothes.org</a:t>
            </a:r>
            <a:r>
              <a:rPr lang="de-DE" baseline="0" dirty="0"/>
              <a:t>/</a:t>
            </a:r>
            <a:r>
              <a:rPr lang="de-DE" baseline="0" dirty="0" err="1"/>
              <a:t>resources</a:t>
            </a:r>
            <a:r>
              <a:rPr lang="de-DE" baseline="0" dirty="0"/>
              <a:t>/</a:t>
            </a:r>
            <a:r>
              <a:rPr lang="de-DE" baseline="0" dirty="0" err="1"/>
              <a:t>publications</a:t>
            </a:r>
            <a:r>
              <a:rPr lang="de-DE" baseline="0" dirty="0"/>
              <a:t>/</a:t>
            </a:r>
            <a:r>
              <a:rPr lang="de-DE" baseline="0" dirty="0" err="1"/>
              <a:t>factsheets</a:t>
            </a:r>
            <a:r>
              <a:rPr lang="de-DE" baseline="0" dirty="0"/>
              <a:t>/general-factsheet-garment-industry-february-2015.pdf, Zugriff 03.04.2019)</a:t>
            </a:r>
            <a:endParaRPr lang="de-DE"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err="1"/>
              <a:t>Anmerkung</a:t>
            </a:r>
            <a:r>
              <a:rPr lang="en-US" i="1" dirty="0"/>
              <a:t>: </a:t>
            </a:r>
            <a:r>
              <a:rPr lang="en-US" i="1" dirty="0" err="1"/>
              <a:t>Bitte</a:t>
            </a:r>
            <a:r>
              <a:rPr lang="en-US" i="1" dirty="0"/>
              <a:t> </a:t>
            </a:r>
            <a:r>
              <a:rPr lang="en-US" i="1" dirty="0" err="1"/>
              <a:t>fügt</a:t>
            </a:r>
            <a:r>
              <a:rPr lang="en-US" i="1" dirty="0"/>
              <a:t> </a:t>
            </a:r>
            <a:r>
              <a:rPr lang="en-US" i="1" dirty="0" err="1"/>
              <a:t>immer</a:t>
            </a:r>
            <a:r>
              <a:rPr lang="en-US" i="1" dirty="0"/>
              <a:t> die </a:t>
            </a:r>
            <a:r>
              <a:rPr lang="en-US" i="1" dirty="0" err="1"/>
              <a:t>aktuellsten</a:t>
            </a:r>
            <a:r>
              <a:rPr lang="en-US" i="1" dirty="0"/>
              <a:t> </a:t>
            </a:r>
            <a:r>
              <a:rPr lang="en-US" i="1" dirty="0" err="1"/>
              <a:t>Zahlen</a:t>
            </a:r>
            <a:r>
              <a:rPr lang="en-US" i="1" dirty="0"/>
              <a:t> von German Fashion (https://</a:t>
            </a:r>
            <a:r>
              <a:rPr lang="en-US" i="1" dirty="0" err="1"/>
              <a:t>www.germanfashion.net</a:t>
            </a:r>
            <a:r>
              <a:rPr lang="en-US" i="1" dirty="0"/>
              <a:t>/</a:t>
            </a:r>
            <a:r>
              <a:rPr lang="en-US" i="1" dirty="0" err="1"/>
              <a:t>zahlen-fakten</a:t>
            </a:r>
            <a:r>
              <a:rPr lang="en-US" i="1" dirty="0"/>
              <a:t>/</a:t>
            </a:r>
            <a:r>
              <a:rPr lang="en-US" i="1" dirty="0" err="1"/>
              <a:t>modeindustrie</a:t>
            </a:r>
            <a:r>
              <a:rPr lang="en-US" i="1" dirty="0"/>
              <a:t>/) </a:t>
            </a:r>
            <a:r>
              <a:rPr lang="en-US" i="1" dirty="0" err="1"/>
              <a:t>ein</a:t>
            </a:r>
            <a:r>
              <a:rPr lang="en-US" i="1" dirty="0"/>
              <a:t>! (</a:t>
            </a:r>
            <a:r>
              <a:rPr lang="en-US" i="1" dirty="0" err="1"/>
              <a:t>letzte</a:t>
            </a:r>
            <a:r>
              <a:rPr lang="en-US" i="1" dirty="0"/>
              <a:t> </a:t>
            </a:r>
            <a:r>
              <a:rPr lang="en-US" i="1" dirty="0" err="1"/>
              <a:t>Aktualisierung</a:t>
            </a:r>
            <a:r>
              <a:rPr lang="en-US" i="1" dirty="0"/>
              <a:t> 03.04.2019)</a:t>
            </a:r>
            <a:endParaRPr lang="de-DE" i="1" dirty="0"/>
          </a:p>
          <a:p>
            <a:endParaRPr lang="de-DE" dirty="0"/>
          </a:p>
          <a:p>
            <a:endParaRPr lang="de-DE" dirty="0"/>
          </a:p>
        </p:txBody>
      </p:sp>
      <p:sp>
        <p:nvSpPr>
          <p:cNvPr id="4" name="Foliennummernplatzhalter 3"/>
          <p:cNvSpPr>
            <a:spLocks noGrp="1"/>
          </p:cNvSpPr>
          <p:nvPr>
            <p:ph type="sldNum" sz="quarter" idx="10"/>
          </p:nvPr>
        </p:nvSpPr>
        <p:spPr/>
        <p:txBody>
          <a:bodyPr/>
          <a:lstStyle/>
          <a:p>
            <a:pPr>
              <a:defRPr/>
            </a:pPr>
            <a:fld id="{69FD05D7-7EF2-4E2E-AFF7-82ECB10AE1B0}" type="slidenum">
              <a:rPr lang="de-DE" altLang="de-DE" smtClean="0"/>
              <a:pPr>
                <a:defRPr/>
              </a:pPr>
              <a:t>6</a:t>
            </a:fld>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95E72C4E-B224-4A2E-95DE-D4613FAE7CC1}"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7</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D8699FA-B637-4C7B-B817-D6F6BAA606B8}" type="slidenum">
              <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Zu 1) bringt ihnen „Grundlast“, teilweise mit kaum/keinem Gewinn, aber dem Vorteil, dass die Infrastruktur und das Personal ausgelastet ist und keine Kosten durch Nicht-Nutzung verursacht</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Zu 2) da die Produzenten sich nicht leisten können, dass die Aufträge wegbrechen (weil er aufgrund der großen Aufträge möglicherweise andere Aufträge abgelehnt hat)</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Hintergrundinfos: Im Visier Discounter, S. 6+7</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Die</a:t>
            </a:r>
            <a:r>
              <a:rPr lang="de-DE" baseline="0" dirty="0"/>
              <a:t> Länder, die maßgeblich für die Bekleidungsversorgung der Menschen in den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Industriestaaten sind (hier exemplarisch für den Import nach Deutschland), sind hier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noch einmal geographisch </a:t>
            </a:r>
            <a:r>
              <a:rPr lang="de-DE" baseline="0"/>
              <a:t>dargestellt.</a:t>
            </a:r>
            <a:endParaRPr lang="de-DE" baseline="0" dirty="0"/>
          </a:p>
        </p:txBody>
      </p:sp>
    </p:spTree>
    <p:extLst>
      <p:ext uri="{BB962C8B-B14F-4D97-AF65-F5344CB8AC3E}">
        <p14:creationId xmlns:p14="http://schemas.microsoft.com/office/powerpoint/2010/main" val="2488116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Hier sind die Zahlen noch einmal grafisch</a:t>
            </a:r>
            <a:r>
              <a:rPr lang="de-DE" baseline="0" dirty="0"/>
              <a:t> zu sehen und die wirtschaftliche Bedeutung der einzelnen Länder:</a:t>
            </a:r>
          </a:p>
          <a:p>
            <a:r>
              <a:rPr lang="de-DE" baseline="0" dirty="0"/>
              <a:t>v.a. China, Bangladesch und die Türkei spielen eine große Rolle.</a:t>
            </a:r>
          </a:p>
          <a:p>
            <a:endParaRPr lang="de-DE" baseline="0" dirty="0"/>
          </a:p>
          <a:p>
            <a:r>
              <a:rPr lang="de-DE" i="1" dirty="0" err="1"/>
              <a:t>Ggf</a:t>
            </a:r>
            <a:r>
              <a:rPr lang="de-DE" i="1" dirty="0"/>
              <a:t> Zwischenfrage:</a:t>
            </a:r>
            <a:r>
              <a:rPr lang="de-DE" i="1" baseline="0" dirty="0"/>
              <a:t> warum könnte das relevant sein für unser Thema der Arbeitsbedingungen in asiatischen Ländern?</a:t>
            </a:r>
            <a:endParaRPr lang="de-DE" i="1" dirty="0"/>
          </a:p>
          <a:p>
            <a:endParaRPr lang="de-DE" dirty="0"/>
          </a:p>
          <a:p>
            <a:r>
              <a:rPr lang="de-DE" dirty="0"/>
              <a:t>Somit hat Deutschland eine Verantwortung für die Arbeitsbedingungen oder zumindest eine nicht zu verleugnende Beziehung zu ihnen</a:t>
            </a:r>
          </a:p>
          <a:p>
            <a:endParaRPr lang="de-DE" dirty="0"/>
          </a:p>
          <a:p>
            <a:r>
              <a:rPr lang="de-DE" dirty="0"/>
              <a:t>Abbildung: https://</a:t>
            </a:r>
            <a:r>
              <a:rPr lang="de-DE" dirty="0" err="1"/>
              <a:t>www.germanfashion.net</a:t>
            </a:r>
            <a:r>
              <a:rPr lang="de-DE" dirty="0"/>
              <a:t>/</a:t>
            </a:r>
            <a:r>
              <a:rPr lang="de-DE" dirty="0" err="1"/>
              <a:t>wp</a:t>
            </a:r>
            <a:r>
              <a:rPr lang="de-DE" dirty="0"/>
              <a:t>-content/</a:t>
            </a:r>
            <a:r>
              <a:rPr lang="de-DE" dirty="0" err="1"/>
              <a:t>uploads</a:t>
            </a:r>
            <a:r>
              <a:rPr lang="de-DE" dirty="0"/>
              <a:t>/2019/03/GermanFashion-Importlaender-2018.pdf (Zugriff 8.5.2019)</a:t>
            </a:r>
          </a:p>
          <a:p>
            <a:endParaRPr lang="de-DE" dirty="0"/>
          </a:p>
        </p:txBody>
      </p:sp>
      <p:sp>
        <p:nvSpPr>
          <p:cNvPr id="4" name="Foliennummernplatzhalter 3"/>
          <p:cNvSpPr>
            <a:spLocks noGrp="1"/>
          </p:cNvSpPr>
          <p:nvPr>
            <p:ph type="sldNum" sz="quarter" idx="10"/>
          </p:nvPr>
        </p:nvSpPr>
        <p:spPr/>
        <p:txBody>
          <a:bodyPr/>
          <a:lstStyle/>
          <a:p>
            <a:pPr>
              <a:defRPr/>
            </a:pPr>
            <a:fld id="{69FD05D7-7EF2-4E2E-AFF7-82ECB10AE1B0}" type="slidenum">
              <a:rPr lang="de-DE" altLang="de-DE" smtClean="0"/>
              <a:pPr>
                <a:defRPr/>
              </a:pPr>
              <a:t>8</a:t>
            </a:fld>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r>
              <a:rPr lang="de-DE" dirty="0"/>
              <a:t>Wenn wir uns noch einmal die Entwicklung anschauen, die Jahre 2017 und 2018</a:t>
            </a:r>
            <a:r>
              <a:rPr lang="de-DE" baseline="0" dirty="0"/>
              <a:t> im Vergleich:</a:t>
            </a:r>
            <a:endParaRPr lang="de-DE" dirty="0"/>
          </a:p>
          <a:p>
            <a:endParaRPr lang="de-DE" dirty="0"/>
          </a:p>
          <a:p>
            <a:r>
              <a:rPr lang="de-DE" dirty="0"/>
              <a:t>Hier ist eine Auflistung der Länder, die</a:t>
            </a:r>
            <a:r>
              <a:rPr lang="de-DE" baseline="0" dirty="0"/>
              <a:t> ihren Export nach Deutschland in nominalen Zahlen (also reale Zahlen, keine prozentualen Marktanteile) am stärksten gesteigert haben.</a:t>
            </a:r>
          </a:p>
          <a:p>
            <a:r>
              <a:rPr lang="de-DE" baseline="0" dirty="0"/>
              <a:t>Quelle: https://</a:t>
            </a:r>
            <a:r>
              <a:rPr lang="de-DE" baseline="0" dirty="0" err="1"/>
              <a:t>www.germanfashion.net</a:t>
            </a:r>
            <a:r>
              <a:rPr lang="de-DE" baseline="0" dirty="0"/>
              <a:t>/</a:t>
            </a:r>
            <a:r>
              <a:rPr lang="de-DE" baseline="0" dirty="0" err="1"/>
              <a:t>wp</a:t>
            </a:r>
            <a:r>
              <a:rPr lang="de-DE" baseline="0" dirty="0"/>
              <a:t>-content/</a:t>
            </a:r>
            <a:r>
              <a:rPr lang="de-DE" baseline="0" dirty="0" err="1"/>
              <a:t>uploads</a:t>
            </a:r>
            <a:r>
              <a:rPr lang="de-DE" baseline="0" dirty="0"/>
              <a:t>/2019/03/GermanFashion-Import-Gewinner-Verlierer-2018.pdf (Zugriff 8.5.2019)</a:t>
            </a:r>
            <a:endParaRPr lang="de-DE" dirty="0"/>
          </a:p>
          <a:p>
            <a:endParaRPr lang="de-DE" dirty="0"/>
          </a:p>
          <a:p>
            <a:r>
              <a:rPr lang="de-DE" dirty="0"/>
              <a:t>Für viele asiatische Länder lässt sich beobachten: die Dynamik ist enorm:</a:t>
            </a:r>
          </a:p>
          <a:p>
            <a:r>
              <a:rPr lang="de-DE" dirty="0"/>
              <a:t>Bangladesch z.B. hat seit einigen Jahren Steigerungsraten im weltweiten Export (nicht nach Deutschland, sondern weltweit; die Zahlen für die EU sind ähnlich wie die globalen) von bis zu</a:t>
            </a:r>
            <a:r>
              <a:rPr lang="de-DE" baseline="0" dirty="0"/>
              <a:t> 13 % jährlich (durchschnittlich um 10%) (Quellen: http://www.bgmea.com.bd/home/pages/TradeInformation (Zugriff 8.5.2019) und Buch Todschick, S. 34)</a:t>
            </a:r>
          </a:p>
          <a:p>
            <a:endParaRPr lang="de-DE" baseline="0" dirty="0"/>
          </a:p>
          <a:p>
            <a:r>
              <a:rPr lang="de-DE" baseline="0" dirty="0">
                <a:solidFill>
                  <a:srgbClr val="FF0000"/>
                </a:solidFill>
              </a:rPr>
              <a:t>Man rechnet damit, dass es China im Jahr 2019/2020 als führender Weltbekleidungs-Exporteur abgelöst haben wird. </a:t>
            </a:r>
            <a:r>
              <a:rPr kumimoji="1" lang="de-DE" sz="1200" kern="1200" baseline="0" dirty="0">
                <a:solidFill>
                  <a:schemeClr val="tx1"/>
                </a:solidFill>
                <a:latin typeface="Arial" panose="020B0604020202020204" pitchFamily="34" charset="0"/>
                <a:ea typeface="+mn-ea"/>
                <a:cs typeface="+mn-cs"/>
              </a:rPr>
              <a:t>Auch Vietnam, Pakistan, Kambodscha haben beim Export nach Deutschland extrem zugelegt mit regelmäßigen Steigerungsraten von 10% bis 20%. (Quelle: https://web.archive.org/web/20120416231039/http://www.mckinsey.de/downloads/presse/2011/2011_McKinsey_Bangladesh%20Case%20Study.pdf, S.6)</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a:p>
            <a:endParaRPr lang="de-DE" dirty="0"/>
          </a:p>
          <a:p>
            <a:r>
              <a:rPr lang="de-DE" dirty="0"/>
              <a:t>Diese Zahlen zeigen:</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v.a. in den letzten 20 Jahren Entwicklung der Bekleidungsindustrie/des Bekleidungsexports in asiatischen Ländern, die Industrie wächst.</a:t>
            </a:r>
          </a:p>
          <a:p>
            <a:endParaRPr lang="de-DE" baseline="0" dirty="0"/>
          </a:p>
          <a:p>
            <a:r>
              <a:rPr lang="de-DE" baseline="0" dirty="0"/>
              <a:t>Fazit:</a:t>
            </a:r>
          </a:p>
          <a:p>
            <a:r>
              <a:rPr lang="de-DE" baseline="0" dirty="0"/>
              <a:t>Asiatische Länder sind für den deutschen/europäischen Markt zunehmend von Bedeutung &amp; die Bekleidungsindustrie spielt eine zunehmende Rolle für die Wirtschaften der exportierenden Länder</a:t>
            </a:r>
          </a:p>
          <a:p>
            <a:endParaRPr lang="de-DE" dirty="0"/>
          </a:p>
        </p:txBody>
      </p:sp>
      <p:sp>
        <p:nvSpPr>
          <p:cNvPr id="4" name="Foliennummernplatzhalter 3"/>
          <p:cNvSpPr>
            <a:spLocks noGrp="1"/>
          </p:cNvSpPr>
          <p:nvPr>
            <p:ph type="sldNum" sz="quarter" idx="10"/>
          </p:nvPr>
        </p:nvSpPr>
        <p:spPr/>
        <p:txBody>
          <a:bodyPr/>
          <a:lstStyle/>
          <a:p>
            <a:pPr>
              <a:defRPr/>
            </a:pPr>
            <a:fld id="{69FD05D7-7EF2-4E2E-AFF7-82ECB10AE1B0}" type="slidenum">
              <a:rPr lang="de-DE" altLang="de-DE" smtClean="0"/>
              <a:pPr>
                <a:defRPr/>
              </a:pPr>
              <a:t>9</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2" y="0"/>
            <a:ext cx="4572000" cy="6858000"/>
          </a:xfrm>
          <a:prstGeom prst="rect">
            <a:avLst/>
          </a:prstGeom>
          <a:solidFill>
            <a:srgbClr val="3493C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20" tIns="45711" rIns="91420" bIns="45711"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 name="AutoShape 3"/>
          <p:cNvSpPr>
            <a:spLocks noChangeArrowheads="1"/>
          </p:cNvSpPr>
          <p:nvPr/>
        </p:nvSpPr>
        <p:spPr bwMode="auto">
          <a:xfrm>
            <a:off x="611188" y="1235075"/>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0" tIns="45711" rIns="91420" bIns="45711"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Formatvorlage des Untertitelmasters durch Klicken bearbeiten</a:t>
            </a:r>
            <a:endParaRPr lang="de-DE" noProof="0" dirty="0"/>
          </a:p>
        </p:txBody>
      </p:sp>
      <p:sp>
        <p:nvSpPr>
          <p:cNvPr id="8211" name="Rectangle 19"/>
          <p:cNvSpPr>
            <a:spLocks noGrp="1" noChangeArrowheads="1"/>
          </p:cNvSpPr>
          <p:nvPr>
            <p:ph type="ctrTitle" sz="quarter"/>
          </p:nvPr>
        </p:nvSpPr>
        <p:spPr>
          <a:xfrm>
            <a:off x="323528" y="1581152"/>
            <a:ext cx="7772400" cy="1463675"/>
          </a:xfrm>
        </p:spPr>
        <p:txBody>
          <a:bodyPr anchor="ctr"/>
          <a:lstStyle>
            <a:lvl1pPr algn="ctr">
              <a:defRPr sz="3200">
                <a:solidFill>
                  <a:schemeClr val="tx1"/>
                </a:solidFill>
              </a:defRPr>
            </a:lvl1pPr>
          </a:lstStyle>
          <a:p>
            <a:pPr lvl="0"/>
            <a:r>
              <a:rPr lang="de-DE" noProof="0"/>
              <a:t>Titelmasterformat durch Klicken bearbeiten</a:t>
            </a:r>
            <a:endParaRPr lang="de-DE" noProof="0" dirty="0"/>
          </a:p>
        </p:txBody>
      </p:sp>
      <p:sp>
        <p:nvSpPr>
          <p:cNvPr id="7" name="Rectangle 14"/>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fld id="{1204B5E8-4829-44A1-9BA7-E26214B60555}" type="datetime1">
              <a:rPr lang="de-DE" smtClean="0"/>
              <a:t>21.10.2019</a:t>
            </a:fld>
            <a:endParaRPr lang="de-DE"/>
          </a:p>
        </p:txBody>
      </p:sp>
      <p:sp>
        <p:nvSpPr>
          <p:cNvPr id="8" name="Rectangle 15"/>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t>Multiplikatorin I Hochschule</a:t>
            </a:r>
          </a:p>
        </p:txBody>
      </p:sp>
      <p:sp>
        <p:nvSpPr>
          <p:cNvPr id="9" name="Rectangle 17"/>
          <p:cNvSpPr>
            <a:spLocks noGrp="1" noChangeArrowheads="1"/>
          </p:cNvSpPr>
          <p:nvPr>
            <p:ph type="sldNum" sz="quarter" idx="12"/>
          </p:nvPr>
        </p:nvSpPr>
        <p:spPr>
          <a:xfrm>
            <a:off x="9527" y="6476936"/>
            <a:ext cx="1033463" cy="371541"/>
          </a:xfrm>
        </p:spPr>
        <p:txBody>
          <a:bodyPr anchorCtr="0"/>
          <a:lstStyle>
            <a:lvl1pPr>
              <a:defRPr smtClean="0"/>
            </a:lvl1pPr>
          </a:lstStyle>
          <a:p>
            <a:pPr>
              <a:defRPr/>
            </a:pPr>
            <a:fld id="{5405AA9F-0BCE-4092-A1DD-F8364E4FB927}" type="slidenum">
              <a:rPr lang="de-DE" altLang="de-DE" smtClean="0"/>
              <a:pPr>
                <a:defRPr/>
              </a:pPr>
              <a:t>‹Nr.›</a:t>
            </a:fld>
            <a:endParaRPr lang="de-DE" altLang="de-DE"/>
          </a:p>
        </p:txBody>
      </p:sp>
      <p:pic>
        <p:nvPicPr>
          <p:cNvPr id="3" name="Grafik 2">
            <a:extLst>
              <a:ext uri="{FF2B5EF4-FFF2-40B4-BE49-F238E27FC236}">
                <a16:creationId xmlns:a16="http://schemas.microsoft.com/office/drawing/2014/main" id="{74720153-0E9B-4806-98BC-A89E44AA18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8104" y="27004"/>
            <a:ext cx="3419856" cy="1078992"/>
          </a:xfrm>
          <a:prstGeom prst="rect">
            <a:avLst/>
          </a:prstGeom>
        </p:spPr>
      </p:pic>
    </p:spTree>
    <p:extLst>
      <p:ext uri="{BB962C8B-B14F-4D97-AF65-F5344CB8AC3E}">
        <p14:creationId xmlns:p14="http://schemas.microsoft.com/office/powerpoint/2010/main" val="32320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B6C1062A-26DF-4CB1-BA52-95439C60EC8D}" type="datetime1">
              <a:rPr lang="de-DE" smtClean="0"/>
              <a:t>21.10.2019</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a:t>
            </a:r>
          </a:p>
        </p:txBody>
      </p:sp>
      <p:sp>
        <p:nvSpPr>
          <p:cNvPr id="6" name="Rectangle 15"/>
          <p:cNvSpPr>
            <a:spLocks noGrp="1" noChangeArrowheads="1"/>
          </p:cNvSpPr>
          <p:nvPr>
            <p:ph type="sldNum" sz="quarter" idx="12"/>
          </p:nvPr>
        </p:nvSpPr>
        <p:spPr>
          <a:ln/>
        </p:spPr>
        <p:txBody>
          <a:bodyPr/>
          <a:lstStyle>
            <a:lvl1pPr>
              <a:defRPr/>
            </a:lvl1pPr>
          </a:lstStyle>
          <a:p>
            <a:pPr>
              <a:defRPr/>
            </a:pPr>
            <a:fld id="{36D8B215-8500-4916-8117-F49694DB6937}" type="slidenum">
              <a:rPr lang="de-DE" altLang="de-DE" smtClean="0"/>
              <a:pPr>
                <a:defRPr/>
              </a:pPr>
              <a:t>‹Nr.›</a:t>
            </a:fld>
            <a:endParaRPr lang="de-DE" altLang="de-DE"/>
          </a:p>
        </p:txBody>
      </p:sp>
    </p:spTree>
    <p:extLst>
      <p:ext uri="{BB962C8B-B14F-4D97-AF65-F5344CB8AC3E}">
        <p14:creationId xmlns:p14="http://schemas.microsoft.com/office/powerpoint/2010/main" val="194427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2" y="1340768"/>
            <a:ext cx="2000250" cy="475523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lvl1pPr>
              <a:defRPr/>
            </a:lvl1pPr>
          </a:lstStyle>
          <a:p>
            <a:pPr>
              <a:defRPr/>
            </a:pPr>
            <a:fld id="{4EC17E7B-2570-4D62-AD86-2B7DAB9D0A8E}"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a:t>
            </a:r>
          </a:p>
        </p:txBody>
      </p:sp>
      <p:sp>
        <p:nvSpPr>
          <p:cNvPr id="6" name="Foliennummernplatzhalter 5"/>
          <p:cNvSpPr>
            <a:spLocks noGrp="1"/>
          </p:cNvSpPr>
          <p:nvPr>
            <p:ph type="sldNum" sz="quarter" idx="12"/>
          </p:nvPr>
        </p:nvSpPr>
        <p:spPr/>
        <p:txBody>
          <a:bodyPr/>
          <a:lstStyle>
            <a:lvl1pPr>
              <a:defRPr smtClean="0"/>
            </a:lvl1pPr>
          </a:lstStyle>
          <a:p>
            <a:pPr>
              <a:defRPr/>
            </a:pPr>
            <a:fld id="{E10BD47F-8A51-4459-8940-A105C721FBA2}" type="slidenum">
              <a:rPr lang="de-DE" altLang="de-DE" smtClean="0"/>
              <a:pPr>
                <a:defRPr/>
              </a:pPr>
              <a:t>‹Nr.›</a:t>
            </a:fld>
            <a:endParaRPr lang="de-DE" altLang="de-DE"/>
          </a:p>
        </p:txBody>
      </p:sp>
    </p:spTree>
    <p:extLst>
      <p:ext uri="{BB962C8B-B14F-4D97-AF65-F5344CB8AC3E}">
        <p14:creationId xmlns:p14="http://schemas.microsoft.com/office/powerpoint/2010/main" val="3301508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70"/>
            <a:ext cx="8001000" cy="564232"/>
          </a:xfrm>
        </p:spPr>
        <p:txBody>
          <a:bodyPr/>
          <a:lstStyle/>
          <a:p>
            <a:r>
              <a:rPr lang="de-DE"/>
              <a:t>Titelmasterformat durch Klicken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Klicken Sie auf das Symbol, um die SmartArt-Grafik hinzuzufügen</a:t>
            </a:r>
          </a:p>
        </p:txBody>
      </p:sp>
      <p:sp>
        <p:nvSpPr>
          <p:cNvPr id="4" name="Datumsplatzhalter 3"/>
          <p:cNvSpPr>
            <a:spLocks noGrp="1"/>
          </p:cNvSpPr>
          <p:nvPr>
            <p:ph type="dt" sz="half" idx="10"/>
          </p:nvPr>
        </p:nvSpPr>
        <p:spPr/>
        <p:txBody>
          <a:bodyPr/>
          <a:lstStyle>
            <a:lvl1pPr>
              <a:defRPr/>
            </a:lvl1pPr>
          </a:lstStyle>
          <a:p>
            <a:pPr>
              <a:defRPr/>
            </a:pPr>
            <a:fld id="{13F8F990-F325-4576-BA0D-7923D4D6D708}"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a:t>
            </a:r>
          </a:p>
        </p:txBody>
      </p:sp>
      <p:sp>
        <p:nvSpPr>
          <p:cNvPr id="6" name="Foliennummernplatzhalter 5"/>
          <p:cNvSpPr>
            <a:spLocks noGrp="1"/>
          </p:cNvSpPr>
          <p:nvPr>
            <p:ph type="sldNum" sz="quarter" idx="12"/>
          </p:nvPr>
        </p:nvSpPr>
        <p:spPr>
          <a:xfrm>
            <a:off x="84138" y="6461061"/>
            <a:ext cx="671512" cy="371541"/>
          </a:xfrm>
        </p:spPr>
        <p:txBody>
          <a:bodyPr/>
          <a:lstStyle>
            <a:lvl1pPr>
              <a:defRPr smtClean="0"/>
            </a:lvl1pPr>
          </a:lstStyle>
          <a:p>
            <a:pPr>
              <a:defRPr/>
            </a:pPr>
            <a:fld id="{D608AF2D-4108-424D-BC55-576B0E2E627F}" type="slidenum">
              <a:rPr lang="de-DE" altLang="de-DE" smtClean="0"/>
              <a:pPr>
                <a:defRPr/>
              </a:pPr>
              <a:t>‹Nr.›</a:t>
            </a:fld>
            <a:endParaRPr lang="de-DE" altLang="de-DE"/>
          </a:p>
        </p:txBody>
      </p:sp>
    </p:spTree>
    <p:extLst>
      <p:ext uri="{BB962C8B-B14F-4D97-AF65-F5344CB8AC3E}">
        <p14:creationId xmlns:p14="http://schemas.microsoft.com/office/powerpoint/2010/main" val="3002144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2"/>
            <a:ext cx="8001000" cy="636240"/>
          </a:xfrm>
        </p:spPr>
        <p:txBody>
          <a:bodyPr/>
          <a:lstStyle/>
          <a:p>
            <a:r>
              <a:rPr lang="de-DE"/>
              <a:t>Titelmasterformat durch Klicken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p:cNvSpPr>
            <a:spLocks noGrp="1"/>
          </p:cNvSpPr>
          <p:nvPr>
            <p:ph type="dt" sz="half" idx="10"/>
          </p:nvPr>
        </p:nvSpPr>
        <p:spPr/>
        <p:txBody>
          <a:bodyPr/>
          <a:lstStyle>
            <a:lvl1pPr>
              <a:defRPr/>
            </a:lvl1pPr>
          </a:lstStyle>
          <a:p>
            <a:pPr>
              <a:defRPr/>
            </a:pPr>
            <a:fld id="{6D8AF698-797D-4E6F-90AB-016CBE4BAABD}"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a:t>
            </a:r>
          </a:p>
        </p:txBody>
      </p:sp>
      <p:sp>
        <p:nvSpPr>
          <p:cNvPr id="6" name="Foliennummernplatzhalter 5"/>
          <p:cNvSpPr>
            <a:spLocks noGrp="1"/>
          </p:cNvSpPr>
          <p:nvPr>
            <p:ph type="sldNum" sz="quarter" idx="12"/>
          </p:nvPr>
        </p:nvSpPr>
        <p:spPr>
          <a:xfrm>
            <a:off x="84138" y="6461061"/>
            <a:ext cx="671512" cy="371541"/>
          </a:xfrm>
        </p:spPr>
        <p:txBody>
          <a:bodyPr/>
          <a:lstStyle>
            <a:lvl1pPr>
              <a:defRPr smtClean="0"/>
            </a:lvl1pPr>
          </a:lstStyle>
          <a:p>
            <a:pPr>
              <a:defRPr/>
            </a:pPr>
            <a:fld id="{3B5C63A6-44F4-49AB-B98D-4C4958F3B623}" type="slidenum">
              <a:rPr lang="de-DE" altLang="de-DE" smtClean="0"/>
              <a:pPr>
                <a:defRPr/>
              </a:pPr>
              <a:t>‹Nr.›</a:t>
            </a:fld>
            <a:endParaRPr lang="de-DE" altLang="de-DE"/>
          </a:p>
        </p:txBody>
      </p:sp>
    </p:spTree>
    <p:extLst>
      <p:ext uri="{BB962C8B-B14F-4D97-AF65-F5344CB8AC3E}">
        <p14:creationId xmlns:p14="http://schemas.microsoft.com/office/powerpoint/2010/main" val="1077951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3493C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 name="AutoShape 3"/>
          <p:cNvSpPr>
            <a:spLocks noChangeArrowheads="1"/>
          </p:cNvSpPr>
          <p:nvPr/>
        </p:nvSpPr>
        <p:spPr bwMode="auto">
          <a:xfrm>
            <a:off x="611188" y="1235075"/>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Formatvorlage des Untertitelmasters durch Klicken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Titelmasterformat durch Klicken bearbeiten</a:t>
            </a:r>
            <a:endParaRPr lang="de-DE" noProof="0" dirty="0"/>
          </a:p>
        </p:txBody>
      </p:sp>
      <p:sp>
        <p:nvSpPr>
          <p:cNvPr id="7" name="Rectangle 14"/>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fld id="{7FC6BDEA-492B-47F5-A2B8-F20CF03DE44F}" type="datetime1">
              <a:rPr lang="de-DE" smtClean="0"/>
              <a:t>21.10.2019</a:t>
            </a:fld>
            <a:endParaRPr lang="de-DE"/>
          </a:p>
        </p:txBody>
      </p:sp>
      <p:sp>
        <p:nvSpPr>
          <p:cNvPr id="8" name="Rectangle 15"/>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t>Multiplikatorin I Hochschule </a:t>
            </a:r>
          </a:p>
        </p:txBody>
      </p:sp>
      <p:sp>
        <p:nvSpPr>
          <p:cNvPr id="9" name="Rectangle 17"/>
          <p:cNvSpPr>
            <a:spLocks noGrp="1" noChangeArrowheads="1"/>
          </p:cNvSpPr>
          <p:nvPr>
            <p:ph type="sldNum" sz="quarter" idx="12"/>
          </p:nvPr>
        </p:nvSpPr>
        <p:spPr>
          <a:xfrm>
            <a:off x="9525" y="5962650"/>
            <a:ext cx="1033463" cy="885825"/>
          </a:xfrm>
        </p:spPr>
        <p:txBody>
          <a:bodyPr anchorCtr="0"/>
          <a:lstStyle>
            <a:lvl1pPr>
              <a:defRPr smtClean="0"/>
            </a:lvl1pPr>
          </a:lstStyle>
          <a:p>
            <a:pPr>
              <a:defRPr/>
            </a:pPr>
            <a:fld id="{5405AA9F-0BCE-4092-A1DD-F8364E4FB927}" type="slidenum">
              <a:rPr lang="de-DE" altLang="de-DE"/>
              <a:pPr>
                <a:defRPr/>
              </a:pPr>
              <a:t>‹Nr.›</a:t>
            </a:fld>
            <a:endParaRPr lang="de-DE" altLang="de-DE"/>
          </a:p>
        </p:txBody>
      </p:sp>
      <p:pic>
        <p:nvPicPr>
          <p:cNvPr id="10" name="Grafik 9">
            <a:extLst>
              <a:ext uri="{FF2B5EF4-FFF2-40B4-BE49-F238E27FC236}">
                <a16:creationId xmlns:a16="http://schemas.microsoft.com/office/drawing/2014/main" id="{6EC65F8A-B199-457B-848A-1814783CB4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8104" y="27004"/>
            <a:ext cx="3419856" cy="1078992"/>
          </a:xfrm>
          <a:prstGeom prst="rect">
            <a:avLst/>
          </a:prstGeom>
        </p:spPr>
      </p:pic>
    </p:spTree>
    <p:extLst>
      <p:ext uri="{BB962C8B-B14F-4D97-AF65-F5344CB8AC3E}">
        <p14:creationId xmlns:p14="http://schemas.microsoft.com/office/powerpoint/2010/main" val="517896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7876E85E-A621-4C82-8290-E33DE3EED850}"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01981E4A-6541-40FC-9E12-0756EAF619A3}" type="slidenum">
              <a:rPr lang="de-DE" altLang="de-DE"/>
              <a:pPr>
                <a:defRPr/>
              </a:pPr>
              <a:t>‹Nr.›</a:t>
            </a:fld>
            <a:endParaRPr lang="de-DE" altLang="de-DE"/>
          </a:p>
        </p:txBody>
      </p:sp>
    </p:spTree>
    <p:extLst>
      <p:ext uri="{BB962C8B-B14F-4D97-AF65-F5344CB8AC3E}">
        <p14:creationId xmlns:p14="http://schemas.microsoft.com/office/powerpoint/2010/main" val="3858208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Titelmasterformat durch Klicken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13"/>
          <p:cNvSpPr>
            <a:spLocks noGrp="1" noChangeArrowheads="1"/>
          </p:cNvSpPr>
          <p:nvPr>
            <p:ph type="dt" sz="half" idx="10"/>
          </p:nvPr>
        </p:nvSpPr>
        <p:spPr>
          <a:ln/>
        </p:spPr>
        <p:txBody>
          <a:bodyPr/>
          <a:lstStyle>
            <a:lvl1pPr>
              <a:defRPr/>
            </a:lvl1pPr>
          </a:lstStyle>
          <a:p>
            <a:pPr>
              <a:defRPr/>
            </a:pPr>
            <a:fld id="{612EB268-7ACB-45BE-889A-0B23273B25AE}" type="datetime1">
              <a:rPr lang="de-DE" smtClean="0"/>
              <a:t>21.10.2019</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C35DDCDE-B86D-425D-A0AF-8AF6E6CB1CC6}" type="slidenum">
              <a:rPr lang="de-DE" altLang="de-DE"/>
              <a:pPr>
                <a:defRPr/>
              </a:pPr>
              <a:t>‹Nr.›</a:t>
            </a:fld>
            <a:endParaRPr lang="de-DE" altLang="de-DE"/>
          </a:p>
        </p:txBody>
      </p:sp>
    </p:spTree>
    <p:extLst>
      <p:ext uri="{BB962C8B-B14F-4D97-AF65-F5344CB8AC3E}">
        <p14:creationId xmlns:p14="http://schemas.microsoft.com/office/powerpoint/2010/main" val="742575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pPr>
              <a:defRPr/>
            </a:pPr>
            <a:fld id="{29B779B2-608D-4931-931D-CD0584746FC2}" type="datetime1">
              <a:rPr lang="de-DE" smtClean="0"/>
              <a:t>21.10.2019</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19B6B12D-6307-4863-A3CA-8AEF9864B3B5}" type="slidenum">
              <a:rPr lang="de-DE" altLang="de-DE"/>
              <a:pPr>
                <a:defRPr/>
              </a:pPr>
              <a:t>‹Nr.›</a:t>
            </a:fld>
            <a:endParaRPr lang="de-DE" altLang="de-DE"/>
          </a:p>
        </p:txBody>
      </p:sp>
    </p:spTree>
    <p:extLst>
      <p:ext uri="{BB962C8B-B14F-4D97-AF65-F5344CB8AC3E}">
        <p14:creationId xmlns:p14="http://schemas.microsoft.com/office/powerpoint/2010/main" val="382160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Titelmasterformat durch Klicken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p:cNvSpPr>
            <a:spLocks noGrp="1" noChangeArrowheads="1"/>
          </p:cNvSpPr>
          <p:nvPr>
            <p:ph type="dt" sz="half" idx="10"/>
          </p:nvPr>
        </p:nvSpPr>
        <p:spPr>
          <a:ln/>
        </p:spPr>
        <p:txBody>
          <a:bodyPr/>
          <a:lstStyle>
            <a:lvl1pPr>
              <a:defRPr/>
            </a:lvl1pPr>
          </a:lstStyle>
          <a:p>
            <a:pPr>
              <a:defRPr/>
            </a:pPr>
            <a:fld id="{B3A4BD6E-C45F-46BB-AA66-14648CF90F1F}" type="datetime1">
              <a:rPr lang="de-DE" smtClean="0"/>
              <a:t>21.10.2019</a:t>
            </a:fld>
            <a:endParaRPr lang="de-DE"/>
          </a:p>
        </p:txBody>
      </p:sp>
      <p:sp>
        <p:nvSpPr>
          <p:cNvPr id="8"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9" name="Rectangle 15"/>
          <p:cNvSpPr>
            <a:spLocks noGrp="1" noChangeArrowheads="1"/>
          </p:cNvSpPr>
          <p:nvPr>
            <p:ph type="sldNum" sz="quarter" idx="12"/>
          </p:nvPr>
        </p:nvSpPr>
        <p:spPr>
          <a:ln/>
        </p:spPr>
        <p:txBody>
          <a:bodyPr/>
          <a:lstStyle>
            <a:lvl1pPr>
              <a:defRPr/>
            </a:lvl1pPr>
          </a:lstStyle>
          <a:p>
            <a:pPr>
              <a:defRPr/>
            </a:pPr>
            <a:fld id="{0906568A-9176-4FAB-B126-81A1B5056C41}" type="slidenum">
              <a:rPr lang="de-DE" altLang="de-DE"/>
              <a:pPr>
                <a:defRPr/>
              </a:pPr>
              <a:t>‹Nr.›</a:t>
            </a:fld>
            <a:endParaRPr lang="de-DE" altLang="de-DE"/>
          </a:p>
        </p:txBody>
      </p:sp>
    </p:spTree>
    <p:extLst>
      <p:ext uri="{BB962C8B-B14F-4D97-AF65-F5344CB8AC3E}">
        <p14:creationId xmlns:p14="http://schemas.microsoft.com/office/powerpoint/2010/main" val="3360720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p:cNvSpPr>
            <a:spLocks noGrp="1" noChangeArrowheads="1"/>
          </p:cNvSpPr>
          <p:nvPr>
            <p:ph type="dt" sz="half" idx="10"/>
          </p:nvPr>
        </p:nvSpPr>
        <p:spPr>
          <a:ln/>
        </p:spPr>
        <p:txBody>
          <a:bodyPr/>
          <a:lstStyle>
            <a:lvl1pPr>
              <a:defRPr/>
            </a:lvl1pPr>
          </a:lstStyle>
          <a:p>
            <a:pPr>
              <a:defRPr/>
            </a:pPr>
            <a:fld id="{25CB009A-E483-4391-8A52-E2C682847C93}" type="datetime1">
              <a:rPr lang="de-DE" smtClean="0"/>
              <a:t>21.10.2019</a:t>
            </a:fld>
            <a:endParaRPr lang="de-DE"/>
          </a:p>
        </p:txBody>
      </p:sp>
      <p:sp>
        <p:nvSpPr>
          <p:cNvPr id="4"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5" name="Rectangle 15"/>
          <p:cNvSpPr>
            <a:spLocks noGrp="1" noChangeArrowheads="1"/>
          </p:cNvSpPr>
          <p:nvPr>
            <p:ph type="sldNum" sz="quarter" idx="12"/>
          </p:nvPr>
        </p:nvSpPr>
        <p:spPr>
          <a:ln/>
        </p:spPr>
        <p:txBody>
          <a:bodyPr/>
          <a:lstStyle>
            <a:lvl1pPr>
              <a:defRPr/>
            </a:lvl1pPr>
          </a:lstStyle>
          <a:p>
            <a:pPr>
              <a:defRPr/>
            </a:pPr>
            <a:fld id="{2A675FF9-E149-4FBC-A940-31F9E2456FBA}" type="slidenum">
              <a:rPr lang="de-DE" altLang="de-DE"/>
              <a:pPr>
                <a:defRPr/>
              </a:pPr>
              <a:t>‹Nr.›</a:t>
            </a:fld>
            <a:endParaRPr lang="de-DE" altLang="de-DE"/>
          </a:p>
        </p:txBody>
      </p:sp>
    </p:spTree>
    <p:extLst>
      <p:ext uri="{BB962C8B-B14F-4D97-AF65-F5344CB8AC3E}">
        <p14:creationId xmlns:p14="http://schemas.microsoft.com/office/powerpoint/2010/main" val="59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F11D16A3-8226-45C9-9D5F-B1E51461F352}"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a:t>
            </a:r>
          </a:p>
        </p:txBody>
      </p:sp>
      <p:sp>
        <p:nvSpPr>
          <p:cNvPr id="6" name="Foliennummernplatzhalter 5"/>
          <p:cNvSpPr>
            <a:spLocks noGrp="1"/>
          </p:cNvSpPr>
          <p:nvPr>
            <p:ph type="sldNum" sz="quarter" idx="12"/>
          </p:nvPr>
        </p:nvSpPr>
        <p:spPr/>
        <p:txBody>
          <a:bodyPr/>
          <a:lstStyle>
            <a:lvl1pPr>
              <a:defRPr smtClean="0"/>
            </a:lvl1pPr>
          </a:lstStyle>
          <a:p>
            <a:pPr>
              <a:defRPr/>
            </a:pPr>
            <a:fld id="{01981E4A-6541-40FC-9E12-0756EAF619A3}" type="slidenum">
              <a:rPr lang="de-DE" altLang="de-DE" smtClean="0"/>
              <a:pPr>
                <a:defRPr/>
              </a:pPr>
              <a:t>‹Nr.›</a:t>
            </a:fld>
            <a:endParaRPr lang="de-DE" altLang="de-DE"/>
          </a:p>
        </p:txBody>
      </p:sp>
    </p:spTree>
    <p:extLst>
      <p:ext uri="{BB962C8B-B14F-4D97-AF65-F5344CB8AC3E}">
        <p14:creationId xmlns:p14="http://schemas.microsoft.com/office/powerpoint/2010/main" val="993202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E1F28B7E-20F1-44E8-8A6C-F7FCE9CE9B00}" type="datetime1">
              <a:rPr lang="de-DE" smtClean="0"/>
              <a:t>21.10.2019</a:t>
            </a:fld>
            <a:endParaRPr lang="de-DE"/>
          </a:p>
        </p:txBody>
      </p:sp>
      <p:sp>
        <p:nvSpPr>
          <p:cNvPr id="3"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4" name="Rectangle 15"/>
          <p:cNvSpPr>
            <a:spLocks noGrp="1" noChangeArrowheads="1"/>
          </p:cNvSpPr>
          <p:nvPr>
            <p:ph type="sldNum" sz="quarter" idx="12"/>
          </p:nvPr>
        </p:nvSpPr>
        <p:spPr>
          <a:ln/>
        </p:spPr>
        <p:txBody>
          <a:bodyPr/>
          <a:lstStyle>
            <a:lvl1pPr>
              <a:defRPr/>
            </a:lvl1pPr>
          </a:lstStyle>
          <a:p>
            <a:pPr>
              <a:defRPr/>
            </a:pPr>
            <a:fld id="{86A8062F-05E1-4067-9C84-D0838666CF68}" type="slidenum">
              <a:rPr lang="de-DE" altLang="de-DE"/>
              <a:pPr>
                <a:defRPr/>
              </a:pPr>
              <a:t>‹Nr.›</a:t>
            </a:fld>
            <a:endParaRPr lang="de-DE" altLang="de-DE"/>
          </a:p>
        </p:txBody>
      </p:sp>
    </p:spTree>
    <p:extLst>
      <p:ext uri="{BB962C8B-B14F-4D97-AF65-F5344CB8AC3E}">
        <p14:creationId xmlns:p14="http://schemas.microsoft.com/office/powerpoint/2010/main" val="2381298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Titelmasterformat durch Klicken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pPr>
              <a:defRPr/>
            </a:pPr>
            <a:fld id="{64E26A99-95F7-4D8F-8BD3-0505737D3D9E}" type="datetime1">
              <a:rPr lang="de-DE" smtClean="0"/>
              <a:t>21.10.2019</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F6FCCA87-FC4D-4965-B692-D56C2C2FA4A4}" type="slidenum">
              <a:rPr lang="de-DE" altLang="de-DE"/>
              <a:pPr>
                <a:defRPr/>
              </a:pPr>
              <a:t>‹Nr.›</a:t>
            </a:fld>
            <a:endParaRPr lang="de-DE" altLang="de-DE"/>
          </a:p>
        </p:txBody>
      </p:sp>
    </p:spTree>
    <p:extLst>
      <p:ext uri="{BB962C8B-B14F-4D97-AF65-F5344CB8AC3E}">
        <p14:creationId xmlns:p14="http://schemas.microsoft.com/office/powerpoint/2010/main" val="2792694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Titelmasterformat durch Klicken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p:cNvSpPr>
            <a:spLocks noGrp="1" noChangeArrowheads="1"/>
          </p:cNvSpPr>
          <p:nvPr>
            <p:ph type="dt" sz="half" idx="10"/>
          </p:nvPr>
        </p:nvSpPr>
        <p:spPr>
          <a:ln/>
        </p:spPr>
        <p:txBody>
          <a:bodyPr/>
          <a:lstStyle>
            <a:lvl1pPr>
              <a:defRPr/>
            </a:lvl1pPr>
          </a:lstStyle>
          <a:p>
            <a:pPr>
              <a:defRPr/>
            </a:pPr>
            <a:fld id="{59FAE078-5E62-461E-B0C6-9EF55425CAB4}" type="datetime1">
              <a:rPr lang="de-DE" smtClean="0"/>
              <a:t>21.10.2019</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7" name="Rectangle 15"/>
          <p:cNvSpPr>
            <a:spLocks noGrp="1" noChangeArrowheads="1"/>
          </p:cNvSpPr>
          <p:nvPr>
            <p:ph type="sldNum" sz="quarter" idx="12"/>
          </p:nvPr>
        </p:nvSpPr>
        <p:spPr>
          <a:ln/>
        </p:spPr>
        <p:txBody>
          <a:bodyPr/>
          <a:lstStyle>
            <a:lvl1pPr>
              <a:defRPr/>
            </a:lvl1pPr>
          </a:lstStyle>
          <a:p>
            <a:pPr>
              <a:defRPr/>
            </a:pPr>
            <a:fld id="{739B1666-4157-42C4-914B-1CEE0405E042}" type="slidenum">
              <a:rPr lang="de-DE" altLang="de-DE"/>
              <a:pPr>
                <a:defRPr/>
              </a:pPr>
              <a:t>‹Nr.›</a:t>
            </a:fld>
            <a:endParaRPr lang="de-DE" altLang="de-DE"/>
          </a:p>
        </p:txBody>
      </p:sp>
    </p:spTree>
    <p:extLst>
      <p:ext uri="{BB962C8B-B14F-4D97-AF65-F5344CB8AC3E}">
        <p14:creationId xmlns:p14="http://schemas.microsoft.com/office/powerpoint/2010/main" val="3861756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58941F11-B078-4A81-A847-E8F7DC442770}" type="datetime1">
              <a:rPr lang="de-DE" smtClean="0"/>
              <a:t>21.10.2019</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36D8B215-8500-4916-8117-F49694DB6937}" type="slidenum">
              <a:rPr lang="de-DE" altLang="de-DE"/>
              <a:pPr>
                <a:defRPr/>
              </a:pPr>
              <a:t>‹Nr.›</a:t>
            </a:fld>
            <a:endParaRPr lang="de-DE" altLang="de-DE"/>
          </a:p>
        </p:txBody>
      </p:sp>
    </p:spTree>
    <p:extLst>
      <p:ext uri="{BB962C8B-B14F-4D97-AF65-F5344CB8AC3E}">
        <p14:creationId xmlns:p14="http://schemas.microsoft.com/office/powerpoint/2010/main" val="3723420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lvl1pPr>
              <a:defRPr/>
            </a:lvl1pPr>
          </a:lstStyle>
          <a:p>
            <a:pPr>
              <a:defRPr/>
            </a:pPr>
            <a:fld id="{C06915A7-12D1-4023-B445-5365FDAA4B1D}"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E10BD47F-8A51-4459-8940-A105C721FBA2}" type="slidenum">
              <a:rPr lang="de-DE" altLang="de-DE"/>
              <a:pPr>
                <a:defRPr/>
              </a:pPr>
              <a:t>‹Nr.›</a:t>
            </a:fld>
            <a:endParaRPr lang="de-DE" altLang="de-DE"/>
          </a:p>
        </p:txBody>
      </p:sp>
    </p:spTree>
    <p:extLst>
      <p:ext uri="{BB962C8B-B14F-4D97-AF65-F5344CB8AC3E}">
        <p14:creationId xmlns:p14="http://schemas.microsoft.com/office/powerpoint/2010/main" val="3842709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Titelmasterformat durch Klicken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Klicken Sie auf das Symbol, um die SmartArt-Grafik hinzuzufügen</a:t>
            </a:r>
          </a:p>
        </p:txBody>
      </p:sp>
      <p:sp>
        <p:nvSpPr>
          <p:cNvPr id="4" name="Datumsplatzhalter 3"/>
          <p:cNvSpPr>
            <a:spLocks noGrp="1"/>
          </p:cNvSpPr>
          <p:nvPr>
            <p:ph type="dt" sz="half" idx="10"/>
          </p:nvPr>
        </p:nvSpPr>
        <p:spPr/>
        <p:txBody>
          <a:bodyPr/>
          <a:lstStyle>
            <a:lvl1pPr>
              <a:defRPr/>
            </a:lvl1pPr>
          </a:lstStyle>
          <a:p>
            <a:pPr>
              <a:defRPr/>
            </a:pPr>
            <a:fld id="{CD1F740D-5A7A-475F-B80E-9A95B4931685}"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D608AF2D-4108-424D-BC55-576B0E2E627F}" type="slidenum">
              <a:rPr lang="de-DE" altLang="de-DE"/>
              <a:pPr>
                <a:defRPr/>
              </a:pPr>
              <a:t>‹Nr.›</a:t>
            </a:fld>
            <a:endParaRPr lang="de-DE" altLang="de-DE"/>
          </a:p>
        </p:txBody>
      </p:sp>
    </p:spTree>
    <p:extLst>
      <p:ext uri="{BB962C8B-B14F-4D97-AF65-F5344CB8AC3E}">
        <p14:creationId xmlns:p14="http://schemas.microsoft.com/office/powerpoint/2010/main" val="200331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Titelmasterformat durch Klicken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p:cNvSpPr>
            <a:spLocks noGrp="1"/>
          </p:cNvSpPr>
          <p:nvPr>
            <p:ph type="dt" sz="half" idx="10"/>
          </p:nvPr>
        </p:nvSpPr>
        <p:spPr/>
        <p:txBody>
          <a:bodyPr/>
          <a:lstStyle>
            <a:lvl1pPr>
              <a:defRPr/>
            </a:lvl1pPr>
          </a:lstStyle>
          <a:p>
            <a:pPr>
              <a:defRPr/>
            </a:pPr>
            <a:fld id="{93BCB1E7-98AC-47EB-9A74-A1568C33D14E}"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3B5C63A6-44F4-49AB-B98D-4C4958F3B623}" type="slidenum">
              <a:rPr lang="de-DE" altLang="de-DE"/>
              <a:pPr>
                <a:defRPr/>
              </a:pPr>
              <a:t>‹Nr.›</a:t>
            </a:fld>
            <a:endParaRPr lang="de-DE" altLang="de-DE"/>
          </a:p>
        </p:txBody>
      </p:sp>
    </p:spTree>
    <p:extLst>
      <p:ext uri="{BB962C8B-B14F-4D97-AF65-F5344CB8AC3E}">
        <p14:creationId xmlns:p14="http://schemas.microsoft.com/office/powerpoint/2010/main" val="1282736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Vorstellung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055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A7AA34F-DEE6-484C-BB8F-EE89C9FA4A24}"/>
              </a:ext>
            </a:extLst>
          </p:cNvPr>
          <p:cNvSpPr>
            <a:spLocks noChangeArrowheads="1"/>
          </p:cNvSpPr>
          <p:nvPr/>
        </p:nvSpPr>
        <p:spPr bwMode="auto">
          <a:xfrm>
            <a:off x="0" y="0"/>
            <a:ext cx="4572000" cy="6858000"/>
          </a:xfrm>
          <a:prstGeom prst="rect">
            <a:avLst/>
          </a:prstGeom>
          <a:solidFill>
            <a:srgbClr val="3493C5"/>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 name="AutoShape 3">
            <a:extLst>
              <a:ext uri="{FF2B5EF4-FFF2-40B4-BE49-F238E27FC236}">
                <a16:creationId xmlns:a16="http://schemas.microsoft.com/office/drawing/2014/main" id="{2DE01A32-7ED7-4A76-B6C0-64008A05358E}"/>
              </a:ext>
            </a:extLst>
          </p:cNvPr>
          <p:cNvSpPr>
            <a:spLocks noChangeArrowheads="1"/>
          </p:cNvSpPr>
          <p:nvPr/>
        </p:nvSpPr>
        <p:spPr bwMode="auto">
          <a:xfrm>
            <a:off x="611188" y="1235075"/>
            <a:ext cx="5181600" cy="1905000"/>
          </a:xfrm>
          <a:prstGeom prst="roundRect">
            <a:avLst>
              <a:gd name="adj" fmla="val 50000"/>
            </a:avLst>
          </a:prstGeom>
          <a:solidFill>
            <a:schemeClr val="bg1"/>
          </a:solidFill>
          <a:ln>
            <a:noFill/>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pic>
        <p:nvPicPr>
          <p:cNvPr id="6" name="Grafik 13">
            <a:extLst>
              <a:ext uri="{FF2B5EF4-FFF2-40B4-BE49-F238E27FC236}">
                <a16:creationId xmlns:a16="http://schemas.microsoft.com/office/drawing/2014/main" id="{64769D8A-9A97-41EA-94EC-145D1B0FD0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14288"/>
            <a:ext cx="35242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Formatvorlage des Untertitelmasters durch Klicken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Titelmasterformat durch Klicken bearbeiten</a:t>
            </a:r>
            <a:endParaRPr lang="de-DE" noProof="0" dirty="0"/>
          </a:p>
        </p:txBody>
      </p:sp>
      <p:sp>
        <p:nvSpPr>
          <p:cNvPr id="7" name="Rectangle 14">
            <a:extLst>
              <a:ext uri="{FF2B5EF4-FFF2-40B4-BE49-F238E27FC236}">
                <a16:creationId xmlns:a16="http://schemas.microsoft.com/office/drawing/2014/main" id="{BF0A4A87-5284-4F01-9F35-1AB64ECF6E4E}"/>
              </a:ext>
            </a:extLst>
          </p:cNvPr>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endParaRPr lang="de-DE"/>
          </a:p>
        </p:txBody>
      </p:sp>
      <p:sp>
        <p:nvSpPr>
          <p:cNvPr id="8" name="Rectangle 15">
            <a:extLst>
              <a:ext uri="{FF2B5EF4-FFF2-40B4-BE49-F238E27FC236}">
                <a16:creationId xmlns:a16="http://schemas.microsoft.com/office/drawing/2014/main" id="{9205D08D-500C-461B-9F65-FAC65F248F50}"/>
              </a:ext>
            </a:extLst>
          </p:cNvPr>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t>Multiplikatorin</a:t>
            </a:r>
          </a:p>
        </p:txBody>
      </p:sp>
      <p:sp>
        <p:nvSpPr>
          <p:cNvPr id="9" name="Rectangle 17">
            <a:extLst>
              <a:ext uri="{FF2B5EF4-FFF2-40B4-BE49-F238E27FC236}">
                <a16:creationId xmlns:a16="http://schemas.microsoft.com/office/drawing/2014/main" id="{A83F1582-EE6B-46C3-AC26-2A72CD52FDC0}"/>
              </a:ext>
            </a:extLst>
          </p:cNvPr>
          <p:cNvSpPr>
            <a:spLocks noGrp="1" noChangeArrowheads="1"/>
          </p:cNvSpPr>
          <p:nvPr>
            <p:ph type="sldNum" sz="quarter" idx="12"/>
          </p:nvPr>
        </p:nvSpPr>
        <p:spPr>
          <a:xfrm>
            <a:off x="9525" y="5962650"/>
            <a:ext cx="1033463" cy="885825"/>
          </a:xfrm>
        </p:spPr>
        <p:txBody>
          <a:bodyPr anchorCtr="0"/>
          <a:lstStyle>
            <a:lvl1pPr>
              <a:defRPr/>
            </a:lvl1pPr>
          </a:lstStyle>
          <a:p>
            <a:pPr>
              <a:defRPr/>
            </a:pPr>
            <a:fld id="{E07DFF23-D40B-45A5-899C-74887C6B972D}" type="slidenum">
              <a:rPr lang="de-DE" altLang="de-DE"/>
              <a:pPr>
                <a:defRPr/>
              </a:pPr>
              <a:t>‹Nr.›</a:t>
            </a:fld>
            <a:endParaRPr lang="de-DE" altLang="de-DE"/>
          </a:p>
        </p:txBody>
      </p:sp>
    </p:spTree>
    <p:extLst>
      <p:ext uri="{BB962C8B-B14F-4D97-AF65-F5344CB8AC3E}">
        <p14:creationId xmlns:p14="http://schemas.microsoft.com/office/powerpoint/2010/main" val="2263988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5D45390C-7159-4E67-B559-150FCFD16C6C}"/>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B0FD71EE-81E8-4F58-BD22-BD3900C0E78C}"/>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AA442E78-FF3C-41B6-A55F-128FB5520614}"/>
              </a:ext>
            </a:extLst>
          </p:cNvPr>
          <p:cNvSpPr>
            <a:spLocks noGrp="1" noChangeArrowheads="1"/>
          </p:cNvSpPr>
          <p:nvPr>
            <p:ph type="sldNum" sz="quarter" idx="12"/>
          </p:nvPr>
        </p:nvSpPr>
        <p:spPr>
          <a:ln/>
        </p:spPr>
        <p:txBody>
          <a:bodyPr/>
          <a:lstStyle>
            <a:lvl1pPr>
              <a:defRPr/>
            </a:lvl1pPr>
          </a:lstStyle>
          <a:p>
            <a:pPr>
              <a:defRPr/>
            </a:pPr>
            <a:fld id="{2EC4E52F-65AF-43B9-94D0-29D812DD4D75}" type="slidenum">
              <a:rPr lang="de-DE" altLang="de-DE"/>
              <a:pPr>
                <a:defRPr/>
              </a:pPr>
              <a:t>‹Nr.›</a:t>
            </a:fld>
            <a:endParaRPr lang="de-DE" altLang="de-DE"/>
          </a:p>
        </p:txBody>
      </p:sp>
    </p:spTree>
    <p:extLst>
      <p:ext uri="{BB962C8B-B14F-4D97-AF65-F5344CB8AC3E}">
        <p14:creationId xmlns:p14="http://schemas.microsoft.com/office/powerpoint/2010/main" val="182241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4"/>
            <a:ext cx="7886700" cy="2167691"/>
          </a:xfrm>
        </p:spPr>
        <p:txBody>
          <a:bodyPr anchor="ctr"/>
          <a:lstStyle>
            <a:lvl1pPr>
              <a:defRPr sz="3600"/>
            </a:lvl1pPr>
          </a:lstStyle>
          <a:p>
            <a:r>
              <a:rPr lang="de-DE"/>
              <a:t>Titelmasterformat durch Klicken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106" indent="0">
              <a:buNone/>
              <a:defRPr sz="2000"/>
            </a:lvl2pPr>
            <a:lvl3pPr marL="914210" indent="0">
              <a:buNone/>
              <a:defRPr sz="1800"/>
            </a:lvl3pPr>
            <a:lvl4pPr marL="1371316" indent="0">
              <a:buNone/>
              <a:defRPr sz="1600"/>
            </a:lvl4pPr>
            <a:lvl5pPr marL="1828421" indent="0">
              <a:buNone/>
              <a:defRPr sz="1600"/>
            </a:lvl5pPr>
            <a:lvl6pPr marL="2285526" indent="0">
              <a:buNone/>
              <a:defRPr sz="1600"/>
            </a:lvl6pPr>
            <a:lvl7pPr marL="2742630" indent="0">
              <a:buNone/>
              <a:defRPr sz="1600"/>
            </a:lvl7pPr>
            <a:lvl8pPr marL="3199736" indent="0">
              <a:buNone/>
              <a:defRPr sz="1600"/>
            </a:lvl8pPr>
            <a:lvl9pPr marL="3656841" indent="0">
              <a:buNone/>
              <a:defRPr sz="1600"/>
            </a:lvl9pPr>
          </a:lstStyle>
          <a:p>
            <a:pPr lvl="0"/>
            <a:r>
              <a:rPr lang="de-DE"/>
              <a:t>Textmasterformat bearbeiten</a:t>
            </a:r>
          </a:p>
        </p:txBody>
      </p:sp>
      <p:sp>
        <p:nvSpPr>
          <p:cNvPr id="4" name="Rectangle 13"/>
          <p:cNvSpPr>
            <a:spLocks noGrp="1" noChangeArrowheads="1"/>
          </p:cNvSpPr>
          <p:nvPr>
            <p:ph type="dt" sz="half" idx="10"/>
          </p:nvPr>
        </p:nvSpPr>
        <p:spPr>
          <a:ln/>
        </p:spPr>
        <p:txBody>
          <a:bodyPr/>
          <a:lstStyle>
            <a:lvl1pPr>
              <a:defRPr/>
            </a:lvl1pPr>
          </a:lstStyle>
          <a:p>
            <a:pPr>
              <a:defRPr/>
            </a:pPr>
            <a:fld id="{FA96BEEC-E79D-4E1D-B1BA-E11A996B0E41}" type="datetime1">
              <a:rPr lang="de-DE" smtClean="0"/>
              <a:t>21.10.2019</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a:t>
            </a:r>
          </a:p>
        </p:txBody>
      </p:sp>
      <p:sp>
        <p:nvSpPr>
          <p:cNvPr id="6" name="Rectangle 15"/>
          <p:cNvSpPr>
            <a:spLocks noGrp="1" noChangeArrowheads="1"/>
          </p:cNvSpPr>
          <p:nvPr>
            <p:ph type="sldNum" sz="quarter" idx="12"/>
          </p:nvPr>
        </p:nvSpPr>
        <p:spPr>
          <a:ln/>
        </p:spPr>
        <p:txBody>
          <a:bodyPr/>
          <a:lstStyle>
            <a:lvl1pPr>
              <a:defRPr/>
            </a:lvl1pPr>
          </a:lstStyle>
          <a:p>
            <a:pPr>
              <a:defRPr/>
            </a:pPr>
            <a:fld id="{C35DDCDE-B86D-425D-A0AF-8AF6E6CB1CC6}" type="slidenum">
              <a:rPr lang="de-DE" altLang="de-DE" smtClean="0"/>
              <a:pPr>
                <a:defRPr/>
              </a:pPr>
              <a:t>‹Nr.›</a:t>
            </a:fld>
            <a:endParaRPr lang="de-DE" altLang="de-DE"/>
          </a:p>
        </p:txBody>
      </p:sp>
    </p:spTree>
    <p:extLst>
      <p:ext uri="{BB962C8B-B14F-4D97-AF65-F5344CB8AC3E}">
        <p14:creationId xmlns:p14="http://schemas.microsoft.com/office/powerpoint/2010/main" val="3964883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Titelmasterformat durch Klicken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13">
            <a:extLst>
              <a:ext uri="{FF2B5EF4-FFF2-40B4-BE49-F238E27FC236}">
                <a16:creationId xmlns:a16="http://schemas.microsoft.com/office/drawing/2014/main" id="{96F6A0ED-0062-422C-8F53-15A75D116681}"/>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2BC3C703-69D3-4E77-8A94-C30811D93382}"/>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B6A8704A-97D5-44D2-BD9E-CBF030828F6A}"/>
              </a:ext>
            </a:extLst>
          </p:cNvPr>
          <p:cNvSpPr>
            <a:spLocks noGrp="1" noChangeArrowheads="1"/>
          </p:cNvSpPr>
          <p:nvPr>
            <p:ph type="sldNum" sz="quarter" idx="12"/>
          </p:nvPr>
        </p:nvSpPr>
        <p:spPr>
          <a:ln/>
        </p:spPr>
        <p:txBody>
          <a:bodyPr/>
          <a:lstStyle>
            <a:lvl1pPr>
              <a:defRPr/>
            </a:lvl1pPr>
          </a:lstStyle>
          <a:p>
            <a:pPr>
              <a:defRPr/>
            </a:pPr>
            <a:fld id="{1006C54F-006C-431F-9E69-F1CF30994149}" type="slidenum">
              <a:rPr lang="de-DE" altLang="de-DE"/>
              <a:pPr>
                <a:defRPr/>
              </a:pPr>
              <a:t>‹Nr.›</a:t>
            </a:fld>
            <a:endParaRPr lang="de-DE" altLang="de-DE"/>
          </a:p>
        </p:txBody>
      </p:sp>
    </p:spTree>
    <p:extLst>
      <p:ext uri="{BB962C8B-B14F-4D97-AF65-F5344CB8AC3E}">
        <p14:creationId xmlns:p14="http://schemas.microsoft.com/office/powerpoint/2010/main" val="2565369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3">
            <a:extLst>
              <a:ext uri="{FF2B5EF4-FFF2-40B4-BE49-F238E27FC236}">
                <a16:creationId xmlns:a16="http://schemas.microsoft.com/office/drawing/2014/main" id="{1B2D81A8-8EE9-4197-AA5B-6817D5C7CCC5}"/>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4">
            <a:extLst>
              <a:ext uri="{FF2B5EF4-FFF2-40B4-BE49-F238E27FC236}">
                <a16:creationId xmlns:a16="http://schemas.microsoft.com/office/drawing/2014/main" id="{9D82C7E4-7F6D-4C76-9CDE-4AEC912DAFA1}"/>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7" name="Rectangle 15">
            <a:extLst>
              <a:ext uri="{FF2B5EF4-FFF2-40B4-BE49-F238E27FC236}">
                <a16:creationId xmlns:a16="http://schemas.microsoft.com/office/drawing/2014/main" id="{28EFE812-62B0-455C-B913-F67FC16BC748}"/>
              </a:ext>
            </a:extLst>
          </p:cNvPr>
          <p:cNvSpPr>
            <a:spLocks noGrp="1" noChangeArrowheads="1"/>
          </p:cNvSpPr>
          <p:nvPr>
            <p:ph type="sldNum" sz="quarter" idx="12"/>
          </p:nvPr>
        </p:nvSpPr>
        <p:spPr>
          <a:ln/>
        </p:spPr>
        <p:txBody>
          <a:bodyPr/>
          <a:lstStyle>
            <a:lvl1pPr>
              <a:defRPr/>
            </a:lvl1pPr>
          </a:lstStyle>
          <a:p>
            <a:pPr>
              <a:defRPr/>
            </a:pPr>
            <a:fld id="{1EB5440E-1C84-4D64-B51C-4A0C5CEB9736}" type="slidenum">
              <a:rPr lang="de-DE" altLang="de-DE"/>
              <a:pPr>
                <a:defRPr/>
              </a:pPr>
              <a:t>‹Nr.›</a:t>
            </a:fld>
            <a:endParaRPr lang="de-DE" altLang="de-DE"/>
          </a:p>
        </p:txBody>
      </p:sp>
    </p:spTree>
    <p:extLst>
      <p:ext uri="{BB962C8B-B14F-4D97-AF65-F5344CB8AC3E}">
        <p14:creationId xmlns:p14="http://schemas.microsoft.com/office/powerpoint/2010/main" val="604614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Titelmasterformat durch Klicken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a:extLst>
              <a:ext uri="{FF2B5EF4-FFF2-40B4-BE49-F238E27FC236}">
                <a16:creationId xmlns:a16="http://schemas.microsoft.com/office/drawing/2014/main" id="{7F2174AC-4FFE-42FF-BF3A-0358E900A18C}"/>
              </a:ext>
            </a:extLst>
          </p:cNvPr>
          <p:cNvSpPr>
            <a:spLocks noGrp="1" noChangeArrowheads="1"/>
          </p:cNvSpPr>
          <p:nvPr>
            <p:ph type="dt" sz="half" idx="10"/>
          </p:nvPr>
        </p:nvSpPr>
        <p:spPr>
          <a:ln/>
        </p:spPr>
        <p:txBody>
          <a:bodyPr/>
          <a:lstStyle>
            <a:lvl1pPr>
              <a:defRPr/>
            </a:lvl1pPr>
          </a:lstStyle>
          <a:p>
            <a:pPr>
              <a:defRPr/>
            </a:pPr>
            <a:endParaRPr lang="de-DE"/>
          </a:p>
        </p:txBody>
      </p:sp>
      <p:sp>
        <p:nvSpPr>
          <p:cNvPr id="8" name="Rectangle 14">
            <a:extLst>
              <a:ext uri="{FF2B5EF4-FFF2-40B4-BE49-F238E27FC236}">
                <a16:creationId xmlns:a16="http://schemas.microsoft.com/office/drawing/2014/main" id="{A9E4AFDC-BCAF-42EF-A2E1-E595E8EB11FC}"/>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9" name="Rectangle 15">
            <a:extLst>
              <a:ext uri="{FF2B5EF4-FFF2-40B4-BE49-F238E27FC236}">
                <a16:creationId xmlns:a16="http://schemas.microsoft.com/office/drawing/2014/main" id="{083210CF-82FD-4519-8CBF-0D25734FD2D8}"/>
              </a:ext>
            </a:extLst>
          </p:cNvPr>
          <p:cNvSpPr>
            <a:spLocks noGrp="1" noChangeArrowheads="1"/>
          </p:cNvSpPr>
          <p:nvPr>
            <p:ph type="sldNum" sz="quarter" idx="12"/>
          </p:nvPr>
        </p:nvSpPr>
        <p:spPr>
          <a:ln/>
        </p:spPr>
        <p:txBody>
          <a:bodyPr/>
          <a:lstStyle>
            <a:lvl1pPr>
              <a:defRPr/>
            </a:lvl1pPr>
          </a:lstStyle>
          <a:p>
            <a:pPr>
              <a:defRPr/>
            </a:pPr>
            <a:fld id="{7A0C845C-4188-49E1-8F53-DD95F8329333}" type="slidenum">
              <a:rPr lang="de-DE" altLang="de-DE"/>
              <a:pPr>
                <a:defRPr/>
              </a:pPr>
              <a:t>‹Nr.›</a:t>
            </a:fld>
            <a:endParaRPr lang="de-DE" altLang="de-DE"/>
          </a:p>
        </p:txBody>
      </p:sp>
    </p:spTree>
    <p:extLst>
      <p:ext uri="{BB962C8B-B14F-4D97-AF65-F5344CB8AC3E}">
        <p14:creationId xmlns:p14="http://schemas.microsoft.com/office/powerpoint/2010/main" val="3962532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a:extLst>
              <a:ext uri="{FF2B5EF4-FFF2-40B4-BE49-F238E27FC236}">
                <a16:creationId xmlns:a16="http://schemas.microsoft.com/office/drawing/2014/main" id="{A39D6EE1-862E-41C5-9815-FF3A675DAC6A}"/>
              </a:ext>
            </a:extLst>
          </p:cNvPr>
          <p:cNvSpPr>
            <a:spLocks noGrp="1" noChangeArrowheads="1"/>
          </p:cNvSpPr>
          <p:nvPr>
            <p:ph type="dt" sz="half" idx="10"/>
          </p:nvPr>
        </p:nvSpPr>
        <p:spPr>
          <a:ln/>
        </p:spPr>
        <p:txBody>
          <a:bodyPr/>
          <a:lstStyle>
            <a:lvl1pPr>
              <a:defRPr/>
            </a:lvl1pPr>
          </a:lstStyle>
          <a:p>
            <a:pPr>
              <a:defRPr/>
            </a:pPr>
            <a:endParaRPr lang="de-DE"/>
          </a:p>
        </p:txBody>
      </p:sp>
      <p:sp>
        <p:nvSpPr>
          <p:cNvPr id="4" name="Rectangle 14">
            <a:extLst>
              <a:ext uri="{FF2B5EF4-FFF2-40B4-BE49-F238E27FC236}">
                <a16:creationId xmlns:a16="http://schemas.microsoft.com/office/drawing/2014/main" id="{E92E88AE-49C9-4018-832D-CEF7446D5014}"/>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5" name="Rectangle 15">
            <a:extLst>
              <a:ext uri="{FF2B5EF4-FFF2-40B4-BE49-F238E27FC236}">
                <a16:creationId xmlns:a16="http://schemas.microsoft.com/office/drawing/2014/main" id="{6920D707-0C26-4E10-BF89-609BF0291183}"/>
              </a:ext>
            </a:extLst>
          </p:cNvPr>
          <p:cNvSpPr>
            <a:spLocks noGrp="1" noChangeArrowheads="1"/>
          </p:cNvSpPr>
          <p:nvPr>
            <p:ph type="sldNum" sz="quarter" idx="12"/>
          </p:nvPr>
        </p:nvSpPr>
        <p:spPr>
          <a:ln/>
        </p:spPr>
        <p:txBody>
          <a:bodyPr/>
          <a:lstStyle>
            <a:lvl1pPr>
              <a:defRPr/>
            </a:lvl1pPr>
          </a:lstStyle>
          <a:p>
            <a:pPr>
              <a:defRPr/>
            </a:pPr>
            <a:fld id="{DCABFC38-8307-4B96-B0C5-D1A34097D03D}" type="slidenum">
              <a:rPr lang="de-DE" altLang="de-DE"/>
              <a:pPr>
                <a:defRPr/>
              </a:pPr>
              <a:t>‹Nr.›</a:t>
            </a:fld>
            <a:endParaRPr lang="de-DE" altLang="de-DE"/>
          </a:p>
        </p:txBody>
      </p:sp>
    </p:spTree>
    <p:extLst>
      <p:ext uri="{BB962C8B-B14F-4D97-AF65-F5344CB8AC3E}">
        <p14:creationId xmlns:p14="http://schemas.microsoft.com/office/powerpoint/2010/main" val="619940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11BC3C11-A3F7-44D8-9655-313EA1D855D6}"/>
              </a:ext>
            </a:extLst>
          </p:cNvPr>
          <p:cNvSpPr>
            <a:spLocks noGrp="1" noChangeArrowheads="1"/>
          </p:cNvSpPr>
          <p:nvPr>
            <p:ph type="dt" sz="half" idx="10"/>
          </p:nvPr>
        </p:nvSpPr>
        <p:spPr>
          <a:ln/>
        </p:spPr>
        <p:txBody>
          <a:bodyPr/>
          <a:lstStyle>
            <a:lvl1pPr>
              <a:defRPr/>
            </a:lvl1pPr>
          </a:lstStyle>
          <a:p>
            <a:pPr>
              <a:defRPr/>
            </a:pPr>
            <a:endParaRPr lang="de-DE"/>
          </a:p>
        </p:txBody>
      </p:sp>
      <p:sp>
        <p:nvSpPr>
          <p:cNvPr id="3" name="Rectangle 14">
            <a:extLst>
              <a:ext uri="{FF2B5EF4-FFF2-40B4-BE49-F238E27FC236}">
                <a16:creationId xmlns:a16="http://schemas.microsoft.com/office/drawing/2014/main" id="{5B3EACA8-6FF7-40DC-8947-E50208978C47}"/>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4" name="Rectangle 15">
            <a:extLst>
              <a:ext uri="{FF2B5EF4-FFF2-40B4-BE49-F238E27FC236}">
                <a16:creationId xmlns:a16="http://schemas.microsoft.com/office/drawing/2014/main" id="{C6CBBD6F-CCF1-42DB-ABF1-9F01AAA1CCAB}"/>
              </a:ext>
            </a:extLst>
          </p:cNvPr>
          <p:cNvSpPr>
            <a:spLocks noGrp="1" noChangeArrowheads="1"/>
          </p:cNvSpPr>
          <p:nvPr>
            <p:ph type="sldNum" sz="quarter" idx="12"/>
          </p:nvPr>
        </p:nvSpPr>
        <p:spPr>
          <a:ln/>
        </p:spPr>
        <p:txBody>
          <a:bodyPr/>
          <a:lstStyle>
            <a:lvl1pPr>
              <a:defRPr/>
            </a:lvl1pPr>
          </a:lstStyle>
          <a:p>
            <a:pPr>
              <a:defRPr/>
            </a:pPr>
            <a:fld id="{1BE0FA3B-824E-4125-BADC-ACCD75E761EB}" type="slidenum">
              <a:rPr lang="de-DE" altLang="de-DE"/>
              <a:pPr>
                <a:defRPr/>
              </a:pPr>
              <a:t>‹Nr.›</a:t>
            </a:fld>
            <a:endParaRPr lang="de-DE" altLang="de-DE"/>
          </a:p>
        </p:txBody>
      </p:sp>
    </p:spTree>
    <p:extLst>
      <p:ext uri="{BB962C8B-B14F-4D97-AF65-F5344CB8AC3E}">
        <p14:creationId xmlns:p14="http://schemas.microsoft.com/office/powerpoint/2010/main" val="36690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Titelmasterformat durch Klicken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a:extLst>
              <a:ext uri="{FF2B5EF4-FFF2-40B4-BE49-F238E27FC236}">
                <a16:creationId xmlns:a16="http://schemas.microsoft.com/office/drawing/2014/main" id="{6A698D16-76AB-4236-A6DE-60F37C24F6FF}"/>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4">
            <a:extLst>
              <a:ext uri="{FF2B5EF4-FFF2-40B4-BE49-F238E27FC236}">
                <a16:creationId xmlns:a16="http://schemas.microsoft.com/office/drawing/2014/main" id="{F2D705EE-1604-40D5-80E4-A18F95C3F599}"/>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7" name="Rectangle 15">
            <a:extLst>
              <a:ext uri="{FF2B5EF4-FFF2-40B4-BE49-F238E27FC236}">
                <a16:creationId xmlns:a16="http://schemas.microsoft.com/office/drawing/2014/main" id="{6853FB68-1647-4DA2-8CD9-60304FB4063A}"/>
              </a:ext>
            </a:extLst>
          </p:cNvPr>
          <p:cNvSpPr>
            <a:spLocks noGrp="1" noChangeArrowheads="1"/>
          </p:cNvSpPr>
          <p:nvPr>
            <p:ph type="sldNum" sz="quarter" idx="12"/>
          </p:nvPr>
        </p:nvSpPr>
        <p:spPr>
          <a:ln/>
        </p:spPr>
        <p:txBody>
          <a:bodyPr/>
          <a:lstStyle>
            <a:lvl1pPr>
              <a:defRPr/>
            </a:lvl1pPr>
          </a:lstStyle>
          <a:p>
            <a:pPr>
              <a:defRPr/>
            </a:pPr>
            <a:fld id="{B8A83325-63D7-4522-8F17-B96388DFF25E}" type="slidenum">
              <a:rPr lang="de-DE" altLang="de-DE"/>
              <a:pPr>
                <a:defRPr/>
              </a:pPr>
              <a:t>‹Nr.›</a:t>
            </a:fld>
            <a:endParaRPr lang="de-DE" altLang="de-DE"/>
          </a:p>
        </p:txBody>
      </p:sp>
    </p:spTree>
    <p:extLst>
      <p:ext uri="{BB962C8B-B14F-4D97-AF65-F5344CB8AC3E}">
        <p14:creationId xmlns:p14="http://schemas.microsoft.com/office/powerpoint/2010/main" val="3045889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Titelmasterformat durch Klicken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a:extLst>
              <a:ext uri="{FF2B5EF4-FFF2-40B4-BE49-F238E27FC236}">
                <a16:creationId xmlns:a16="http://schemas.microsoft.com/office/drawing/2014/main" id="{F56855B2-EBB3-4107-9ED2-C24A72E08ADB}"/>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4">
            <a:extLst>
              <a:ext uri="{FF2B5EF4-FFF2-40B4-BE49-F238E27FC236}">
                <a16:creationId xmlns:a16="http://schemas.microsoft.com/office/drawing/2014/main" id="{03437378-A0F6-4FFA-807C-983E75E90607}"/>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7" name="Rectangle 15">
            <a:extLst>
              <a:ext uri="{FF2B5EF4-FFF2-40B4-BE49-F238E27FC236}">
                <a16:creationId xmlns:a16="http://schemas.microsoft.com/office/drawing/2014/main" id="{A507CC46-577F-4BA6-98FC-316A1309B641}"/>
              </a:ext>
            </a:extLst>
          </p:cNvPr>
          <p:cNvSpPr>
            <a:spLocks noGrp="1" noChangeArrowheads="1"/>
          </p:cNvSpPr>
          <p:nvPr>
            <p:ph type="sldNum" sz="quarter" idx="12"/>
          </p:nvPr>
        </p:nvSpPr>
        <p:spPr>
          <a:ln/>
        </p:spPr>
        <p:txBody>
          <a:bodyPr/>
          <a:lstStyle>
            <a:lvl1pPr>
              <a:defRPr/>
            </a:lvl1pPr>
          </a:lstStyle>
          <a:p>
            <a:pPr>
              <a:defRPr/>
            </a:pPr>
            <a:fld id="{0DE81599-08B2-4DC6-A113-8FEAD6088DD5}" type="slidenum">
              <a:rPr lang="de-DE" altLang="de-DE"/>
              <a:pPr>
                <a:defRPr/>
              </a:pPr>
              <a:t>‹Nr.›</a:t>
            </a:fld>
            <a:endParaRPr lang="de-DE" altLang="de-DE"/>
          </a:p>
        </p:txBody>
      </p:sp>
    </p:spTree>
    <p:extLst>
      <p:ext uri="{BB962C8B-B14F-4D97-AF65-F5344CB8AC3E}">
        <p14:creationId xmlns:p14="http://schemas.microsoft.com/office/powerpoint/2010/main" val="3540335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AC175DB8-76D2-4E4D-8049-8DA7E7507101}"/>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A1BFBA3F-5A56-423C-ADA1-AA3E670BE415}"/>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BBE7DA8C-D3C0-4486-9289-2DCC08DBE00C}"/>
              </a:ext>
            </a:extLst>
          </p:cNvPr>
          <p:cNvSpPr>
            <a:spLocks noGrp="1" noChangeArrowheads="1"/>
          </p:cNvSpPr>
          <p:nvPr>
            <p:ph type="sldNum" sz="quarter" idx="12"/>
          </p:nvPr>
        </p:nvSpPr>
        <p:spPr>
          <a:ln/>
        </p:spPr>
        <p:txBody>
          <a:bodyPr/>
          <a:lstStyle>
            <a:lvl1pPr>
              <a:defRPr/>
            </a:lvl1pPr>
          </a:lstStyle>
          <a:p>
            <a:pPr>
              <a:defRPr/>
            </a:pPr>
            <a:fld id="{B37492DF-F7C4-4B72-A5EE-C08ED49040E3}" type="slidenum">
              <a:rPr lang="de-DE" altLang="de-DE"/>
              <a:pPr>
                <a:defRPr/>
              </a:pPr>
              <a:t>‹Nr.›</a:t>
            </a:fld>
            <a:endParaRPr lang="de-DE" altLang="de-DE"/>
          </a:p>
        </p:txBody>
      </p:sp>
    </p:spTree>
    <p:extLst>
      <p:ext uri="{BB962C8B-B14F-4D97-AF65-F5344CB8AC3E}">
        <p14:creationId xmlns:p14="http://schemas.microsoft.com/office/powerpoint/2010/main" val="37612267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Rectangle 13">
            <a:extLst>
              <a:ext uri="{FF2B5EF4-FFF2-40B4-BE49-F238E27FC236}">
                <a16:creationId xmlns:a16="http://schemas.microsoft.com/office/drawing/2014/main" id="{D71B4559-E226-4156-849F-5FEC48128726}"/>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D75B557D-37C9-452F-BE2F-CA721D2B125F}"/>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A3AED586-82F1-41BE-91A2-D872678DCCC5}"/>
              </a:ext>
            </a:extLst>
          </p:cNvPr>
          <p:cNvSpPr>
            <a:spLocks noGrp="1" noChangeArrowheads="1"/>
          </p:cNvSpPr>
          <p:nvPr>
            <p:ph type="sldNum" sz="quarter" idx="12"/>
          </p:nvPr>
        </p:nvSpPr>
        <p:spPr>
          <a:ln/>
        </p:spPr>
        <p:txBody>
          <a:bodyPr/>
          <a:lstStyle>
            <a:lvl1pPr>
              <a:defRPr/>
            </a:lvl1pPr>
          </a:lstStyle>
          <a:p>
            <a:pPr>
              <a:defRPr/>
            </a:pPr>
            <a:fld id="{9E337A95-8C6B-4CB3-9443-39ADA7029F55}" type="slidenum">
              <a:rPr lang="de-DE" altLang="de-DE"/>
              <a:pPr>
                <a:defRPr/>
              </a:pPr>
              <a:t>‹Nr.›</a:t>
            </a:fld>
            <a:endParaRPr lang="de-DE" altLang="de-DE"/>
          </a:p>
        </p:txBody>
      </p:sp>
    </p:spTree>
    <p:extLst>
      <p:ext uri="{BB962C8B-B14F-4D97-AF65-F5344CB8AC3E}">
        <p14:creationId xmlns:p14="http://schemas.microsoft.com/office/powerpoint/2010/main" val="24754524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Titelmasterformat durch Klicken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Klicken Sie auf das Symbol, um die SmartArt-Grafik hinzuzufügen</a:t>
            </a:r>
          </a:p>
        </p:txBody>
      </p:sp>
      <p:sp>
        <p:nvSpPr>
          <p:cNvPr id="4" name="Datumsplatzhalter 3">
            <a:extLst>
              <a:ext uri="{FF2B5EF4-FFF2-40B4-BE49-F238E27FC236}">
                <a16:creationId xmlns:a16="http://schemas.microsoft.com/office/drawing/2014/main" id="{188BBA44-2A2E-4E3F-933D-902F5A3CAB60}"/>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78E7AEA1-4B08-41FE-BC55-3C683BD0A425}"/>
              </a:ext>
            </a:extLst>
          </p:cNvPr>
          <p:cNvSpPr>
            <a:spLocks noGrp="1"/>
          </p:cNvSpPr>
          <p:nvPr>
            <p:ph type="ftr" sz="quarter" idx="11"/>
          </p:nvPr>
        </p:nvSpPr>
        <p:spPr/>
        <p:txBody>
          <a:bodyPr/>
          <a:lstStyle>
            <a:lvl1pPr>
              <a:defRPr/>
            </a:lvl1pPr>
          </a:lstStyle>
          <a:p>
            <a:pPr>
              <a:defRPr/>
            </a:pPr>
            <a:r>
              <a:rPr lang="de-DE"/>
              <a:t>Multiplikatorin</a:t>
            </a:r>
          </a:p>
        </p:txBody>
      </p:sp>
      <p:sp>
        <p:nvSpPr>
          <p:cNvPr id="6" name="Foliennummernplatzhalter 5">
            <a:extLst>
              <a:ext uri="{FF2B5EF4-FFF2-40B4-BE49-F238E27FC236}">
                <a16:creationId xmlns:a16="http://schemas.microsoft.com/office/drawing/2014/main" id="{EC02DB6B-379E-4C55-96A3-E03C699DBA8C}"/>
              </a:ext>
            </a:extLst>
          </p:cNvPr>
          <p:cNvSpPr>
            <a:spLocks noGrp="1"/>
          </p:cNvSpPr>
          <p:nvPr>
            <p:ph type="sldNum" sz="quarter" idx="12"/>
          </p:nvPr>
        </p:nvSpPr>
        <p:spPr>
          <a:xfrm>
            <a:off x="84138" y="5946775"/>
            <a:ext cx="671512" cy="885825"/>
          </a:xfrm>
        </p:spPr>
        <p:txBody>
          <a:bodyPr/>
          <a:lstStyle>
            <a:lvl1pPr>
              <a:defRPr/>
            </a:lvl1pPr>
          </a:lstStyle>
          <a:p>
            <a:pPr>
              <a:defRPr/>
            </a:pPr>
            <a:fld id="{4AFEAA78-429A-49F9-88CB-948B3DE0123D}" type="slidenum">
              <a:rPr lang="de-DE" altLang="de-DE"/>
              <a:pPr>
                <a:defRPr/>
              </a:pPr>
              <a:t>‹Nr.›</a:t>
            </a:fld>
            <a:endParaRPr lang="de-DE" altLang="de-DE"/>
          </a:p>
        </p:txBody>
      </p:sp>
    </p:spTree>
    <p:extLst>
      <p:ext uri="{BB962C8B-B14F-4D97-AF65-F5344CB8AC3E}">
        <p14:creationId xmlns:p14="http://schemas.microsoft.com/office/powerpoint/2010/main" val="388928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pPr>
              <a:defRPr/>
            </a:pPr>
            <a:fld id="{5ED11C2E-EA4F-4347-B804-D05D6538BA4B}" type="datetime1">
              <a:rPr lang="de-DE" smtClean="0"/>
              <a:t>21.10.2019</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a:t>
            </a:r>
          </a:p>
        </p:txBody>
      </p:sp>
      <p:sp>
        <p:nvSpPr>
          <p:cNvPr id="7" name="Foliennummernplatzhalter 6"/>
          <p:cNvSpPr>
            <a:spLocks noGrp="1"/>
          </p:cNvSpPr>
          <p:nvPr>
            <p:ph type="sldNum" sz="quarter" idx="12"/>
          </p:nvPr>
        </p:nvSpPr>
        <p:spPr/>
        <p:txBody>
          <a:bodyPr/>
          <a:lstStyle>
            <a:lvl1pPr>
              <a:defRPr smtClean="0"/>
            </a:lvl1pPr>
          </a:lstStyle>
          <a:p>
            <a:pPr>
              <a:defRPr/>
            </a:pPr>
            <a:fld id="{19B6B12D-6307-4863-A3CA-8AEF9864B3B5}" type="slidenum">
              <a:rPr lang="de-DE" altLang="de-DE" smtClean="0"/>
              <a:pPr>
                <a:defRPr/>
              </a:pPr>
              <a:t>‹Nr.›</a:t>
            </a:fld>
            <a:endParaRPr lang="de-DE" altLang="de-DE"/>
          </a:p>
        </p:txBody>
      </p:sp>
    </p:spTree>
    <p:extLst>
      <p:ext uri="{BB962C8B-B14F-4D97-AF65-F5344CB8AC3E}">
        <p14:creationId xmlns:p14="http://schemas.microsoft.com/office/powerpoint/2010/main" val="7910330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Titelmasterformat durch Klicken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a:extLst>
              <a:ext uri="{FF2B5EF4-FFF2-40B4-BE49-F238E27FC236}">
                <a16:creationId xmlns:a16="http://schemas.microsoft.com/office/drawing/2014/main" id="{47BAA029-21F3-4455-817A-8D5F180718C1}"/>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63BB25B7-D6CF-462F-A1A1-346ABFFC1AD9}"/>
              </a:ext>
            </a:extLst>
          </p:cNvPr>
          <p:cNvSpPr>
            <a:spLocks noGrp="1"/>
          </p:cNvSpPr>
          <p:nvPr>
            <p:ph type="ftr" sz="quarter" idx="11"/>
          </p:nvPr>
        </p:nvSpPr>
        <p:spPr/>
        <p:txBody>
          <a:bodyPr/>
          <a:lstStyle>
            <a:lvl1pPr>
              <a:defRPr/>
            </a:lvl1pPr>
          </a:lstStyle>
          <a:p>
            <a:pPr>
              <a:defRPr/>
            </a:pPr>
            <a:r>
              <a:rPr lang="de-DE"/>
              <a:t>Multiplikatorin</a:t>
            </a:r>
          </a:p>
        </p:txBody>
      </p:sp>
      <p:sp>
        <p:nvSpPr>
          <p:cNvPr id="6" name="Foliennummernplatzhalter 5">
            <a:extLst>
              <a:ext uri="{FF2B5EF4-FFF2-40B4-BE49-F238E27FC236}">
                <a16:creationId xmlns:a16="http://schemas.microsoft.com/office/drawing/2014/main" id="{89D4871E-582C-4D09-B6C1-598AA68A6CCD}"/>
              </a:ext>
            </a:extLst>
          </p:cNvPr>
          <p:cNvSpPr>
            <a:spLocks noGrp="1"/>
          </p:cNvSpPr>
          <p:nvPr>
            <p:ph type="sldNum" sz="quarter" idx="12"/>
          </p:nvPr>
        </p:nvSpPr>
        <p:spPr>
          <a:xfrm>
            <a:off x="84138" y="5946775"/>
            <a:ext cx="671512" cy="885825"/>
          </a:xfrm>
        </p:spPr>
        <p:txBody>
          <a:bodyPr/>
          <a:lstStyle>
            <a:lvl1pPr>
              <a:defRPr/>
            </a:lvl1pPr>
          </a:lstStyle>
          <a:p>
            <a:pPr>
              <a:defRPr/>
            </a:pPr>
            <a:fld id="{EEAD0B95-8881-4021-89A4-07B9AC8E2387}" type="slidenum">
              <a:rPr lang="de-DE" altLang="de-DE"/>
              <a:pPr>
                <a:defRPr/>
              </a:pPr>
              <a:t>‹Nr.›</a:t>
            </a:fld>
            <a:endParaRPr lang="de-DE" altLang="de-DE"/>
          </a:p>
        </p:txBody>
      </p:sp>
    </p:spTree>
    <p:extLst>
      <p:ext uri="{BB962C8B-B14F-4D97-AF65-F5344CB8AC3E}">
        <p14:creationId xmlns:p14="http://schemas.microsoft.com/office/powerpoint/2010/main" val="485954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Vorstellung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345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5" y="1313419"/>
            <a:ext cx="7886700" cy="373063"/>
          </a:xfrm>
        </p:spPr>
        <p:txBody>
          <a:bodyPr/>
          <a:lstStyle/>
          <a:p>
            <a:r>
              <a:rPr lang="de-DE"/>
              <a:t>Titelmasterformat durch Klicken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de-DE"/>
              <a:t>Textmasterformat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de-DE"/>
              <a:t>Textmasterformat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p:cNvSpPr>
            <a:spLocks noGrp="1" noChangeArrowheads="1"/>
          </p:cNvSpPr>
          <p:nvPr>
            <p:ph type="dt" sz="half" idx="10"/>
          </p:nvPr>
        </p:nvSpPr>
        <p:spPr>
          <a:ln/>
        </p:spPr>
        <p:txBody>
          <a:bodyPr/>
          <a:lstStyle>
            <a:lvl1pPr>
              <a:defRPr/>
            </a:lvl1pPr>
          </a:lstStyle>
          <a:p>
            <a:pPr>
              <a:defRPr/>
            </a:pPr>
            <a:fld id="{5B6C838B-73D8-405F-9C9C-B802DEE19594}" type="datetime1">
              <a:rPr lang="de-DE" smtClean="0"/>
              <a:t>21.10.2019</a:t>
            </a:fld>
            <a:endParaRPr lang="de-DE"/>
          </a:p>
        </p:txBody>
      </p:sp>
      <p:sp>
        <p:nvSpPr>
          <p:cNvPr id="8" name="Rectangle 14"/>
          <p:cNvSpPr>
            <a:spLocks noGrp="1" noChangeArrowheads="1"/>
          </p:cNvSpPr>
          <p:nvPr>
            <p:ph type="ftr" sz="quarter" idx="11"/>
          </p:nvPr>
        </p:nvSpPr>
        <p:spPr>
          <a:ln/>
        </p:spPr>
        <p:txBody>
          <a:bodyPr/>
          <a:lstStyle>
            <a:lvl1pPr>
              <a:defRPr/>
            </a:lvl1pPr>
          </a:lstStyle>
          <a:p>
            <a:pPr>
              <a:defRPr/>
            </a:pPr>
            <a:r>
              <a:rPr lang="de-DE"/>
              <a:t>Multiplikatorin I Hochschule</a:t>
            </a:r>
          </a:p>
        </p:txBody>
      </p:sp>
      <p:sp>
        <p:nvSpPr>
          <p:cNvPr id="9" name="Rectangle 15"/>
          <p:cNvSpPr>
            <a:spLocks noGrp="1" noChangeArrowheads="1"/>
          </p:cNvSpPr>
          <p:nvPr>
            <p:ph type="sldNum" sz="quarter" idx="12"/>
          </p:nvPr>
        </p:nvSpPr>
        <p:spPr>
          <a:ln/>
        </p:spPr>
        <p:txBody>
          <a:bodyPr/>
          <a:lstStyle>
            <a:lvl1pPr>
              <a:defRPr/>
            </a:lvl1pPr>
          </a:lstStyle>
          <a:p>
            <a:pPr>
              <a:defRPr/>
            </a:pPr>
            <a:fld id="{0906568A-9176-4FAB-B126-81A1B5056C41}" type="slidenum">
              <a:rPr lang="de-DE" altLang="de-DE" smtClean="0"/>
              <a:pPr>
                <a:defRPr/>
              </a:pPr>
              <a:t>‹Nr.›</a:t>
            </a:fld>
            <a:endParaRPr lang="de-DE" altLang="de-DE"/>
          </a:p>
        </p:txBody>
      </p:sp>
    </p:spTree>
    <p:extLst>
      <p:ext uri="{BB962C8B-B14F-4D97-AF65-F5344CB8AC3E}">
        <p14:creationId xmlns:p14="http://schemas.microsoft.com/office/powerpoint/2010/main" val="111389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p:cNvSpPr>
            <a:spLocks noGrp="1" noChangeArrowheads="1"/>
          </p:cNvSpPr>
          <p:nvPr>
            <p:ph type="dt" sz="half" idx="10"/>
          </p:nvPr>
        </p:nvSpPr>
        <p:spPr>
          <a:ln/>
        </p:spPr>
        <p:txBody>
          <a:bodyPr/>
          <a:lstStyle>
            <a:lvl1pPr>
              <a:defRPr/>
            </a:lvl1pPr>
          </a:lstStyle>
          <a:p>
            <a:pPr>
              <a:defRPr/>
            </a:pPr>
            <a:fld id="{E485656F-B950-4155-8D34-F9E92513DAF5}" type="datetime1">
              <a:rPr lang="de-DE" smtClean="0"/>
              <a:t>21.10.2019</a:t>
            </a:fld>
            <a:endParaRPr lang="de-DE"/>
          </a:p>
        </p:txBody>
      </p:sp>
      <p:sp>
        <p:nvSpPr>
          <p:cNvPr id="4" name="Rectangle 14"/>
          <p:cNvSpPr>
            <a:spLocks noGrp="1" noChangeArrowheads="1"/>
          </p:cNvSpPr>
          <p:nvPr>
            <p:ph type="ftr" sz="quarter" idx="11"/>
          </p:nvPr>
        </p:nvSpPr>
        <p:spPr>
          <a:ln/>
        </p:spPr>
        <p:txBody>
          <a:bodyPr/>
          <a:lstStyle>
            <a:lvl1pPr>
              <a:defRPr/>
            </a:lvl1pPr>
          </a:lstStyle>
          <a:p>
            <a:pPr>
              <a:defRPr/>
            </a:pPr>
            <a:r>
              <a:rPr lang="de-DE"/>
              <a:t>Multiplikatorin I Hochschule</a:t>
            </a:r>
          </a:p>
        </p:txBody>
      </p:sp>
      <p:sp>
        <p:nvSpPr>
          <p:cNvPr id="5" name="Rectangle 15"/>
          <p:cNvSpPr>
            <a:spLocks noGrp="1" noChangeArrowheads="1"/>
          </p:cNvSpPr>
          <p:nvPr>
            <p:ph type="sldNum" sz="quarter" idx="12"/>
          </p:nvPr>
        </p:nvSpPr>
        <p:spPr>
          <a:ln/>
        </p:spPr>
        <p:txBody>
          <a:bodyPr/>
          <a:lstStyle>
            <a:lvl1pPr>
              <a:defRPr/>
            </a:lvl1pPr>
          </a:lstStyle>
          <a:p>
            <a:pPr>
              <a:defRPr/>
            </a:pPr>
            <a:fld id="{2A675FF9-E149-4FBC-A940-31F9E2456FBA}" type="slidenum">
              <a:rPr lang="de-DE" altLang="de-DE" smtClean="0"/>
              <a:pPr>
                <a:defRPr/>
              </a:pPr>
              <a:t>‹Nr.›</a:t>
            </a:fld>
            <a:endParaRPr lang="de-DE" altLang="de-DE"/>
          </a:p>
        </p:txBody>
      </p:sp>
    </p:spTree>
    <p:extLst>
      <p:ext uri="{BB962C8B-B14F-4D97-AF65-F5344CB8AC3E}">
        <p14:creationId xmlns:p14="http://schemas.microsoft.com/office/powerpoint/2010/main" val="283664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ADEF5E06-B094-424C-ACD2-ABB43CD6BAE9}" type="datetime1">
              <a:rPr lang="de-DE" smtClean="0"/>
              <a:t>21.10.2019</a:t>
            </a:fld>
            <a:endParaRPr lang="de-DE"/>
          </a:p>
        </p:txBody>
      </p:sp>
      <p:sp>
        <p:nvSpPr>
          <p:cNvPr id="3" name="Rectangle 14"/>
          <p:cNvSpPr>
            <a:spLocks noGrp="1" noChangeArrowheads="1"/>
          </p:cNvSpPr>
          <p:nvPr>
            <p:ph type="ftr" sz="quarter" idx="11"/>
          </p:nvPr>
        </p:nvSpPr>
        <p:spPr>
          <a:ln/>
        </p:spPr>
        <p:txBody>
          <a:bodyPr/>
          <a:lstStyle>
            <a:lvl1pPr>
              <a:defRPr/>
            </a:lvl1pPr>
          </a:lstStyle>
          <a:p>
            <a:pPr>
              <a:defRPr/>
            </a:pPr>
            <a:r>
              <a:rPr lang="de-DE"/>
              <a:t>Multiplikatorin I Hochschule</a:t>
            </a:r>
          </a:p>
        </p:txBody>
      </p:sp>
      <p:sp>
        <p:nvSpPr>
          <p:cNvPr id="4" name="Rectangle 15"/>
          <p:cNvSpPr>
            <a:spLocks noGrp="1" noChangeArrowheads="1"/>
          </p:cNvSpPr>
          <p:nvPr>
            <p:ph type="sldNum" sz="quarter" idx="12"/>
          </p:nvPr>
        </p:nvSpPr>
        <p:spPr>
          <a:ln/>
        </p:spPr>
        <p:txBody>
          <a:bodyPr/>
          <a:lstStyle>
            <a:lvl1pPr>
              <a:defRPr/>
            </a:lvl1pPr>
          </a:lstStyle>
          <a:p>
            <a:pPr>
              <a:defRPr/>
            </a:pPr>
            <a:fld id="{86A8062F-05E1-4067-9C84-D0838666CF68}" type="slidenum">
              <a:rPr lang="de-DE" altLang="de-DE" smtClean="0"/>
              <a:pPr>
                <a:defRPr/>
              </a:pPr>
              <a:t>‹Nr.›</a:t>
            </a:fld>
            <a:endParaRPr lang="de-DE" altLang="de-DE"/>
          </a:p>
        </p:txBody>
      </p:sp>
    </p:spTree>
    <p:extLst>
      <p:ext uri="{BB962C8B-B14F-4D97-AF65-F5344CB8AC3E}">
        <p14:creationId xmlns:p14="http://schemas.microsoft.com/office/powerpoint/2010/main" val="3133374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6" y="1340768"/>
            <a:ext cx="2949575" cy="1440160"/>
          </a:xfrm>
        </p:spPr>
        <p:txBody>
          <a:bodyPr/>
          <a:lstStyle>
            <a:lvl1pPr>
              <a:defRPr sz="3200"/>
            </a:lvl1pPr>
          </a:lstStyle>
          <a:p>
            <a:r>
              <a:rPr lang="de-DE"/>
              <a:t>Titelmasterformat durch Klicken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106" indent="0">
              <a:buNone/>
              <a:defRPr sz="1400"/>
            </a:lvl2pPr>
            <a:lvl3pPr marL="914210" indent="0">
              <a:buNone/>
              <a:defRPr sz="1200"/>
            </a:lvl3pPr>
            <a:lvl4pPr marL="1371316" indent="0">
              <a:buNone/>
              <a:defRPr sz="1000"/>
            </a:lvl4pPr>
            <a:lvl5pPr marL="1828421" indent="0">
              <a:buNone/>
              <a:defRPr sz="1000"/>
            </a:lvl5pPr>
            <a:lvl6pPr marL="2285526" indent="0">
              <a:buNone/>
              <a:defRPr sz="1000"/>
            </a:lvl6pPr>
            <a:lvl7pPr marL="2742630" indent="0">
              <a:buNone/>
              <a:defRPr sz="1000"/>
            </a:lvl7pPr>
            <a:lvl8pPr marL="3199736" indent="0">
              <a:buNone/>
              <a:defRPr sz="1000"/>
            </a:lvl8pPr>
            <a:lvl9pPr marL="3656841"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pPr>
              <a:defRPr/>
            </a:pPr>
            <a:fld id="{F4C34387-99BF-4831-80E7-6E7D7E8C16D8}" type="datetime1">
              <a:rPr lang="de-DE" smtClean="0"/>
              <a:t>21.10.2019</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a:t>
            </a:r>
          </a:p>
        </p:txBody>
      </p:sp>
      <p:sp>
        <p:nvSpPr>
          <p:cNvPr id="7" name="Foliennummernplatzhalter 6"/>
          <p:cNvSpPr>
            <a:spLocks noGrp="1"/>
          </p:cNvSpPr>
          <p:nvPr>
            <p:ph type="sldNum" sz="quarter" idx="12"/>
          </p:nvPr>
        </p:nvSpPr>
        <p:spPr/>
        <p:txBody>
          <a:bodyPr/>
          <a:lstStyle>
            <a:lvl1pPr>
              <a:defRPr smtClean="0"/>
            </a:lvl1pPr>
          </a:lstStyle>
          <a:p>
            <a:pPr>
              <a:defRPr/>
            </a:pPr>
            <a:fld id="{F6FCCA87-FC4D-4965-B692-D56C2C2FA4A4}" type="slidenum">
              <a:rPr lang="de-DE" altLang="de-DE" smtClean="0"/>
              <a:pPr>
                <a:defRPr/>
              </a:pPr>
              <a:t>‹Nr.›</a:t>
            </a:fld>
            <a:endParaRPr lang="de-DE" altLang="de-DE"/>
          </a:p>
        </p:txBody>
      </p:sp>
    </p:spTree>
    <p:extLst>
      <p:ext uri="{BB962C8B-B14F-4D97-AF65-F5344CB8AC3E}">
        <p14:creationId xmlns:p14="http://schemas.microsoft.com/office/powerpoint/2010/main" val="20328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Titelmasterformat durch Klicken bearbeiten</a:t>
            </a:r>
            <a:endParaRPr lang="de-DE" dirty="0"/>
          </a:p>
        </p:txBody>
      </p:sp>
      <p:sp>
        <p:nvSpPr>
          <p:cNvPr id="3" name="Bildplatzhalter 2"/>
          <p:cNvSpPr>
            <a:spLocks noGrp="1"/>
          </p:cNvSpPr>
          <p:nvPr>
            <p:ph type="pic" idx="1"/>
          </p:nvPr>
        </p:nvSpPr>
        <p:spPr>
          <a:xfrm>
            <a:off x="3887788" y="1340770"/>
            <a:ext cx="4629150" cy="4788332"/>
          </a:xfrm>
        </p:spPr>
        <p:txBody>
          <a:bodyPr/>
          <a:lstStyle>
            <a:lvl1pPr marL="0" indent="0">
              <a:buNone/>
              <a:defRPr sz="3200"/>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918903" y="2943064"/>
            <a:ext cx="2949575" cy="3186035"/>
          </a:xfrm>
        </p:spPr>
        <p:txBody>
          <a:bodyPr/>
          <a:lstStyle>
            <a:lvl1pPr marL="0" indent="0">
              <a:buNone/>
              <a:defRPr sz="1600"/>
            </a:lvl1pPr>
            <a:lvl2pPr marL="457106" indent="0">
              <a:buNone/>
              <a:defRPr sz="1400"/>
            </a:lvl2pPr>
            <a:lvl3pPr marL="914210" indent="0">
              <a:buNone/>
              <a:defRPr sz="1200"/>
            </a:lvl3pPr>
            <a:lvl4pPr marL="1371316" indent="0">
              <a:buNone/>
              <a:defRPr sz="1000"/>
            </a:lvl4pPr>
            <a:lvl5pPr marL="1828421" indent="0">
              <a:buNone/>
              <a:defRPr sz="1000"/>
            </a:lvl5pPr>
            <a:lvl6pPr marL="2285526" indent="0">
              <a:buNone/>
              <a:defRPr sz="1000"/>
            </a:lvl6pPr>
            <a:lvl7pPr marL="2742630" indent="0">
              <a:buNone/>
              <a:defRPr sz="1000"/>
            </a:lvl7pPr>
            <a:lvl8pPr marL="3199736" indent="0">
              <a:buNone/>
              <a:defRPr sz="1000"/>
            </a:lvl8pPr>
            <a:lvl9pPr marL="3656841" indent="0">
              <a:buNone/>
              <a:defRPr sz="1000"/>
            </a:lvl9pPr>
          </a:lstStyle>
          <a:p>
            <a:pPr lvl="0"/>
            <a:r>
              <a:rPr lang="de-DE"/>
              <a:t>Textmasterformat bearbeiten</a:t>
            </a:r>
          </a:p>
        </p:txBody>
      </p:sp>
      <p:sp>
        <p:nvSpPr>
          <p:cNvPr id="5" name="Rectangle 13"/>
          <p:cNvSpPr>
            <a:spLocks noGrp="1" noChangeArrowheads="1"/>
          </p:cNvSpPr>
          <p:nvPr>
            <p:ph type="dt" sz="half" idx="10"/>
          </p:nvPr>
        </p:nvSpPr>
        <p:spPr>
          <a:ln/>
        </p:spPr>
        <p:txBody>
          <a:bodyPr/>
          <a:lstStyle>
            <a:lvl1pPr>
              <a:defRPr/>
            </a:lvl1pPr>
          </a:lstStyle>
          <a:p>
            <a:pPr>
              <a:defRPr/>
            </a:pPr>
            <a:fld id="{7974F102-82D6-4228-9959-8F379246FB67}" type="datetime1">
              <a:rPr lang="de-DE" smtClean="0"/>
              <a:t>21.10.2019</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Multiplikatorin I Hochschule</a:t>
            </a:r>
          </a:p>
        </p:txBody>
      </p:sp>
      <p:sp>
        <p:nvSpPr>
          <p:cNvPr id="7" name="Rectangle 15"/>
          <p:cNvSpPr>
            <a:spLocks noGrp="1" noChangeArrowheads="1"/>
          </p:cNvSpPr>
          <p:nvPr>
            <p:ph type="sldNum" sz="quarter" idx="12"/>
          </p:nvPr>
        </p:nvSpPr>
        <p:spPr>
          <a:ln/>
        </p:spPr>
        <p:txBody>
          <a:bodyPr/>
          <a:lstStyle>
            <a:lvl1pPr>
              <a:defRPr/>
            </a:lvl1pPr>
          </a:lstStyle>
          <a:p>
            <a:pPr>
              <a:defRPr/>
            </a:pPr>
            <a:fld id="{739B1666-4157-42C4-914B-1CEE0405E042}" type="slidenum">
              <a:rPr lang="de-DE" altLang="de-DE" smtClean="0"/>
              <a:pPr>
                <a:defRPr/>
              </a:pPr>
              <a:t>‹Nr.›</a:t>
            </a:fld>
            <a:endParaRPr lang="de-DE" altLang="de-DE"/>
          </a:p>
        </p:txBody>
      </p:sp>
    </p:spTree>
    <p:extLst>
      <p:ext uri="{BB962C8B-B14F-4D97-AF65-F5344CB8AC3E}">
        <p14:creationId xmlns:p14="http://schemas.microsoft.com/office/powerpoint/2010/main" val="292713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tif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4.tiff"/><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p:cNvGrpSpPr>
            <a:grpSpLocks/>
          </p:cNvGrpSpPr>
          <p:nvPr/>
        </p:nvGrpSpPr>
        <p:grpSpPr bwMode="auto">
          <a:xfrm>
            <a:off x="1" y="0"/>
            <a:ext cx="3200400" cy="6858000"/>
            <a:chOff x="0" y="0"/>
            <a:chExt cx="2016" cy="4320"/>
          </a:xfrm>
          <a:solidFill>
            <a:srgbClr val="3493C5"/>
          </a:solidFill>
        </p:grpSpPr>
        <p:sp>
          <p:nvSpPr>
            <p:cNvPr id="1027" name="Rectangle 3"/>
            <p:cNvSpPr>
              <a:spLocks noChangeArrowheads="1"/>
            </p:cNvSpPr>
            <p:nvPr/>
          </p:nvSpPr>
          <p:spPr bwMode="auto">
            <a:xfrm>
              <a:off x="0" y="0"/>
              <a:ext cx="480" cy="4320"/>
            </a:xfrm>
            <a:prstGeom prst="rect">
              <a:avLst/>
            </a:prstGeom>
            <a:gr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sp>
          <p:nvSpPr>
            <p:cNvPr id="1028" name="Rectangle 4"/>
            <p:cNvSpPr>
              <a:spLocks noChangeArrowheads="1"/>
            </p:cNvSpPr>
            <p:nvPr/>
          </p:nvSpPr>
          <p:spPr bwMode="auto">
            <a:xfrm>
              <a:off x="432" y="0"/>
              <a:ext cx="1584" cy="672"/>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grpSp>
      <p:sp>
        <p:nvSpPr>
          <p:cNvPr id="2" name="AutoShape 5"/>
          <p:cNvSpPr>
            <a:spLocks noChangeArrowheads="1"/>
          </p:cNvSpPr>
          <p:nvPr/>
        </p:nvSpPr>
        <p:spPr bwMode="auto">
          <a:xfrm>
            <a:off x="762000" y="762001"/>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0" tIns="45711" rIns="91420" bIns="45711"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1029" name="Rectangle 7"/>
          <p:cNvSpPr>
            <a:spLocks noGrp="1" noChangeArrowheads="1"/>
          </p:cNvSpPr>
          <p:nvPr>
            <p:ph type="title"/>
          </p:nvPr>
        </p:nvSpPr>
        <p:spPr bwMode="auto">
          <a:xfrm>
            <a:off x="914400" y="1268415"/>
            <a:ext cx="8001000" cy="636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0" tIns="45711" rIns="91420" bIns="45711" numCol="1" anchor="b" anchorCtr="0" compatLnSpc="1">
            <a:prstTxWarp prst="textNoShape">
              <a:avLst/>
            </a:prstTxWarp>
          </a:bodyPr>
          <a:lstStyle/>
          <a:p>
            <a:pPr lvl="0"/>
            <a:r>
              <a:rPr lang="de-DE" altLang="de-DE"/>
              <a:t>Klicken Sie, um das Titelformat zu bearbeiten</a:t>
            </a:r>
          </a:p>
        </p:txBody>
      </p:sp>
      <p:sp>
        <p:nvSpPr>
          <p:cNvPr id="1030" name="Rectangle 8"/>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7" name="Rectangle 13"/>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0" tIns="45711" rIns="91420" bIns="45711" numCol="1" anchor="b" anchorCtr="0" compatLnSpc="1">
            <a:prstTxWarp prst="textNoShape">
              <a:avLst/>
            </a:prstTxWarp>
            <a:spAutoFit/>
          </a:bodyPr>
          <a:lstStyle>
            <a:lvl1pPr algn="r" eaLnBrk="1" hangingPunct="1">
              <a:defRPr sz="1400">
                <a:latin typeface="+mn-lt"/>
              </a:defRPr>
            </a:lvl1pPr>
          </a:lstStyle>
          <a:p>
            <a:pPr>
              <a:defRPr/>
            </a:pPr>
            <a:fld id="{B9065C27-7FCA-4A62-BD6C-E1D73988FEE1}" type="datetime1">
              <a:rPr lang="de-DE" smtClean="0"/>
              <a:t>21.10.2019</a:t>
            </a:fld>
            <a:endParaRPr lang="de-DE"/>
          </a:p>
        </p:txBody>
      </p:sp>
      <p:sp>
        <p:nvSpPr>
          <p:cNvPr id="1038" name="Rectangle 14"/>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0" tIns="45711" rIns="91420" bIns="45711" numCol="1" anchor="b" anchorCtr="0" compatLnSpc="1">
            <a:prstTxWarp prst="textNoShape">
              <a:avLst/>
            </a:prstTxWarp>
            <a:spAutoFit/>
          </a:bodyPr>
          <a:lstStyle>
            <a:lvl1pPr algn="ctr" eaLnBrk="1" hangingPunct="1">
              <a:defRPr sz="1400">
                <a:latin typeface="+mn-lt"/>
              </a:defRPr>
            </a:lvl1pPr>
          </a:lstStyle>
          <a:p>
            <a:pPr>
              <a:defRPr/>
            </a:pPr>
            <a:r>
              <a:rPr lang="de-DE"/>
              <a:t>Multiplikatorin I Hochschule</a:t>
            </a:r>
          </a:p>
        </p:txBody>
      </p:sp>
      <p:sp>
        <p:nvSpPr>
          <p:cNvPr id="1039" name="Rectangle 15"/>
          <p:cNvSpPr>
            <a:spLocks noGrp="1" noChangeArrowheads="1"/>
          </p:cNvSpPr>
          <p:nvPr>
            <p:ph type="sldNum" sz="quarter" idx="4"/>
          </p:nvPr>
        </p:nvSpPr>
        <p:spPr bwMode="auto">
          <a:xfrm>
            <a:off x="84138" y="6462715"/>
            <a:ext cx="887412"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0" tIns="45711" rIns="91420" bIns="45711" numCol="1" anchor="b" anchorCtr="1" compatLnSpc="1">
            <a:prstTxWarp prst="textNoShape">
              <a:avLst/>
            </a:prstTxWarp>
            <a:spAutoFit/>
          </a:bodyPr>
          <a:lstStyle>
            <a:lvl1pPr eaLnBrk="1" hangingPunct="1">
              <a:defRPr sz="1800" b="1" smtClean="0">
                <a:solidFill>
                  <a:schemeClr val="bg1"/>
                </a:solidFill>
                <a:latin typeface="Arial" charset="0"/>
              </a:defRPr>
            </a:lvl1pPr>
          </a:lstStyle>
          <a:p>
            <a:pPr>
              <a:defRPr/>
            </a:pPr>
            <a:fld id="{DBE57EB1-10B9-4AC8-A599-06926DE424B9}" type="slidenum">
              <a:rPr lang="de-DE" altLang="de-DE" smtClean="0"/>
              <a:pPr>
                <a:defRPr/>
              </a:pPr>
              <a:t>‹Nr.›</a:t>
            </a:fld>
            <a:endParaRPr lang="de-DE" altLang="de-DE"/>
          </a:p>
        </p:txBody>
      </p:sp>
      <p:pic>
        <p:nvPicPr>
          <p:cNvPr id="4" name="Grafik 3">
            <a:extLst>
              <a:ext uri="{FF2B5EF4-FFF2-40B4-BE49-F238E27FC236}">
                <a16:creationId xmlns:a16="http://schemas.microsoft.com/office/drawing/2014/main" id="{2A8BF1DB-0FEC-4187-9313-FF597A8F807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010400" y="0"/>
            <a:ext cx="2017659" cy="636587"/>
          </a:xfrm>
          <a:prstGeom prst="rect">
            <a:avLst/>
          </a:prstGeom>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p:txStyles>
    <p:titleStyle>
      <a:lvl1pPr algn="l" rtl="0" eaLnBrk="1" fontAlgn="base" hangingPunct="1">
        <a:lnSpc>
          <a:spcPct val="90000"/>
        </a:lnSpc>
        <a:spcBef>
          <a:spcPct val="0"/>
        </a:spcBef>
        <a:spcAft>
          <a:spcPct val="0"/>
        </a:spcAft>
        <a:defRPr sz="2800" b="1" kern="1200">
          <a:solidFill>
            <a:schemeClr val="bg2"/>
          </a:solidFill>
          <a:latin typeface="+mj-lt"/>
          <a:ea typeface="+mj-ea"/>
          <a:cs typeface="+mj-cs"/>
        </a:defRPr>
      </a:lvl1pPr>
      <a:lvl2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2pPr>
      <a:lvl3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3pPr>
      <a:lvl4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4pPr>
      <a:lvl5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5pPr>
      <a:lvl6pPr marL="457106"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21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316"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421"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829" indent="-342829" algn="l" rtl="0" eaLnBrk="1" fontAlgn="base" hangingPunct="1">
        <a:spcBef>
          <a:spcPct val="20000"/>
        </a:spcBef>
        <a:spcAft>
          <a:spcPct val="0"/>
        </a:spcAft>
        <a:buClr>
          <a:schemeClr val="tx1"/>
        </a:buClr>
        <a:buSzPct val="75000"/>
        <a:buFont typeface="Wingdings" charset="2"/>
        <a:buChar char="l"/>
        <a:defRPr sz="2800" kern="1200">
          <a:solidFill>
            <a:schemeClr val="tx1"/>
          </a:solidFill>
          <a:latin typeface="+mn-lt"/>
          <a:ea typeface="+mn-ea"/>
          <a:cs typeface="+mn-cs"/>
        </a:defRPr>
      </a:lvl1pPr>
      <a:lvl2pPr marL="742796" indent="-285690" algn="l" rtl="0" eaLnBrk="1" fontAlgn="base" hangingPunct="1">
        <a:spcBef>
          <a:spcPct val="20000"/>
        </a:spcBef>
        <a:spcAft>
          <a:spcPct val="0"/>
        </a:spcAft>
        <a:buClr>
          <a:schemeClr val="tx1"/>
        </a:buClr>
        <a:buSzPct val="75000"/>
        <a:buChar char="–"/>
        <a:defRPr sz="2400" kern="1200">
          <a:solidFill>
            <a:schemeClr val="tx1"/>
          </a:solidFill>
          <a:latin typeface="+mn-lt"/>
          <a:ea typeface="+mn-ea"/>
          <a:cs typeface="+mn-cs"/>
        </a:defRPr>
      </a:lvl2pPr>
      <a:lvl3pPr marL="1142764" indent="-228553" algn="l" rtl="0" eaLnBrk="1" fontAlgn="base" hangingPunct="1">
        <a:spcBef>
          <a:spcPct val="20000"/>
        </a:spcBef>
        <a:spcAft>
          <a:spcPct val="0"/>
        </a:spcAft>
        <a:buClr>
          <a:schemeClr val="tx1"/>
        </a:buClr>
        <a:buSzPct val="75000"/>
        <a:buFont typeface="Wingdings" charset="2"/>
        <a:buChar char="l"/>
        <a:defRPr sz="2000" kern="1200">
          <a:solidFill>
            <a:schemeClr val="tx1"/>
          </a:solidFill>
          <a:latin typeface="+mn-lt"/>
          <a:ea typeface="+mn-ea"/>
          <a:cs typeface="+mn-cs"/>
        </a:defRPr>
      </a:lvl3pPr>
      <a:lvl4pPr marL="1599868" indent="-228553" algn="l" rtl="0" eaLnBrk="1" fontAlgn="base" hangingPunct="1">
        <a:spcBef>
          <a:spcPct val="20000"/>
        </a:spcBef>
        <a:spcAft>
          <a:spcPct val="0"/>
        </a:spcAft>
        <a:buClr>
          <a:schemeClr val="tx1"/>
        </a:buClr>
        <a:buSzPct val="80000"/>
        <a:buChar char="–"/>
        <a:defRPr kern="1200">
          <a:solidFill>
            <a:schemeClr val="tx1"/>
          </a:solidFill>
          <a:latin typeface="+mn-lt"/>
          <a:ea typeface="+mn-ea"/>
          <a:cs typeface="+mn-cs"/>
        </a:defRPr>
      </a:lvl4pPr>
      <a:lvl5pPr marL="2056974" indent="-228553" algn="l" rtl="0" eaLnBrk="1" fontAlgn="base" hangingPunct="1">
        <a:spcBef>
          <a:spcPct val="20000"/>
        </a:spcBef>
        <a:spcAft>
          <a:spcPct val="0"/>
        </a:spcAft>
        <a:buClr>
          <a:schemeClr val="tx1"/>
        </a:buClr>
        <a:buSzPct val="65000"/>
        <a:buFont typeface="Wingdings" charset="2"/>
        <a:buChar char="l"/>
        <a:defRPr kern="1200">
          <a:solidFill>
            <a:schemeClr val="tx1"/>
          </a:solidFill>
          <a:latin typeface="+mn-lt"/>
          <a:ea typeface="+mn-ea"/>
          <a:cs typeface="+mn-cs"/>
        </a:defRPr>
      </a:lvl5pPr>
      <a:lvl6pPr marL="2514079" indent="-228553" algn="l" defTabSz="9142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84" indent="-228553" algn="l" defTabSz="9142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289" indent="-228553" algn="l" defTabSz="9142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394" indent="-228553" algn="l" defTabSz="9142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p:cNvGrpSpPr>
            <a:grpSpLocks/>
          </p:cNvGrpSpPr>
          <p:nvPr/>
        </p:nvGrpSpPr>
        <p:grpSpPr bwMode="auto">
          <a:xfrm>
            <a:off x="0" y="0"/>
            <a:ext cx="3200400" cy="6858000"/>
            <a:chOff x="0" y="0"/>
            <a:chExt cx="2016" cy="4320"/>
          </a:xfrm>
          <a:solidFill>
            <a:srgbClr val="3493C5"/>
          </a:solidFill>
        </p:grpSpPr>
        <p:sp>
          <p:nvSpPr>
            <p:cNvPr id="1027" name="Rectangle 3"/>
            <p:cNvSpPr>
              <a:spLocks noChangeArrowheads="1"/>
            </p:cNvSpPr>
            <p:nvPr/>
          </p:nvSpPr>
          <p:spPr bwMode="auto">
            <a:xfrm>
              <a:off x="0" y="0"/>
              <a:ext cx="480" cy="4320"/>
            </a:xfrm>
            <a:prstGeom prst="rect">
              <a:avLst/>
            </a:prstGeom>
            <a:gr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sp>
          <p:nvSpPr>
            <p:cNvPr id="1028" name="Rectangle 4"/>
            <p:cNvSpPr>
              <a:spLocks noChangeArrowheads="1"/>
            </p:cNvSpPr>
            <p:nvPr/>
          </p:nvSpPr>
          <p:spPr bwMode="auto">
            <a:xfrm>
              <a:off x="432" y="0"/>
              <a:ext cx="1584" cy="672"/>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grpSp>
      <p:sp>
        <p:nvSpPr>
          <p:cNvPr id="2"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1029" name="Rectangle 7"/>
          <p:cNvSpPr>
            <a:spLocks noGrp="1" noChangeArrowheads="1"/>
          </p:cNvSpPr>
          <p:nvPr>
            <p:ph type="title"/>
          </p:nvPr>
        </p:nvSpPr>
        <p:spPr bwMode="auto">
          <a:xfrm>
            <a:off x="914400" y="1268413"/>
            <a:ext cx="8001000" cy="636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ltLang="de-DE"/>
              <a:t>Klicken Sie, um das Titelformat zu bearbeiten</a:t>
            </a:r>
          </a:p>
        </p:txBody>
      </p:sp>
      <p:sp>
        <p:nvSpPr>
          <p:cNvPr id="1030" name="Rectangle 8"/>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7" name="Rectangle 13"/>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400">
                <a:latin typeface="+mn-lt"/>
              </a:defRPr>
            </a:lvl1pPr>
          </a:lstStyle>
          <a:p>
            <a:pPr>
              <a:defRPr/>
            </a:pPr>
            <a:fld id="{2DE5EA97-F00B-47B4-97ED-CF04619B7083}" type="datetime1">
              <a:rPr lang="de-DE" smtClean="0"/>
              <a:t>21.10.2019</a:t>
            </a:fld>
            <a:endParaRPr lang="de-DE"/>
          </a:p>
        </p:txBody>
      </p:sp>
      <p:sp>
        <p:nvSpPr>
          <p:cNvPr id="1038" name="Rectangle 14"/>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400">
                <a:latin typeface="+mn-lt"/>
              </a:defRPr>
            </a:lvl1pPr>
          </a:lstStyle>
          <a:p>
            <a:pPr>
              <a:defRPr/>
            </a:pPr>
            <a:r>
              <a:rPr lang="de-DE"/>
              <a:t>Multiplikatorin I Hochschule </a:t>
            </a:r>
          </a:p>
        </p:txBody>
      </p:sp>
      <p:sp>
        <p:nvSpPr>
          <p:cNvPr id="1039" name="Rectangle 15"/>
          <p:cNvSpPr>
            <a:spLocks noGrp="1" noChangeArrowheads="1"/>
          </p:cNvSpPr>
          <p:nvPr>
            <p:ph type="sldNum" sz="quarter" idx="4"/>
          </p:nvPr>
        </p:nvSpPr>
        <p:spPr bwMode="auto">
          <a:xfrm>
            <a:off x="84138" y="6462713"/>
            <a:ext cx="887412"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defRPr sz="1800" b="1" smtClean="0">
                <a:solidFill>
                  <a:schemeClr val="bg1"/>
                </a:solidFill>
                <a:latin typeface="Arial" charset="0"/>
              </a:defRPr>
            </a:lvl1pPr>
          </a:lstStyle>
          <a:p>
            <a:pPr>
              <a:defRPr/>
            </a:pPr>
            <a:fld id="{DBE57EB1-10B9-4AC8-A599-06926DE424B9}" type="slidenum">
              <a:rPr lang="de-DE" altLang="de-DE"/>
              <a:pPr>
                <a:defRPr/>
              </a:pPr>
              <a:t>‹Nr.›</a:t>
            </a:fld>
            <a:endParaRPr lang="de-DE" altLang="de-DE"/>
          </a:p>
        </p:txBody>
      </p:sp>
      <p:pic>
        <p:nvPicPr>
          <p:cNvPr id="4" name="Grafik 3">
            <a:extLst>
              <a:ext uri="{FF2B5EF4-FFF2-40B4-BE49-F238E27FC236}">
                <a16:creationId xmlns:a16="http://schemas.microsoft.com/office/drawing/2014/main" id="{AE9995F2-26E5-4124-B494-E1539945CE6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010400" y="0"/>
            <a:ext cx="2017656" cy="636587"/>
          </a:xfrm>
          <a:prstGeom prst="rect">
            <a:avLst/>
          </a:prstGeom>
        </p:spPr>
      </p:pic>
    </p:spTree>
    <p:extLst>
      <p:ext uri="{BB962C8B-B14F-4D97-AF65-F5344CB8AC3E}">
        <p14:creationId xmlns:p14="http://schemas.microsoft.com/office/powerpoint/2010/main" val="376274208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Lst>
  <p:hf hdr="0"/>
  <p:txStyles>
    <p:titleStyle>
      <a:lvl1pPr algn="l" rtl="0" eaLnBrk="1" fontAlgn="base" hangingPunct="1">
        <a:lnSpc>
          <a:spcPct val="90000"/>
        </a:lnSpc>
        <a:spcBef>
          <a:spcPct val="0"/>
        </a:spcBef>
        <a:spcAft>
          <a:spcPct val="0"/>
        </a:spcAft>
        <a:defRPr sz="2800" b="1" kern="1200">
          <a:solidFill>
            <a:schemeClr val="bg2"/>
          </a:solidFill>
          <a:latin typeface="+mj-lt"/>
          <a:ea typeface="+mj-ea"/>
          <a:cs typeface="+mj-cs"/>
        </a:defRPr>
      </a:lvl1pPr>
      <a:lvl2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2pPr>
      <a:lvl3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3pPr>
      <a:lvl4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4pPr>
      <a:lvl5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SzPct val="75000"/>
        <a:buFont typeface="Wingdings" charset="2"/>
        <a:buChar char="l"/>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SzPct val="75000"/>
        <a:buFont typeface="Wingdings" charset="2"/>
        <a:buChar char="l"/>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65000"/>
        <a:buFont typeface="Wingdings"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a:extLst>
              <a:ext uri="{FF2B5EF4-FFF2-40B4-BE49-F238E27FC236}">
                <a16:creationId xmlns:a16="http://schemas.microsoft.com/office/drawing/2014/main" id="{285252EA-175C-4A77-981B-3B3CF9051059}"/>
              </a:ext>
            </a:extLst>
          </p:cNvPr>
          <p:cNvGrpSpPr>
            <a:grpSpLocks/>
          </p:cNvGrpSpPr>
          <p:nvPr/>
        </p:nvGrpSpPr>
        <p:grpSpPr bwMode="auto">
          <a:xfrm>
            <a:off x="0" y="0"/>
            <a:ext cx="3200400" cy="6858000"/>
            <a:chOff x="0" y="0"/>
            <a:chExt cx="2016" cy="4320"/>
          </a:xfrm>
          <a:solidFill>
            <a:srgbClr val="3493C5"/>
          </a:solidFill>
        </p:grpSpPr>
        <p:sp>
          <p:nvSpPr>
            <p:cNvPr id="1027" name="Rectangle 3">
              <a:extLst>
                <a:ext uri="{FF2B5EF4-FFF2-40B4-BE49-F238E27FC236}">
                  <a16:creationId xmlns:a16="http://schemas.microsoft.com/office/drawing/2014/main" id="{3106571C-0F22-4ABC-A4F1-C256B93BA122}"/>
                </a:ext>
              </a:extLst>
            </p:cNvPr>
            <p:cNvSpPr>
              <a:spLocks noChangeArrowheads="1"/>
            </p:cNvSpPr>
            <p:nvPr/>
          </p:nvSpPr>
          <p:spPr bwMode="auto">
            <a:xfrm>
              <a:off x="0" y="0"/>
              <a:ext cx="480" cy="4320"/>
            </a:xfrm>
            <a:prstGeom prst="rect">
              <a:avLst/>
            </a:prstGeom>
            <a:grpFill/>
            <a:ln w="9525">
              <a:solidFill>
                <a:schemeClr val="tx1"/>
              </a:solidFill>
              <a:miter lim="800000"/>
              <a:headEnd/>
              <a:tailEnd/>
            </a:ln>
            <a:effectLst/>
          </p:spPr>
          <p:txBody>
            <a:bodyPr wrap="none" anchor="ctr"/>
            <a:lstStyle/>
            <a:p>
              <a:pPr eaLnBrk="1" hangingPunct="1">
                <a:defRPr/>
              </a:pPr>
              <a:endParaRPr lang="de-DE"/>
            </a:p>
          </p:txBody>
        </p:sp>
        <p:sp>
          <p:nvSpPr>
            <p:cNvPr id="1028" name="Rectangle 4">
              <a:extLst>
                <a:ext uri="{FF2B5EF4-FFF2-40B4-BE49-F238E27FC236}">
                  <a16:creationId xmlns:a16="http://schemas.microsoft.com/office/drawing/2014/main" id="{57E5BE86-637B-45E9-AEA9-63362E68BED1}"/>
                </a:ext>
              </a:extLst>
            </p:cNvPr>
            <p:cNvSpPr>
              <a:spLocks noChangeArrowheads="1"/>
            </p:cNvSpPr>
            <p:nvPr/>
          </p:nvSpPr>
          <p:spPr bwMode="auto">
            <a:xfrm>
              <a:off x="432" y="0"/>
              <a:ext cx="1584" cy="672"/>
            </a:xfrm>
            <a:prstGeom prst="rect">
              <a:avLst/>
            </a:prstGeom>
            <a:grpFill/>
            <a:ln>
              <a:noFill/>
            </a:ln>
            <a:effectLst/>
          </p:spPr>
          <p:txBody>
            <a:bodyPr wrap="none" anchor="ctr"/>
            <a:lstStyle/>
            <a:p>
              <a:pPr eaLnBrk="1" hangingPunct="1">
                <a:defRPr/>
              </a:pPr>
              <a:endParaRPr lang="de-DE"/>
            </a:p>
          </p:txBody>
        </p:sp>
      </p:grpSp>
      <p:sp>
        <p:nvSpPr>
          <p:cNvPr id="2" name="AutoShape 5">
            <a:extLst>
              <a:ext uri="{FF2B5EF4-FFF2-40B4-BE49-F238E27FC236}">
                <a16:creationId xmlns:a16="http://schemas.microsoft.com/office/drawing/2014/main" id="{498C5039-E7E0-46F7-953A-75EB5DDA1335}"/>
              </a:ext>
            </a:extLst>
          </p:cNvPr>
          <p:cNvSpPr>
            <a:spLocks noChangeArrowheads="1"/>
          </p:cNvSpPr>
          <p:nvPr/>
        </p:nvSpPr>
        <p:spPr bwMode="auto">
          <a:xfrm>
            <a:off x="762000" y="762000"/>
            <a:ext cx="5105400" cy="609600"/>
          </a:xfrm>
          <a:prstGeom prst="roundRect">
            <a:avLst>
              <a:gd name="adj" fmla="val 50000"/>
            </a:avLst>
          </a:prstGeom>
          <a:solidFill>
            <a:schemeClr val="bg1"/>
          </a:solidFill>
          <a:ln>
            <a:noFill/>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125" name="Rectangle 7">
            <a:extLst>
              <a:ext uri="{FF2B5EF4-FFF2-40B4-BE49-F238E27FC236}">
                <a16:creationId xmlns:a16="http://schemas.microsoft.com/office/drawing/2014/main" id="{4A7FC79E-DE7B-4B10-8FEE-E4DB09132431}"/>
              </a:ext>
            </a:extLst>
          </p:cNvPr>
          <p:cNvSpPr>
            <a:spLocks noGrp="1" noChangeArrowheads="1"/>
          </p:cNvSpPr>
          <p:nvPr>
            <p:ph type="title"/>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de-DE"/>
              <a:t>Klicken Sie, um das Titelformat zu bearbeiten</a:t>
            </a:r>
          </a:p>
        </p:txBody>
      </p:sp>
      <p:sp>
        <p:nvSpPr>
          <p:cNvPr id="5126" name="Rectangle 8">
            <a:extLst>
              <a:ext uri="{FF2B5EF4-FFF2-40B4-BE49-F238E27FC236}">
                <a16:creationId xmlns:a16="http://schemas.microsoft.com/office/drawing/2014/main" id="{7C9068D4-88CC-415E-AE81-1F3A69BD3A99}"/>
              </a:ext>
            </a:extLst>
          </p:cNvPr>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7" name="Rectangle 13">
            <a:extLst>
              <a:ext uri="{FF2B5EF4-FFF2-40B4-BE49-F238E27FC236}">
                <a16:creationId xmlns:a16="http://schemas.microsoft.com/office/drawing/2014/main" id="{3FA607DE-6E50-40CB-97E5-9AA8D0C5F8D4}"/>
              </a:ext>
            </a:extLst>
          </p:cNvPr>
          <p:cNvSpPr>
            <a:spLocks noGrp="1" noChangeArrowheads="1"/>
          </p:cNvSpPr>
          <p:nvPr>
            <p:ph type="dt" sz="half" idx="2"/>
          </p:nvPr>
        </p:nvSpPr>
        <p:spPr bwMode="auto">
          <a:xfrm>
            <a:off x="7010400" y="6553200"/>
            <a:ext cx="1905000" cy="304800"/>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algn="r" eaLnBrk="1" hangingPunct="1">
              <a:defRPr sz="1400">
                <a:latin typeface="+mn-lt"/>
              </a:defRPr>
            </a:lvl1pPr>
          </a:lstStyle>
          <a:p>
            <a:pPr>
              <a:defRPr/>
            </a:pPr>
            <a:endParaRPr lang="de-DE"/>
          </a:p>
        </p:txBody>
      </p:sp>
      <p:sp>
        <p:nvSpPr>
          <p:cNvPr id="1038" name="Rectangle 14">
            <a:extLst>
              <a:ext uri="{FF2B5EF4-FFF2-40B4-BE49-F238E27FC236}">
                <a16:creationId xmlns:a16="http://schemas.microsoft.com/office/drawing/2014/main" id="{11C06F86-BCED-4C0F-9332-2C610A8E875E}"/>
              </a:ext>
            </a:extLst>
          </p:cNvPr>
          <p:cNvSpPr>
            <a:spLocks noGrp="1" noChangeArrowheads="1"/>
          </p:cNvSpPr>
          <p:nvPr>
            <p:ph type="ftr" sz="quarter" idx="3"/>
          </p:nvPr>
        </p:nvSpPr>
        <p:spPr bwMode="auto">
          <a:xfrm>
            <a:off x="2936875" y="6529388"/>
            <a:ext cx="2895600" cy="304800"/>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algn="ctr" eaLnBrk="1" hangingPunct="1">
              <a:defRPr sz="1400">
                <a:latin typeface="+mn-lt"/>
              </a:defRPr>
            </a:lvl1pPr>
          </a:lstStyle>
          <a:p>
            <a:pPr>
              <a:defRPr/>
            </a:pPr>
            <a:r>
              <a:rPr lang="de-DE"/>
              <a:t>Multiplikatorin</a:t>
            </a:r>
          </a:p>
        </p:txBody>
      </p:sp>
      <p:sp>
        <p:nvSpPr>
          <p:cNvPr id="1039" name="Rectangle 15">
            <a:extLst>
              <a:ext uri="{FF2B5EF4-FFF2-40B4-BE49-F238E27FC236}">
                <a16:creationId xmlns:a16="http://schemas.microsoft.com/office/drawing/2014/main" id="{48784CC3-1FE5-40A0-81EC-E5BFEFD99F4B}"/>
              </a:ext>
            </a:extLst>
          </p:cNvPr>
          <p:cNvSpPr>
            <a:spLocks noGrp="1" noChangeArrowheads="1"/>
          </p:cNvSpPr>
          <p:nvPr>
            <p:ph type="sldNum" sz="quarter" idx="4"/>
          </p:nvPr>
        </p:nvSpPr>
        <p:spPr bwMode="auto">
          <a:xfrm>
            <a:off x="84138" y="6462713"/>
            <a:ext cx="887412" cy="369887"/>
          </a:xfrm>
          <a:prstGeom prst="rect">
            <a:avLst/>
          </a:prstGeom>
          <a:noFill/>
          <a:ln>
            <a:noFill/>
          </a:ln>
          <a:effectLst/>
        </p:spPr>
        <p:txBody>
          <a:bodyPr vert="horz" wrap="square" lIns="91440" tIns="45720" rIns="91440" bIns="45720" numCol="1" anchor="b" anchorCtr="1" compatLnSpc="1">
            <a:prstTxWarp prst="textNoShape">
              <a:avLst/>
            </a:prstTxWarp>
            <a:spAutoFit/>
          </a:bodyPr>
          <a:lstStyle>
            <a:lvl1pPr eaLnBrk="1" hangingPunct="1">
              <a:defRPr sz="1800" b="1">
                <a:solidFill>
                  <a:schemeClr val="bg1"/>
                </a:solidFill>
                <a:latin typeface="Arial" charset="0"/>
              </a:defRPr>
            </a:lvl1pPr>
          </a:lstStyle>
          <a:p>
            <a:pPr>
              <a:defRPr/>
            </a:pPr>
            <a:fld id="{A2E3EBB7-062E-436B-BD6B-013BFD4A69D4}" type="slidenum">
              <a:rPr lang="de-DE" altLang="de-DE"/>
              <a:pPr>
                <a:defRPr/>
              </a:pPr>
              <a:t>‹Nr.›</a:t>
            </a:fld>
            <a:endParaRPr lang="de-DE" altLang="de-DE"/>
          </a:p>
        </p:txBody>
      </p:sp>
      <p:pic>
        <p:nvPicPr>
          <p:cNvPr id="4" name="Grafik 3">
            <a:extLst>
              <a:ext uri="{FF2B5EF4-FFF2-40B4-BE49-F238E27FC236}">
                <a16:creationId xmlns:a16="http://schemas.microsoft.com/office/drawing/2014/main" id="{2EA6C146-BF44-445A-AF17-F41874373C4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010400" y="0"/>
            <a:ext cx="2017657" cy="636587"/>
          </a:xfrm>
          <a:prstGeom prst="rect">
            <a:avLst/>
          </a:prstGeom>
        </p:spPr>
      </p:pic>
    </p:spTree>
    <p:extLst>
      <p:ext uri="{BB962C8B-B14F-4D97-AF65-F5344CB8AC3E}">
        <p14:creationId xmlns:p14="http://schemas.microsoft.com/office/powerpoint/2010/main" val="234447687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Lst>
  <p:hf sldNum="0" hdr="0" dt="0"/>
  <p:txStyles>
    <p:titleStyle>
      <a:lvl1pPr algn="l" rtl="0" eaLnBrk="0" fontAlgn="base" hangingPunct="0">
        <a:lnSpc>
          <a:spcPct val="90000"/>
        </a:lnSpc>
        <a:spcBef>
          <a:spcPct val="0"/>
        </a:spcBef>
        <a:spcAft>
          <a:spcPct val="0"/>
        </a:spcAft>
        <a:defRPr sz="2800" b="1" kern="1200">
          <a:solidFill>
            <a:schemeClr val="bg2"/>
          </a:solidFill>
          <a:latin typeface="+mj-lt"/>
          <a:ea typeface="+mj-ea"/>
          <a:cs typeface="+mj-cs"/>
        </a:defRPr>
      </a:lvl1pPr>
      <a:lvl2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2pPr>
      <a:lvl3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3pPr>
      <a:lvl4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4pPr>
      <a:lvl5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sz="quarter"/>
          </p:nvPr>
        </p:nvSpPr>
        <p:spPr>
          <a:xfrm>
            <a:off x="899594" y="1844825"/>
            <a:ext cx="7704856" cy="720079"/>
          </a:xfrm>
        </p:spPr>
        <p:txBody>
          <a:bodyPr/>
          <a:lstStyle/>
          <a:p>
            <a:r>
              <a:rPr lang="de-DE" altLang="de-DE" dirty="0">
                <a:latin typeface="Calibri" panose="020F0502020204030204" pitchFamily="34" charset="0"/>
                <a:cs typeface="Calibri" panose="020F0502020204030204" pitchFamily="34" charset="0"/>
              </a:rPr>
              <a:t>Arbeitsbedingungen </a:t>
            </a:r>
            <a:br>
              <a:rPr lang="de-DE" altLang="de-DE" dirty="0">
                <a:latin typeface="Calibri" panose="020F0502020204030204" pitchFamily="34" charset="0"/>
                <a:cs typeface="Calibri" panose="020F0502020204030204" pitchFamily="34" charset="0"/>
              </a:rPr>
            </a:br>
            <a:r>
              <a:rPr lang="de-DE" altLang="de-DE" dirty="0">
                <a:latin typeface="Calibri" panose="020F0502020204030204" pitchFamily="34" charset="0"/>
                <a:cs typeface="Calibri" panose="020F0502020204030204" pitchFamily="34" charset="0"/>
              </a:rPr>
              <a:t>in der Textil- und Bekleidungsindustrie in Ländern Asiens</a:t>
            </a:r>
            <a:br>
              <a:rPr lang="de-DE" altLang="de-DE" sz="4400" dirty="0">
                <a:latin typeface="Calibri" panose="020F0502020204030204" pitchFamily="34" charset="0"/>
                <a:cs typeface="Calibri" panose="020F0502020204030204" pitchFamily="34" charset="0"/>
              </a:rPr>
            </a:br>
            <a:endParaRPr lang="de-DE" altLang="de-DE" sz="1800" b="0" dirty="0">
              <a:latin typeface="Calibri" panose="020F0502020204030204" pitchFamily="34" charset="0"/>
              <a:cs typeface="Calibri" panose="020F0502020204030204" pitchFamily="34" charset="0"/>
            </a:endParaRPr>
          </a:p>
        </p:txBody>
      </p:sp>
      <p:sp>
        <p:nvSpPr>
          <p:cNvPr id="9219" name="Text Box 5"/>
          <p:cNvSpPr txBox="1">
            <a:spLocks noChangeArrowheads="1"/>
          </p:cNvSpPr>
          <p:nvPr/>
        </p:nvSpPr>
        <p:spPr bwMode="auto">
          <a:xfrm>
            <a:off x="4736745" y="5410200"/>
            <a:ext cx="36734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0" tIns="45711" rIns="91420" bIns="45711">
            <a:spAutoFit/>
          </a:bodyPr>
          <a:lstStyle>
            <a:lvl1pPr>
              <a:spcBef>
                <a:spcPct val="20000"/>
              </a:spcBef>
              <a:buClr>
                <a:schemeClr val="tx1"/>
              </a:buClr>
              <a:buSzPct val="75000"/>
              <a:buFont typeface="Wingdings"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defRPr>
            </a:lvl9pPr>
          </a:lstStyle>
          <a:p>
            <a:pPr eaLnBrk="1" hangingPunct="1">
              <a:spcBef>
                <a:spcPct val="0"/>
              </a:spcBef>
              <a:buClrTx/>
              <a:buSzTx/>
              <a:buFontTx/>
              <a:buNone/>
            </a:pPr>
            <a:endParaRPr lang="de-DE" altLang="de-DE" sz="2400">
              <a:latin typeface="Times New Roman" charset="0"/>
            </a:endParaRPr>
          </a:p>
        </p:txBody>
      </p:sp>
      <p:sp>
        <p:nvSpPr>
          <p:cNvPr id="4" name="Textfeld 3"/>
          <p:cNvSpPr txBox="1"/>
          <p:nvPr/>
        </p:nvSpPr>
        <p:spPr>
          <a:xfrm>
            <a:off x="4788024" y="3140968"/>
            <a:ext cx="3888432" cy="1384976"/>
          </a:xfrm>
          <a:prstGeom prst="rect">
            <a:avLst/>
          </a:prstGeom>
          <a:noFill/>
        </p:spPr>
        <p:txBody>
          <a:bodyPr wrap="square" lIns="91420" tIns="45711" rIns="91420" bIns="45711" rtlCol="0">
            <a:spAutoFit/>
          </a:bodyPr>
          <a:lstStyle/>
          <a:p>
            <a:r>
              <a:rPr lang="de-DE" altLang="de-DE" sz="2800" dirty="0">
                <a:latin typeface="Calibri" panose="020F0502020204030204" pitchFamily="34" charset="0"/>
                <a:cs typeface="Calibri" panose="020F0502020204030204" pitchFamily="34" charset="0"/>
              </a:rPr>
              <a:t>Multiplikatorin</a:t>
            </a:r>
          </a:p>
          <a:p>
            <a:r>
              <a:rPr lang="de-DE" sz="2800" dirty="0">
                <a:latin typeface="Calibri" panose="020F0502020204030204" pitchFamily="34" charset="0"/>
                <a:cs typeface="Calibri" panose="020F0502020204030204" pitchFamily="34" charset="0"/>
              </a:rPr>
              <a:t>Hochschule </a:t>
            </a:r>
          </a:p>
          <a:p>
            <a:r>
              <a:rPr lang="de-DE" sz="2800" dirty="0">
                <a:latin typeface="Calibri" panose="020F0502020204030204" pitchFamily="34" charset="0"/>
                <a:cs typeface="Calibri" panose="020F0502020204030204" pitchFamily="34" charset="0"/>
              </a:rPr>
              <a:t>Datum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9894" y="1412776"/>
            <a:ext cx="8604448" cy="3600400"/>
          </a:xfrm>
        </p:spPr>
        <p:txBody>
          <a:bodyPr/>
          <a:lstStyle/>
          <a:p>
            <a:pPr algn="ctr"/>
            <a:r>
              <a:rPr lang="de-DE" dirty="0">
                <a:latin typeface="Calibri" panose="020F0502020204030204" pitchFamily="34" charset="0"/>
                <a:cs typeface="Calibri" panose="020F0502020204030204" pitchFamily="34" charset="0"/>
              </a:rPr>
              <a:t>Rollenspiel</a:t>
            </a:r>
            <a:br>
              <a:rPr lang="de-DE" dirty="0">
                <a:latin typeface="Calibri" panose="020F0502020204030204" pitchFamily="34" charset="0"/>
                <a:cs typeface="Calibri" panose="020F0502020204030204" pitchFamily="34" charset="0"/>
              </a:rPr>
            </a:br>
            <a:br>
              <a:rPr lang="de-DE" dirty="0">
                <a:latin typeface="Calibri" panose="020F0502020204030204" pitchFamily="34" charset="0"/>
                <a:cs typeface="Calibri" panose="020F0502020204030204" pitchFamily="34" charset="0"/>
              </a:rPr>
            </a:br>
            <a:r>
              <a:rPr lang="de-DE" b="0" dirty="0">
                <a:latin typeface="Calibri" panose="020F0502020204030204" pitchFamily="34" charset="0"/>
                <a:cs typeface="Calibri" panose="020F0502020204030204" pitchFamily="34" charset="0"/>
              </a:rPr>
              <a:t>Runder Tisch </a:t>
            </a:r>
            <a:br>
              <a:rPr lang="de-DE" b="0" dirty="0">
                <a:latin typeface="Calibri" panose="020F0502020204030204" pitchFamily="34" charset="0"/>
                <a:cs typeface="Calibri" panose="020F0502020204030204" pitchFamily="34" charset="0"/>
              </a:rPr>
            </a:br>
            <a:r>
              <a:rPr lang="de-DE" b="0" dirty="0">
                <a:latin typeface="Calibri" panose="020F0502020204030204" pitchFamily="34" charset="0"/>
                <a:cs typeface="Calibri" panose="020F0502020204030204" pitchFamily="34" charset="0"/>
              </a:rPr>
              <a:t>der Kampagne für Saubere Kleidung </a:t>
            </a:r>
            <a:br>
              <a:rPr lang="de-DE" b="0" dirty="0">
                <a:latin typeface="Calibri" panose="020F0502020204030204" pitchFamily="34" charset="0"/>
                <a:cs typeface="Calibri" panose="020F0502020204030204" pitchFamily="34" charset="0"/>
              </a:rPr>
            </a:br>
            <a:r>
              <a:rPr lang="de-DE" b="0" dirty="0">
                <a:latin typeface="Calibri" panose="020F0502020204030204" pitchFamily="34" charset="0"/>
                <a:cs typeface="Calibri" panose="020F0502020204030204" pitchFamily="34" charset="0"/>
              </a:rPr>
              <a:t>mit Arbeiter_innen / Gewerkschafter_innen aus der Bekleidungsindustrie in Asien</a:t>
            </a:r>
            <a:br>
              <a:rPr lang="de-DE" b="0" dirty="0">
                <a:latin typeface="Calibri" panose="020F0502020204030204" pitchFamily="34" charset="0"/>
                <a:cs typeface="Calibri" panose="020F0502020204030204" pitchFamily="34" charset="0"/>
              </a:rPr>
            </a:br>
            <a:br>
              <a:rPr lang="de-DE" dirty="0">
                <a:latin typeface="Calibri" panose="020F0502020204030204" pitchFamily="34" charset="0"/>
                <a:cs typeface="Calibri" panose="020F0502020204030204" pitchFamily="34" charset="0"/>
              </a:rPr>
            </a:br>
            <a:br>
              <a:rPr lang="de-DE" dirty="0">
                <a:latin typeface="Calibri" panose="020F0502020204030204" pitchFamily="34" charset="0"/>
                <a:cs typeface="Calibri" panose="020F0502020204030204" pitchFamily="34" charset="0"/>
              </a:rPr>
            </a:br>
            <a:endParaRPr lang="de-DE" dirty="0">
              <a:latin typeface="Calibri" panose="020F0502020204030204" pitchFamily="34" charset="0"/>
              <a:cs typeface="Calibri" panose="020F0502020204030204" pitchFamily="34" charset="0"/>
            </a:endParaRPr>
          </a:p>
        </p:txBody>
      </p:sp>
      <p:sp>
        <p:nvSpPr>
          <p:cNvPr id="7" name="Fußzeilenplatzhalter 1">
            <a:extLst>
              <a:ext uri="{FF2B5EF4-FFF2-40B4-BE49-F238E27FC236}">
                <a16:creationId xmlns:a16="http://schemas.microsoft.com/office/drawing/2014/main" id="{A0C3DFF7-3017-4A52-A37B-07DB66EB48FB}"/>
              </a:ext>
            </a:extLst>
          </p:cNvPr>
          <p:cNvSpPr txBox="1">
            <a:spLocks/>
          </p:cNvSpPr>
          <p:nvPr/>
        </p:nvSpPr>
        <p:spPr bwMode="auto">
          <a:xfrm>
            <a:off x="6249988" y="6550223"/>
            <a:ext cx="289401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defPPr>
              <a:defRPr lang="en-US"/>
            </a:defPPr>
            <a:lvl1pPr algn="ctr" rtl="0" eaLnBrk="1" fontAlgn="base" hangingPunct="1">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1pPr>
            <a:lvl2pPr marL="457106"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2pPr>
            <a:lvl3pPr marL="914210"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3pPr>
            <a:lvl4pPr marL="1371316"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4pPr>
            <a:lvl5pPr marL="1828421"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5pPr>
            <a:lvl6pPr marL="25146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6pPr>
            <a:lvl7pPr marL="29718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7pPr>
            <a:lvl8pPr marL="34290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8pPr>
            <a:lvl9pPr marL="38862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9pPr>
          </a:lstStyle>
          <a:p>
            <a:r>
              <a:rPr lang="de-DE" altLang="de-DE" sz="1400">
                <a:solidFill>
                  <a:srgbClr val="002060"/>
                </a:solidFill>
                <a:latin typeface="Calibri" panose="020F0502020204030204" pitchFamily="34" charset="0"/>
                <a:cs typeface="Calibri" panose="020F0502020204030204" pitchFamily="34" charset="0"/>
              </a:rPr>
              <a:t>Multiplikatorin</a:t>
            </a:r>
            <a:endParaRPr lang="de-DE" altLang="de-DE" sz="1400" dirty="0">
              <a:solidFill>
                <a:srgbClr val="002060"/>
              </a:solidFill>
              <a:latin typeface="Calibri" panose="020F0502020204030204" pitchFamily="34" charset="0"/>
              <a:cs typeface="Calibri" panose="020F0502020204030204" pitchFamily="34" charset="0"/>
            </a:endParaRPr>
          </a:p>
        </p:txBody>
      </p:sp>
      <p:sp>
        <p:nvSpPr>
          <p:cNvPr id="5" name="Text Box 5">
            <a:extLst>
              <a:ext uri="{FF2B5EF4-FFF2-40B4-BE49-F238E27FC236}">
                <a16:creationId xmlns:a16="http://schemas.microsoft.com/office/drawing/2014/main" id="{19F9C980-51ED-4CB8-8B96-FAD20A03902F}"/>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altLang="de-DE" sz="2000" b="1" dirty="0">
                <a:solidFill>
                  <a:srgbClr val="FFFFFF"/>
                </a:solidFill>
                <a:latin typeface="Calibri" panose="020F0502020204030204" pitchFamily="34" charset="0"/>
                <a:cs typeface="Calibri" panose="020F0502020204030204" pitchFamily="34" charset="0"/>
              </a:rPr>
              <a:t>10</a:t>
            </a:r>
            <a:endPar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556792"/>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8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Möglichkeiten der Zivilgesellschaft</a:t>
            </a:r>
          </a:p>
          <a:p>
            <a:pPr marL="0" marR="0" lvl="0" indent="0" algn="ctr" defTabSz="914400"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dirty="0">
                <a:ln>
                  <a:noFill/>
                </a:ln>
                <a:solidFill>
                  <a:srgbClr val="C00000"/>
                </a:solidFill>
                <a:effectLst/>
                <a:uLnTx/>
                <a:uFillTx/>
                <a:latin typeface="Calibri" panose="020F0502020204030204" pitchFamily="34" charset="0"/>
                <a:ea typeface="Microsoft YaHei" panose="020B0503020204020204" pitchFamily="34" charset="-122"/>
                <a:cs typeface="Calibri" panose="020F0502020204030204" pitchFamily="34" charset="0"/>
              </a:rPr>
              <a:t>in Deutschland/Europa</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4721"/>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344487"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sz="20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auf Missstände aufmerksam machen</a:t>
            </a:r>
          </a:p>
          <a:p>
            <a:pPr marL="344487"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sz="20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Protestaktionen, Petition etc. unterstützen</a:t>
            </a:r>
          </a:p>
          <a:p>
            <a:pPr marL="344487"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sz="20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kritischer Konsum</a:t>
            </a:r>
          </a:p>
          <a:p>
            <a:pPr marL="344487"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sz="20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Gewerkschaften/NGOs in Produktionsländern unterstützen</a:t>
            </a: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5709"/>
            <a:ext cx="75565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11</a:t>
            </a:r>
            <a:endParaRPr kumimoji="0" lang="de-DE" altLang="de-DE" sz="24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pic>
        <p:nvPicPr>
          <p:cNvPr id="6" name="Picture 2">
            <a:extLst>
              <a:ext uri="{FF2B5EF4-FFF2-40B4-BE49-F238E27FC236}">
                <a16:creationId xmlns:a16="http://schemas.microsoft.com/office/drawing/2014/main" id="{125049CB-54FA-45F7-9C84-250FC3F211E1}"/>
              </a:ext>
            </a:extLst>
          </p:cNvPr>
          <p:cNvPicPr>
            <a:picLocks noChangeAspect="1" noChangeArrowheads="1"/>
          </p:cNvPicPr>
          <p:nvPr/>
        </p:nvPicPr>
        <p:blipFill>
          <a:blip r:embed="rId3" cstate="print"/>
          <a:srcRect/>
          <a:stretch>
            <a:fillRect/>
          </a:stretch>
        </p:blipFill>
        <p:spPr bwMode="auto">
          <a:xfrm>
            <a:off x="3438996" y="4005064"/>
            <a:ext cx="2266008" cy="2222639"/>
          </a:xfrm>
          <a:prstGeom prst="rect">
            <a:avLst/>
          </a:prstGeom>
          <a:noFill/>
          <a:ln w="9525">
            <a:noFill/>
            <a:miter lim="800000"/>
            <a:headEnd/>
            <a:tailEnd/>
          </a:ln>
        </p:spPr>
      </p:pic>
      <p:sp>
        <p:nvSpPr>
          <p:cNvPr id="2" name="Rechteck 1">
            <a:extLst>
              <a:ext uri="{FF2B5EF4-FFF2-40B4-BE49-F238E27FC236}">
                <a16:creationId xmlns:a16="http://schemas.microsoft.com/office/drawing/2014/main" id="{FBFB7671-9DB9-4872-A449-44B86C54F9CA}"/>
              </a:ext>
            </a:extLst>
          </p:cNvPr>
          <p:cNvSpPr/>
          <p:nvPr/>
        </p:nvSpPr>
        <p:spPr>
          <a:xfrm>
            <a:off x="3707564" y="6292575"/>
            <a:ext cx="1728871" cy="30777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3366"/>
                </a:solidFill>
                <a:effectLst/>
                <a:uLnTx/>
                <a:uFillTx/>
                <a:latin typeface="Calibri" panose="020F0502020204030204" pitchFamily="34" charset="0"/>
                <a:ea typeface="+mn-ea"/>
                <a:cs typeface="Calibri" panose="020F0502020204030204" pitchFamily="34" charset="0"/>
              </a:rPr>
              <a:t>Grafik: Dawn Hudson</a:t>
            </a:r>
          </a:p>
        </p:txBody>
      </p:sp>
      <p:sp>
        <p:nvSpPr>
          <p:cNvPr id="8" name="Pfeil nach rechts 9">
            <a:extLst>
              <a:ext uri="{FF2B5EF4-FFF2-40B4-BE49-F238E27FC236}">
                <a16:creationId xmlns:a16="http://schemas.microsoft.com/office/drawing/2014/main" id="{DE67131B-D062-4CBF-898F-2B42F59BBE8E}"/>
              </a:ext>
            </a:extLst>
          </p:cNvPr>
          <p:cNvSpPr/>
          <p:nvPr/>
        </p:nvSpPr>
        <p:spPr bwMode="auto">
          <a:xfrm rot="21180141">
            <a:off x="3026988" y="4204852"/>
            <a:ext cx="936104" cy="504056"/>
          </a:xfrm>
          <a:prstGeom prst="rightArrow">
            <a:avLst/>
          </a:prstGeom>
          <a:solidFill>
            <a:srgbClr val="FF0000"/>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659830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556792"/>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8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Möglichkeiten der Zivilgesellschaft</a:t>
            </a:r>
          </a:p>
          <a:p>
            <a:pPr marL="0" marR="0" lvl="0" indent="0" algn="ctr" defTabSz="914400"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dirty="0">
                <a:ln>
                  <a:noFill/>
                </a:ln>
                <a:solidFill>
                  <a:srgbClr val="C00000"/>
                </a:solidFill>
                <a:effectLst/>
                <a:uLnTx/>
                <a:uFillTx/>
                <a:latin typeface="Calibri" panose="020F0502020204030204" pitchFamily="34" charset="0"/>
                <a:ea typeface="Microsoft YaHei" panose="020B0503020204020204" pitchFamily="34" charset="-122"/>
                <a:cs typeface="Calibri" panose="020F0502020204030204" pitchFamily="34" charset="0"/>
              </a:rPr>
              <a:t>in Produktionsländern</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4721"/>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344487"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sz="20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Gewerkschaftsarbeit/Arbeit von NGOs </a:t>
            </a:r>
          </a:p>
          <a:p>
            <a:pPr marL="742950" marR="0" lvl="1" indent="-34290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sz="20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Aufklärung der </a:t>
            </a:r>
            <a:r>
              <a:rPr kumimoji="0" lang="de-DE" sz="2000" b="0" i="0" u="none" strike="noStrike" kern="1200" cap="none" spc="0" normalizeH="0" baseline="0" noProof="0" dirty="0" err="1">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Arbeiter_innen</a:t>
            </a:r>
            <a:endParaRPr kumimoji="0" lang="de-DE" sz="20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742950" marR="0" lvl="1" indent="-34290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sz="20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Aufdecken/Benennen von Missständen</a:t>
            </a:r>
          </a:p>
          <a:p>
            <a:pPr marL="344487"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sz="20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Juristische Unterstützung bei Arbeitsrechtsverletzungen</a:t>
            </a:r>
          </a:p>
          <a:p>
            <a:pPr marL="742950" marR="0" lvl="1" indent="-34290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sz="2000" b="0" i="0" u="none" strike="noStrike" kern="1200" cap="none" spc="0" normalizeH="0" baseline="0" noProof="0" dirty="0" err="1">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Arbeiter_innen</a:t>
            </a:r>
            <a:r>
              <a:rPr kumimoji="0" lang="de-DE" sz="20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 können ihre Rechte durchsetzen</a:t>
            </a: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5709"/>
            <a:ext cx="75565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12</a:t>
            </a:r>
            <a:endParaRPr kumimoji="0" lang="de-DE" altLang="de-DE" sz="24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pic>
        <p:nvPicPr>
          <p:cNvPr id="6" name="Picture 2">
            <a:extLst>
              <a:ext uri="{FF2B5EF4-FFF2-40B4-BE49-F238E27FC236}">
                <a16:creationId xmlns:a16="http://schemas.microsoft.com/office/drawing/2014/main" id="{125049CB-54FA-45F7-9C84-250FC3F211E1}"/>
              </a:ext>
            </a:extLst>
          </p:cNvPr>
          <p:cNvPicPr>
            <a:picLocks noChangeAspect="1" noChangeArrowheads="1"/>
          </p:cNvPicPr>
          <p:nvPr/>
        </p:nvPicPr>
        <p:blipFill>
          <a:blip r:embed="rId3" cstate="print"/>
          <a:srcRect/>
          <a:stretch>
            <a:fillRect/>
          </a:stretch>
        </p:blipFill>
        <p:spPr bwMode="auto">
          <a:xfrm>
            <a:off x="3438996" y="4005064"/>
            <a:ext cx="2266008" cy="2222639"/>
          </a:xfrm>
          <a:prstGeom prst="rect">
            <a:avLst/>
          </a:prstGeom>
          <a:noFill/>
          <a:ln w="9525">
            <a:noFill/>
            <a:miter lim="800000"/>
            <a:headEnd/>
            <a:tailEnd/>
          </a:ln>
        </p:spPr>
      </p:pic>
      <p:sp>
        <p:nvSpPr>
          <p:cNvPr id="2" name="Rechteck 1">
            <a:extLst>
              <a:ext uri="{FF2B5EF4-FFF2-40B4-BE49-F238E27FC236}">
                <a16:creationId xmlns:a16="http://schemas.microsoft.com/office/drawing/2014/main" id="{FBFB7671-9DB9-4872-A449-44B86C54F9CA}"/>
              </a:ext>
            </a:extLst>
          </p:cNvPr>
          <p:cNvSpPr/>
          <p:nvPr/>
        </p:nvSpPr>
        <p:spPr>
          <a:xfrm>
            <a:off x="3707564" y="6292575"/>
            <a:ext cx="1728871" cy="30777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3366"/>
                </a:solidFill>
                <a:effectLst/>
                <a:uLnTx/>
                <a:uFillTx/>
                <a:latin typeface="Calibri" panose="020F0502020204030204" pitchFamily="34" charset="0"/>
                <a:ea typeface="+mn-ea"/>
                <a:cs typeface="Calibri" panose="020F0502020204030204" pitchFamily="34" charset="0"/>
              </a:rPr>
              <a:t>Grafik: Dawn Hudson</a:t>
            </a:r>
          </a:p>
        </p:txBody>
      </p:sp>
      <p:sp>
        <p:nvSpPr>
          <p:cNvPr id="9" name="Pfeil nach rechts 7">
            <a:extLst>
              <a:ext uri="{FF2B5EF4-FFF2-40B4-BE49-F238E27FC236}">
                <a16:creationId xmlns:a16="http://schemas.microsoft.com/office/drawing/2014/main" id="{AE40570F-A463-4651-8D52-2E6096E4A20A}"/>
              </a:ext>
            </a:extLst>
          </p:cNvPr>
          <p:cNvSpPr/>
          <p:nvPr/>
        </p:nvSpPr>
        <p:spPr bwMode="auto">
          <a:xfrm rot="7406832">
            <a:off x="4768686" y="4159690"/>
            <a:ext cx="936104" cy="504056"/>
          </a:xfrm>
          <a:prstGeom prst="rightArrow">
            <a:avLst/>
          </a:prstGeom>
          <a:solidFill>
            <a:srgbClr val="FF0000"/>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820686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
            <a:extLst>
              <a:ext uri="{FF2B5EF4-FFF2-40B4-BE49-F238E27FC236}">
                <a16:creationId xmlns:a16="http://schemas.microsoft.com/office/drawing/2014/main" id="{E1DA4D23-1AFE-425D-AD31-2DD643AE20B9}"/>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br>
              <a:rPr kumimoji="0" lang="de-DE" altLang="de-DE" sz="28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br>
            <a:r>
              <a:rPr kumimoji="0" lang="de-DE" altLang="de-DE" sz="28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Forderungen an Unternehmen</a:t>
            </a:r>
          </a:p>
        </p:txBody>
      </p:sp>
      <p:sp>
        <p:nvSpPr>
          <p:cNvPr id="95235" name="Text Box 2">
            <a:extLst>
              <a:ext uri="{FF2B5EF4-FFF2-40B4-BE49-F238E27FC236}">
                <a16:creationId xmlns:a16="http://schemas.microsoft.com/office/drawing/2014/main" id="{73AE13B4-CBE6-4D71-8E28-D6730BE8291F}"/>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2900" marR="0" lvl="0" indent="-34290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veränderte Einkaufspraktiken</a:t>
            </a:r>
          </a:p>
          <a:p>
            <a:pPr marL="342900" marR="0" lvl="0" indent="-34290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soziale Verantwortung wahrnehmen</a:t>
            </a:r>
          </a:p>
          <a:p>
            <a:pPr marL="342900" marR="0" lvl="0" indent="-34290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verbindlichen Verhaltenskodex umsetzen</a:t>
            </a:r>
          </a:p>
          <a:p>
            <a:pPr marL="342900" marR="0" lvl="0" indent="-34290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Transparenz, Offenlegung der Lieferanten, jährliche</a:t>
            </a:r>
            <a:b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b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Berichterstattung, Audits</a:t>
            </a:r>
          </a:p>
          <a:p>
            <a:pPr marL="342900" marR="0" lvl="0" indent="-34290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Unterstützung der </a:t>
            </a:r>
            <a:r>
              <a:rPr kumimoji="0" lang="de-DE" altLang="de-DE" sz="2000" b="0" i="0" u="none" strike="noStrike" kern="1200" cap="none" spc="0" normalizeH="0" baseline="0" noProof="0" dirty="0" err="1">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Produzent_innen</a:t>
            </a: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 bei der Umsetzung von</a:t>
            </a:r>
            <a:b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b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Sozialstandards</a:t>
            </a:r>
          </a:p>
          <a:p>
            <a:pPr marL="342900" marR="0" lvl="0" indent="-34290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unabhängige, externe Kontrollen durch Multi-Stakeholder-Initiativen</a:t>
            </a:r>
          </a:p>
        </p:txBody>
      </p:sp>
      <p:sp>
        <p:nvSpPr>
          <p:cNvPr id="95236" name="Text Box 5">
            <a:extLst>
              <a:ext uri="{FF2B5EF4-FFF2-40B4-BE49-F238E27FC236}">
                <a16:creationId xmlns:a16="http://schemas.microsoft.com/office/drawing/2014/main" id="{15949D6E-114E-4FAD-B14F-FBAE31E21BF3}"/>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13</a:t>
            </a:r>
          </a:p>
        </p:txBody>
      </p:sp>
      <p:pic>
        <p:nvPicPr>
          <p:cNvPr id="95238" name="Picture 8">
            <a:extLst>
              <a:ext uri="{FF2B5EF4-FFF2-40B4-BE49-F238E27FC236}">
                <a16:creationId xmlns:a16="http://schemas.microsoft.com/office/drawing/2014/main" id="{927EC536-89B3-44DB-947C-6EDEDEC2A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988" y="2362200"/>
            <a:ext cx="20256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Fußzeilenplatzhalter 1">
            <a:extLst>
              <a:ext uri="{FF2B5EF4-FFF2-40B4-BE49-F238E27FC236}">
                <a16:creationId xmlns:a16="http://schemas.microsoft.com/office/drawing/2014/main" id="{801764DD-6A28-42BC-B637-B354599F7C23}"/>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pic>
        <p:nvPicPr>
          <p:cNvPr id="2" name="Grafik 1">
            <a:extLst>
              <a:ext uri="{FF2B5EF4-FFF2-40B4-BE49-F238E27FC236}">
                <a16:creationId xmlns:a16="http://schemas.microsoft.com/office/drawing/2014/main" id="{74789587-7182-4B0A-A5D5-E1778F8397C8}"/>
              </a:ext>
            </a:extLst>
          </p:cNvPr>
          <p:cNvPicPr>
            <a:picLocks noChangeAspect="1"/>
          </p:cNvPicPr>
          <p:nvPr/>
        </p:nvPicPr>
        <p:blipFill>
          <a:blip r:embed="rId4"/>
          <a:stretch>
            <a:fillRect/>
          </a:stretch>
        </p:blipFill>
        <p:spPr>
          <a:xfrm>
            <a:off x="7296085" y="2960876"/>
            <a:ext cx="1487553" cy="1493649"/>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1">
            <a:extLst>
              <a:ext uri="{FF2B5EF4-FFF2-40B4-BE49-F238E27FC236}">
                <a16:creationId xmlns:a16="http://schemas.microsoft.com/office/drawing/2014/main" id="{47ABD0B5-8730-4824-B5C1-9CD0FD8621D6}"/>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br>
              <a:rPr kumimoji="0" lang="de-DE" altLang="de-DE" sz="28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br>
            <a:r>
              <a:rPr kumimoji="0" lang="de-DE" altLang="de-DE" sz="28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Forderungen an die Politik</a:t>
            </a:r>
          </a:p>
        </p:txBody>
      </p:sp>
      <p:sp>
        <p:nvSpPr>
          <p:cNvPr id="97283" name="Text Box 2">
            <a:extLst>
              <a:ext uri="{FF2B5EF4-FFF2-40B4-BE49-F238E27FC236}">
                <a16:creationId xmlns:a16="http://schemas.microsoft.com/office/drawing/2014/main" id="{13132347-D004-444D-BC38-B901527D3E3B}"/>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marL="8001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2900" marR="0" lvl="0" indent="-34290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Sorgfaltspflicht gesetzlich festlegen</a:t>
            </a:r>
          </a:p>
          <a:p>
            <a:pPr marL="800100" marR="0" lvl="1" indent="-342900" algn="l" defTabSz="914400" rtl="0" eaLnBrk="1" fontAlgn="base" latinLnBrk="0" hangingPunct="1">
              <a:lnSpc>
                <a:spcPct val="100000"/>
              </a:lnSpc>
              <a:spcBef>
                <a:spcPts val="500"/>
              </a:spcBef>
              <a:spcAft>
                <a:spcPct val="0"/>
              </a:spcAft>
              <a:buClr>
                <a:srgbClr val="003366"/>
              </a:buClr>
              <a:buSzPct val="75000"/>
              <a:buFont typeface="Courier New" panose="02070309020205020404" pitchFamily="49" charset="0"/>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Mindeststandards, Vorschriften bzgl. Sozial- und Umweltstandards </a:t>
            </a:r>
          </a:p>
          <a:p>
            <a:pPr marL="342900" marR="0" lvl="0" indent="-34290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 Unternehmenshaftung</a:t>
            </a:r>
          </a:p>
          <a:p>
            <a:pPr marL="800100" marR="0" lvl="1" indent="-342900" algn="l" defTabSz="914400" rtl="0" eaLnBrk="1" fontAlgn="base" latinLnBrk="0" hangingPunct="1">
              <a:lnSpc>
                <a:spcPct val="100000"/>
              </a:lnSpc>
              <a:spcBef>
                <a:spcPts val="500"/>
              </a:spcBef>
              <a:spcAft>
                <a:spcPct val="0"/>
              </a:spcAft>
              <a:buClr>
                <a:srgbClr val="003366"/>
              </a:buClr>
              <a:buSzPct val="75000"/>
              <a:buFont typeface="Courier New" panose="02070309020205020404" pitchFamily="49" charset="0"/>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Ahndung von Menschen-/Arbeitsrechtsverletzungen</a:t>
            </a:r>
          </a:p>
          <a:p>
            <a:pPr marL="800100" marR="0" lvl="1" indent="-342900" algn="l" defTabSz="914400" rtl="0" eaLnBrk="1" fontAlgn="base" latinLnBrk="0" hangingPunct="1">
              <a:lnSpc>
                <a:spcPct val="100000"/>
              </a:lnSpc>
              <a:spcBef>
                <a:spcPts val="500"/>
              </a:spcBef>
              <a:spcAft>
                <a:spcPct val="0"/>
              </a:spcAft>
              <a:buClr>
                <a:srgbClr val="003366"/>
              </a:buClr>
              <a:buSzPct val="75000"/>
              <a:buFont typeface="Courier New" panose="02070309020205020404" pitchFamily="49" charset="0"/>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Entschädigung von Opfern</a:t>
            </a:r>
          </a:p>
          <a:p>
            <a:pPr marL="342900" marR="0" lvl="0" indent="-34290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Herstellung von Transparenz durch Offenlegungs-/</a:t>
            </a:r>
            <a:b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b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Berichtspflichten</a:t>
            </a:r>
          </a:p>
          <a:p>
            <a:pPr marL="342900" marR="0" lvl="0" indent="-34290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Stärkung von Menschenrechten in EU-Handelsabkommen</a:t>
            </a:r>
          </a:p>
        </p:txBody>
      </p:sp>
      <p:sp>
        <p:nvSpPr>
          <p:cNvPr id="97284" name="Text Box 5">
            <a:extLst>
              <a:ext uri="{FF2B5EF4-FFF2-40B4-BE49-F238E27FC236}">
                <a16:creationId xmlns:a16="http://schemas.microsoft.com/office/drawing/2014/main" id="{CB907824-5C87-4F9C-9BB4-CEDD96969DBE}"/>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14</a:t>
            </a:r>
            <a:endParaRPr kumimoji="0" lang="de-DE" altLang="de-DE" sz="26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97286" name="Fußzeilenplatzhalter 1">
            <a:extLst>
              <a:ext uri="{FF2B5EF4-FFF2-40B4-BE49-F238E27FC236}">
                <a16:creationId xmlns:a16="http://schemas.microsoft.com/office/drawing/2014/main" id="{71E8C4EE-C633-4E26-9EEF-BEB5807379ED}"/>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1">
            <a:extLst>
              <a:ext uri="{FF2B5EF4-FFF2-40B4-BE49-F238E27FC236}">
                <a16:creationId xmlns:a16="http://schemas.microsoft.com/office/drawing/2014/main" id="{EA1B4E22-0A9E-4C16-A9BF-DF6C69614EB4}"/>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8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Ihr Feedback…</a:t>
            </a:r>
          </a:p>
        </p:txBody>
      </p:sp>
      <p:sp>
        <p:nvSpPr>
          <p:cNvPr id="98307" name="Text Box 2">
            <a:extLst>
              <a:ext uri="{FF2B5EF4-FFF2-40B4-BE49-F238E27FC236}">
                <a16:creationId xmlns:a16="http://schemas.microsoft.com/office/drawing/2014/main" id="{395F57BB-7068-4C2E-927B-42151D9B64A6}"/>
              </a:ext>
            </a:extLst>
          </p:cNvPr>
          <p:cNvSpPr txBox="1">
            <a:spLocks noChangeArrowheads="1"/>
          </p:cNvSpPr>
          <p:nvPr/>
        </p:nvSpPr>
        <p:spPr bwMode="auto">
          <a:xfrm>
            <a:off x="914400" y="2362200"/>
            <a:ext cx="8001000"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342900" marR="0" lvl="0" indent="-341313" algn="l" defTabSz="914400" rtl="0" eaLnBrk="1" fontAlgn="base" latinLnBrk="0" hangingPunct="1">
              <a:lnSpc>
                <a:spcPct val="100000"/>
              </a:lnSpc>
              <a:spcBef>
                <a:spcPts val="700"/>
              </a:spcBef>
              <a:spcAft>
                <a:spcPct val="0"/>
              </a:spcAft>
              <a:buClrTx/>
              <a:buSzPct val="7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 hilft uns weiter:</a:t>
            </a:r>
          </a:p>
          <a:p>
            <a:pPr marL="342900" marR="0" lvl="0" indent="-341313" algn="l" defTabSz="914400" rtl="0" eaLnBrk="1" fontAlgn="base" latinLnBrk="0" hangingPunct="1">
              <a:lnSpc>
                <a:spcPct val="100000"/>
              </a:lnSpc>
              <a:spcBef>
                <a:spcPts val="700"/>
              </a:spcBef>
              <a:spcAft>
                <a:spcPct val="0"/>
              </a:spcAft>
              <a:buClrTx/>
              <a:buSzPct val="7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kumimoji="0" lang="de-DE" altLang="de-DE" sz="24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endParaRPr>
          </a:p>
          <a:p>
            <a:pPr marL="344487" marR="0" lvl="0" indent="-342900" algn="l" defTabSz="914400" rtl="0" eaLnBrk="1" fontAlgn="base" latinLnBrk="0" hangingPunct="1">
              <a:lnSpc>
                <a:spcPct val="100000"/>
              </a:lnSpc>
              <a:spcBef>
                <a:spcPts val="700"/>
              </a:spcBef>
              <a:spcAft>
                <a:spcPct val="0"/>
              </a:spcAft>
              <a:buClr>
                <a:srgbClr val="003366"/>
              </a:buClr>
              <a:buSzPct val="750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Was hat Ihnen besonders gefallen?</a:t>
            </a:r>
          </a:p>
          <a:p>
            <a:pPr marL="344487" marR="0" lvl="0" indent="-342900" algn="l" defTabSz="914400" rtl="0" eaLnBrk="1" fontAlgn="base" latinLnBrk="0" hangingPunct="1">
              <a:lnSpc>
                <a:spcPct val="100000"/>
              </a:lnSpc>
              <a:spcBef>
                <a:spcPts val="700"/>
              </a:spcBef>
              <a:spcAft>
                <a:spcPct val="0"/>
              </a:spcAft>
              <a:buClr>
                <a:srgbClr val="003366"/>
              </a:buClr>
              <a:buSzPct val="750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Was können wir besser machen?</a:t>
            </a:r>
          </a:p>
          <a:p>
            <a:pPr marL="344487" marR="0" lvl="0" indent="-342900" algn="l" defTabSz="914400" rtl="0" eaLnBrk="1" fontAlgn="base" latinLnBrk="0" hangingPunct="1">
              <a:lnSpc>
                <a:spcPct val="100000"/>
              </a:lnSpc>
              <a:spcBef>
                <a:spcPts val="700"/>
              </a:spcBef>
              <a:spcAft>
                <a:spcPct val="0"/>
              </a:spcAft>
              <a:buClr>
                <a:srgbClr val="003366"/>
              </a:buClr>
              <a:buSzPct val="750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Was haben Sie vermisst?</a:t>
            </a:r>
          </a:p>
          <a:p>
            <a:pPr marL="344487" marR="0" lvl="0" indent="-342900" algn="l" defTabSz="914400" rtl="0" eaLnBrk="1" fontAlgn="base" latinLnBrk="0" hangingPunct="1">
              <a:lnSpc>
                <a:spcPct val="100000"/>
              </a:lnSpc>
              <a:spcBef>
                <a:spcPts val="700"/>
              </a:spcBef>
              <a:spcAft>
                <a:spcPct val="0"/>
              </a:spcAft>
              <a:buClr>
                <a:srgbClr val="003366"/>
              </a:buClr>
              <a:buSzPct val="750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Weitere Anregungen?</a:t>
            </a:r>
            <a:endPar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
        <p:nvSpPr>
          <p:cNvPr id="99332" name="Text Box 5">
            <a:extLst>
              <a:ext uri="{FF2B5EF4-FFF2-40B4-BE49-F238E27FC236}">
                <a16:creationId xmlns:a16="http://schemas.microsoft.com/office/drawing/2014/main" id="{A8249657-D8F8-4C9A-9A7A-9E0FD9516CE5}"/>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altLang="de-DE" sz="2000" b="1" dirty="0">
                <a:solidFill>
                  <a:srgbClr val="FFFFFF"/>
                </a:solidFill>
                <a:latin typeface="Calibri" panose="020F0502020204030204" pitchFamily="34" charset="0"/>
                <a:cs typeface="Calibri" panose="020F0502020204030204" pitchFamily="34" charset="0"/>
              </a:rPr>
              <a:t>15</a:t>
            </a:r>
            <a:endPar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pic>
        <p:nvPicPr>
          <p:cNvPr id="51205" name="Picture 6">
            <a:extLst>
              <a:ext uri="{FF2B5EF4-FFF2-40B4-BE49-F238E27FC236}">
                <a16:creationId xmlns:a16="http://schemas.microsoft.com/office/drawing/2014/main" id="{5FE50B14-06EF-45F4-A923-4167B4CB0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314450"/>
            <a:ext cx="2282825" cy="4781550"/>
          </a:xfrm>
          <a:prstGeom prst="rect">
            <a:avLst/>
          </a:prstGeom>
          <a:noFill/>
          <a:ln>
            <a:noFill/>
          </a:ln>
          <a:effectLst>
            <a:outerShdw blurRad="63500" dist="139498" dir="2700000" algn="ctr" rotWithShape="0">
              <a:srgbClr val="333333">
                <a:alpha val="65018"/>
              </a:srgbClr>
            </a:outerShdw>
          </a:effectLst>
          <a:extLst>
            <a:ext uri="{909E8E84-426E-40dd-AFC4-6F175D3DCCD1}"/>
            <a:ext uri="{91240B29-F687-4f45-9708-019B960494DF}"/>
          </a:extLst>
        </p:spPr>
      </p:pic>
      <p:sp>
        <p:nvSpPr>
          <p:cNvPr id="99334" name="Fußzeilenplatzhalter 1">
            <a:extLst>
              <a:ext uri="{FF2B5EF4-FFF2-40B4-BE49-F238E27FC236}">
                <a16:creationId xmlns:a16="http://schemas.microsoft.com/office/drawing/2014/main" id="{7B5AC273-B33E-4DD2-BB72-B857062952E6}"/>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7E44119-E268-4856-BC2F-A95A3E8AA21F}"/>
              </a:ext>
            </a:extLst>
          </p:cNvPr>
          <p:cNvSpPr>
            <a:spLocks noGrp="1" noChangeArrowheads="1"/>
          </p:cNvSpPr>
          <p:nvPr>
            <p:ph type="title"/>
          </p:nvPr>
        </p:nvSpPr>
        <p:spPr>
          <a:xfrm>
            <a:off x="914400" y="981075"/>
            <a:ext cx="8001000" cy="719138"/>
          </a:xfrm>
        </p:spPr>
        <p:txBody>
          <a:bodyPr/>
          <a:lstStyle/>
          <a:p>
            <a:pPr algn="ctr" eaLnBrk="1" hangingPunct="1"/>
            <a:r>
              <a:rPr lang="de-DE" altLang="de-DE" sz="3200">
                <a:solidFill>
                  <a:srgbClr val="002060"/>
                </a:solidFill>
                <a:latin typeface="Calibri" panose="020F0502020204030204" pitchFamily="34" charset="0"/>
                <a:cs typeface="Calibri" panose="020F0502020204030204" pitchFamily="34" charset="0"/>
              </a:rPr>
              <a:t>Danke für Ihre Aufmerksamkeit!</a:t>
            </a:r>
          </a:p>
        </p:txBody>
      </p:sp>
      <p:sp>
        <p:nvSpPr>
          <p:cNvPr id="52227" name="Rectangle 5">
            <a:extLst>
              <a:ext uri="{FF2B5EF4-FFF2-40B4-BE49-F238E27FC236}">
                <a16:creationId xmlns:a16="http://schemas.microsoft.com/office/drawing/2014/main" id="{0875A39D-25F0-490E-B63F-55F51C8A02C4}"/>
              </a:ext>
            </a:extLst>
          </p:cNvPr>
          <p:cNvSpPr>
            <a:spLocks noGrp="1" noChangeArrowheads="1"/>
          </p:cNvSpPr>
          <p:nvPr>
            <p:ph idx="1"/>
          </p:nvPr>
        </p:nvSpPr>
        <p:spPr>
          <a:xfrm>
            <a:off x="889000" y="1822450"/>
            <a:ext cx="8001000" cy="3733800"/>
          </a:xfrm>
          <a:extLst>
            <a:ext uri="{909E8E84-426E-40dd-AFC4-6F175D3DCCD1}"/>
            <a:ext uri="{91240B29-F687-4f45-9708-019B960494DF}"/>
            <a:ext uri="{AF507438-7753-43e0-B8FC-AC1667EBCBE1}"/>
            <a:ext uri="{FAA26D3D-D897-4be2-8F04-BA451C77F1D7}"/>
          </a:extLst>
        </p:spPr>
        <p:txBody>
          <a:bodyPr/>
          <a:lstStyle/>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p:txBody>
      </p:sp>
      <p:sp>
        <p:nvSpPr>
          <p:cNvPr id="3" name="Textfeld 2">
            <a:extLst>
              <a:ext uri="{FF2B5EF4-FFF2-40B4-BE49-F238E27FC236}">
                <a16:creationId xmlns:a16="http://schemas.microsoft.com/office/drawing/2014/main" id="{02BA7866-02D4-4FFC-945D-4076D4A96479}"/>
              </a:ext>
            </a:extLst>
          </p:cNvPr>
          <p:cNvSpPr txBox="1"/>
          <p:nvPr/>
        </p:nvSpPr>
        <p:spPr>
          <a:xfrm>
            <a:off x="1093788" y="2214563"/>
            <a:ext cx="5635625" cy="1962150"/>
          </a:xfrm>
          <a:prstGeom prst="rect">
            <a:avLst/>
          </a:prstGeom>
          <a:noFill/>
        </p:spPr>
        <p:txBody>
          <a:bodyPr lIns="91420" tIns="45711" rIns="91420" bIns="45711">
            <a:spAutoFit/>
          </a:bodyPr>
          <a:lstStyle/>
          <a:p>
            <a:pPr marL="0" marR="0" lvl="0" indent="0" algn="l" defTabSz="914400" rtl="0" eaLnBrk="1" fontAlgn="base" latinLnBrk="0" hangingPunct="1">
              <a:lnSpc>
                <a:spcPct val="100000"/>
              </a:lnSpc>
              <a:spcBef>
                <a:spcPts val="600"/>
              </a:spcBef>
              <a:spcAft>
                <a:spcPct val="0"/>
              </a:spcAft>
              <a:buClrTx/>
              <a:buSzPct val="75000"/>
              <a:buFontTx/>
              <a:buNone/>
              <a:tabLst/>
              <a:defRPr/>
            </a:pPr>
            <a:endParaRPr kumimoji="0" lang="de-DE" altLang="de-DE" sz="2000" b="0" i="1" u="none" strike="noStrike" kern="1200" cap="none" spc="0" normalizeH="0" baseline="0" noProof="0" dirty="0">
              <a:ln>
                <a:noFill/>
              </a:ln>
              <a:solidFill>
                <a:srgbClr val="003366"/>
              </a:solidFill>
              <a:effectLst/>
              <a:uLnTx/>
              <a:uFillTx/>
              <a:latin typeface="Calibri" panose="020F0502020204030204" pitchFamily="34" charset="0"/>
              <a:ea typeface="WenQuanYi Micro Hei" charset="0"/>
              <a:cs typeface="Calibri" panose="020F0502020204030204" pitchFamily="34" charset="0"/>
            </a:endParaRPr>
          </a:p>
          <a:p>
            <a:pPr marL="0" marR="0" lvl="0" indent="0" algn="l" defTabSz="914400" rtl="0" eaLnBrk="1" fontAlgn="base" latinLnBrk="0" hangingPunct="1">
              <a:lnSpc>
                <a:spcPct val="100000"/>
              </a:lnSpc>
              <a:spcBef>
                <a:spcPts val="600"/>
              </a:spcBef>
              <a:spcAft>
                <a:spcPct val="0"/>
              </a:spcAft>
              <a:buClrTx/>
              <a:buSzPct val="75000"/>
              <a:buFontTx/>
              <a:buNone/>
              <a:tabLst/>
              <a:defRPr/>
            </a:pPr>
            <a:r>
              <a:rPr kumimoji="0" lang="de-DE" altLang="de-DE" sz="2000" b="1" i="0" u="none" strike="noStrike" kern="1200" cap="none" spc="0" normalizeH="0" baseline="0" noProof="0" dirty="0">
                <a:ln>
                  <a:noFill/>
                </a:ln>
                <a:solidFill>
                  <a:srgbClr val="003366"/>
                </a:solidFill>
                <a:effectLst/>
                <a:uLnTx/>
                <a:uFillTx/>
                <a:latin typeface="Calibri" panose="020F0502020204030204" pitchFamily="34" charset="0"/>
                <a:ea typeface="WenQuanYi Micro Hei" charset="0"/>
                <a:cs typeface="Calibri" panose="020F0502020204030204" pitchFamily="34" charset="0"/>
              </a:rPr>
              <a:t>Kontakt:		</a:t>
            </a: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WenQuanYi Micro Hei" charset="0"/>
                <a:cs typeface="Calibri" panose="020F0502020204030204" pitchFamily="34" charset="0"/>
              </a:rPr>
              <a:t>Kerstin</a:t>
            </a:r>
            <a:r>
              <a:rPr kumimoji="0" lang="de-DE" altLang="de-DE" sz="2000" b="1" i="0" u="none" strike="noStrike" kern="1200" cap="none" spc="0" normalizeH="0" baseline="0" noProof="0" dirty="0">
                <a:ln>
                  <a:noFill/>
                </a:ln>
                <a:solidFill>
                  <a:srgbClr val="003366"/>
                </a:solidFill>
                <a:effectLst/>
                <a:uLnTx/>
                <a:uFillTx/>
                <a:latin typeface="Calibri" panose="020F0502020204030204" pitchFamily="34" charset="0"/>
                <a:ea typeface="WenQuanYi Micro Hei" charset="0"/>
                <a:cs typeface="Calibri" panose="020F0502020204030204" pitchFamily="34" charset="0"/>
              </a:rPr>
              <a:t> </a:t>
            </a: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WenQuanYi Micro Hei" charset="0"/>
                <a:cs typeface="Calibri" panose="020F0502020204030204" pitchFamily="34" charset="0"/>
              </a:rPr>
              <a:t>Dahmen</a:t>
            </a:r>
          </a:p>
          <a:p>
            <a:pPr marL="0" marR="0" lvl="0" indent="0" algn="l" defTabSz="914400" rtl="0" eaLnBrk="1" fontAlgn="base" latinLnBrk="0" hangingPunct="1">
              <a:lnSpc>
                <a:spcPct val="100000"/>
              </a:lnSpc>
              <a:spcBef>
                <a:spcPts val="500"/>
              </a:spcBef>
              <a:spcAft>
                <a:spcPct val="0"/>
              </a:spcAft>
              <a:buClrTx/>
              <a:buSzPct val="75000"/>
              <a:buFontTx/>
              <a:buNone/>
              <a:tabLst/>
              <a:defRPr/>
            </a:pPr>
            <a:r>
              <a:rPr kumimoji="0" lang="de-DE" altLang="de-DE" sz="2000" b="1" i="0" u="none" strike="noStrike" kern="1200" cap="none" spc="0" normalizeH="0" baseline="0" noProof="0" dirty="0">
                <a:ln>
                  <a:noFill/>
                </a:ln>
                <a:solidFill>
                  <a:srgbClr val="003366"/>
                </a:solidFill>
                <a:effectLst/>
                <a:uLnTx/>
                <a:uFillTx/>
                <a:latin typeface="Calibri" panose="020F0502020204030204" pitchFamily="34" charset="0"/>
                <a:ea typeface="WenQuanYi Micro Hei" charset="0"/>
                <a:cs typeface="Calibri" panose="020F0502020204030204" pitchFamily="34" charset="0"/>
              </a:rPr>
              <a:t>E-Mail:		</a:t>
            </a: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WenQuanYi Micro Hei" charset="0"/>
                <a:cs typeface="Calibri" panose="020F0502020204030204" pitchFamily="34" charset="0"/>
              </a:rPr>
              <a:t>fairschnitt@femnet-ev.de</a:t>
            </a:r>
          </a:p>
          <a:p>
            <a:pPr marL="0" marR="0" lvl="0" indent="0" algn="l" defTabSz="914400" rtl="0" eaLnBrk="1" fontAlgn="base" latinLnBrk="0" hangingPunct="1">
              <a:lnSpc>
                <a:spcPct val="100000"/>
              </a:lnSpc>
              <a:spcBef>
                <a:spcPts val="500"/>
              </a:spcBef>
              <a:spcAft>
                <a:spcPct val="0"/>
              </a:spcAft>
              <a:buClrTx/>
              <a:buSzPct val="75000"/>
              <a:buFontTx/>
              <a:buNone/>
              <a:tabLst/>
              <a:defRPr/>
            </a:pPr>
            <a:r>
              <a:rPr kumimoji="0" lang="de-DE" altLang="de-DE" sz="2000" b="1" i="0" u="none" strike="noStrike" kern="1200" cap="none" spc="0" normalizeH="0" baseline="0" noProof="0" dirty="0">
                <a:ln>
                  <a:noFill/>
                </a:ln>
                <a:solidFill>
                  <a:srgbClr val="002060"/>
                </a:solidFill>
                <a:effectLst/>
                <a:uLnTx/>
                <a:uFillTx/>
                <a:latin typeface="Calibri" panose="020F0502020204030204" pitchFamily="34" charset="0"/>
                <a:ea typeface="WenQuanYi Micro Hei" charset="0"/>
                <a:cs typeface="Calibri" panose="020F0502020204030204" pitchFamily="34" charset="0"/>
              </a:rPr>
              <a:t>Internet:	</a:t>
            </a:r>
            <a:r>
              <a:rPr kumimoji="0" lang="de-DE" sz="2000" b="0"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www.fairschnitt.org</a:t>
            </a:r>
          </a:p>
          <a:p>
            <a:pPr marL="0" marR="0" lvl="0" indent="0" algn="l" defTabSz="914400" rtl="0" eaLnBrk="1" fontAlgn="base" latinLnBrk="0" hangingPunct="1">
              <a:lnSpc>
                <a:spcPct val="100000"/>
              </a:lnSpc>
              <a:spcBef>
                <a:spcPts val="500"/>
              </a:spcBef>
              <a:spcAft>
                <a:spcPct val="0"/>
              </a:spcAft>
              <a:buClrTx/>
              <a:buSzPct val="75000"/>
              <a:buFontTx/>
              <a:buNone/>
              <a:tabLst/>
              <a:defRPr/>
            </a:pPr>
            <a:r>
              <a:rPr kumimoji="0" lang="de-DE" sz="2000" b="1" i="0" u="none" strike="noStrike" kern="1200" cap="none" spc="0" normalizeH="0" baseline="0" noProof="0" dirty="0">
                <a:ln>
                  <a:noFill/>
                </a:ln>
                <a:solidFill>
                  <a:srgbClr val="003366">
                    <a:lumMod val="75000"/>
                  </a:srgbClr>
                </a:solidFill>
                <a:effectLst/>
                <a:uLnTx/>
                <a:uFillTx/>
                <a:latin typeface="Calibri" panose="020F0502020204030204" pitchFamily="34" charset="0"/>
                <a:ea typeface="+mn-ea"/>
                <a:cs typeface="Calibri" panose="020F0502020204030204" pitchFamily="34" charset="0"/>
              </a:rPr>
              <a:t>Tel.:		</a:t>
            </a:r>
            <a:r>
              <a:rPr kumimoji="0" lang="de-DE" sz="2000" b="0" i="0" u="none" strike="noStrike" kern="1200" cap="none" spc="0" normalizeH="0" baseline="0" noProof="0" dirty="0">
                <a:ln>
                  <a:noFill/>
                </a:ln>
                <a:solidFill>
                  <a:srgbClr val="003366">
                    <a:lumMod val="75000"/>
                  </a:srgbClr>
                </a:solidFill>
                <a:effectLst/>
                <a:uLnTx/>
                <a:uFillTx/>
                <a:latin typeface="Calibri" panose="020F0502020204030204" pitchFamily="34" charset="0"/>
                <a:ea typeface="+mn-ea"/>
                <a:cs typeface="Calibri" panose="020F0502020204030204" pitchFamily="34" charset="0"/>
              </a:rPr>
              <a:t>0228 - 18038116</a:t>
            </a:r>
          </a:p>
        </p:txBody>
      </p:sp>
      <p:sp>
        <p:nvSpPr>
          <p:cNvPr id="50181" name="Text Box 5">
            <a:extLst>
              <a:ext uri="{FF2B5EF4-FFF2-40B4-BE49-F238E27FC236}">
                <a16:creationId xmlns:a16="http://schemas.microsoft.com/office/drawing/2014/main" id="{0AE8439C-BD3D-4752-B7BD-3B9413C8B46C}"/>
              </a:ext>
            </a:extLst>
          </p:cNvPr>
          <p:cNvSpPr txBox="1">
            <a:spLocks noChangeArrowheads="1"/>
          </p:cNvSpPr>
          <p:nvPr/>
        </p:nvSpPr>
        <p:spPr bwMode="auto">
          <a:xfrm rot="-745206">
            <a:off x="4940300" y="3822700"/>
            <a:ext cx="50403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anose="020B0604020202020204" pitchFamily="34" charset="0"/>
                <a:ea typeface="Microsoft YaHei" panose="020B0503020204020204" pitchFamily="34" charset="-122"/>
              </a:defRPr>
            </a:lvl1pPr>
            <a:lvl2pPr marL="457200">
              <a:defRPr>
                <a:solidFill>
                  <a:schemeClr val="tx1"/>
                </a:solidFill>
                <a:latin typeface="Arial" panose="020B0604020202020204" pitchFamily="34" charset="0"/>
                <a:ea typeface="Microsoft YaHei" panose="020B0503020204020204" pitchFamily="34" charset="-122"/>
              </a:defRPr>
            </a:lvl2pPr>
            <a:lvl3pPr marL="914400">
              <a:defRPr>
                <a:solidFill>
                  <a:schemeClr val="tx1"/>
                </a:solidFill>
                <a:latin typeface="Arial" panose="020B0604020202020204" pitchFamily="34" charset="0"/>
                <a:ea typeface="Microsoft YaHei" panose="020B0503020204020204" pitchFamily="34" charset="-122"/>
              </a:defRPr>
            </a:lvl3pPr>
            <a:lvl4pPr marL="1371600">
              <a:defRPr>
                <a:solidFill>
                  <a:schemeClr val="tx1"/>
                </a:solidFill>
                <a:latin typeface="Arial" panose="020B0604020202020204" pitchFamily="34" charset="0"/>
                <a:ea typeface="Microsoft YaHei" panose="020B0503020204020204" pitchFamily="34" charset="-122"/>
              </a:defRPr>
            </a:lvl4pPr>
            <a:lvl5pPr marL="1828800">
              <a:defRPr>
                <a:solidFill>
                  <a:schemeClr val="tx1"/>
                </a:solidFill>
                <a:latin typeface="Arial" panose="020B0604020202020204" pitchFamily="34" charset="0"/>
                <a:ea typeface="Microsoft YaHei" panose="020B0503020204020204" pitchFamily="34" charset="-122"/>
              </a:defRPr>
            </a:lvl5pPr>
            <a:lvl6pPr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6600" b="1" i="1" u="none" strike="noStrike" kern="1200" cap="none" spc="0" normalizeH="0" baseline="0" noProof="0">
                <a:ln>
                  <a:noFill/>
                </a:ln>
                <a:solidFill>
                  <a:srgbClr val="003366"/>
                </a:solidFill>
                <a:effectLst/>
                <a:uLnTx/>
                <a:uFillTx/>
                <a:latin typeface="Comic Sans MS" panose="030F0702030302020204" pitchFamily="66" charset="0"/>
                <a:ea typeface="MS PGothic" panose="020B0600070205080204" pitchFamily="34" charset="-128"/>
                <a:cs typeface="Arial" panose="020B0604020202020204" pitchFamily="34" charset="0"/>
              </a:rPr>
              <a:t>Fragen?</a:t>
            </a:r>
          </a:p>
        </p:txBody>
      </p:sp>
      <p:sp>
        <p:nvSpPr>
          <p:cNvPr id="50182" name="Text Box 2">
            <a:extLst>
              <a:ext uri="{FF2B5EF4-FFF2-40B4-BE49-F238E27FC236}">
                <a16:creationId xmlns:a16="http://schemas.microsoft.com/office/drawing/2014/main" id="{2135DDFA-9D8F-445D-AC79-3B20B4E93815}"/>
              </a:ext>
            </a:extLst>
          </p:cNvPr>
          <p:cNvSpPr txBox="1">
            <a:spLocks noChangeArrowheads="1"/>
          </p:cNvSpPr>
          <p:nvPr/>
        </p:nvSpPr>
        <p:spPr bwMode="auto">
          <a:xfrm>
            <a:off x="888999" y="5647899"/>
            <a:ext cx="6441071" cy="979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defTabSz="912813">
              <a:defRPr>
                <a:solidFill>
                  <a:schemeClr val="tx1"/>
                </a:solidFill>
                <a:latin typeface="Arial" panose="020B0604020202020204" pitchFamily="34" charset="0"/>
                <a:ea typeface="Microsoft YaHei" panose="020B0503020204020204" pitchFamily="34" charset="-122"/>
              </a:defRPr>
            </a:lvl1pPr>
            <a:lvl2pPr defTabSz="912813">
              <a:defRPr>
                <a:solidFill>
                  <a:schemeClr val="tx1"/>
                </a:solidFill>
                <a:latin typeface="Arial" panose="020B0604020202020204" pitchFamily="34" charset="0"/>
                <a:ea typeface="Microsoft YaHei" panose="020B0503020204020204" pitchFamily="34" charset="-122"/>
              </a:defRPr>
            </a:lvl2pPr>
            <a:lvl3pPr defTabSz="912813">
              <a:defRPr>
                <a:solidFill>
                  <a:schemeClr val="tx1"/>
                </a:solidFill>
                <a:latin typeface="Arial" panose="020B0604020202020204" pitchFamily="34" charset="0"/>
                <a:ea typeface="Microsoft YaHei" panose="020B0503020204020204" pitchFamily="34" charset="-122"/>
              </a:defRPr>
            </a:lvl3pPr>
            <a:lvl4pPr defTabSz="912813">
              <a:defRPr>
                <a:solidFill>
                  <a:schemeClr val="tx1"/>
                </a:solidFill>
                <a:latin typeface="Arial" panose="020B0604020202020204" pitchFamily="34" charset="0"/>
                <a:ea typeface="Microsoft YaHei" panose="020B0503020204020204" pitchFamily="34" charset="-122"/>
              </a:defRPr>
            </a:lvl4pPr>
            <a:lvl5pPr defTabSz="912813">
              <a:defRPr>
                <a:solidFill>
                  <a:schemeClr val="tx1"/>
                </a:solidFill>
                <a:latin typeface="Arial" panose="020B0604020202020204" pitchFamily="34" charset="0"/>
                <a:ea typeface="Microsoft YaHei" panose="020B0503020204020204" pitchFamily="34"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marR="0" lvl="0" indent="0" algn="l" defTabSz="912813" rtl="0" eaLnBrk="1" fontAlgn="base" latinLnBrk="0" hangingPunct="1">
              <a:lnSpc>
                <a:spcPct val="100000"/>
              </a:lnSpc>
              <a:spcBef>
                <a:spcPct val="0"/>
              </a:spcBef>
              <a:spcAft>
                <a:spcPts val="1000"/>
              </a:spcAft>
              <a:buClrTx/>
              <a:buSzTx/>
              <a:buFontTx/>
              <a:buNone/>
              <a:tabLst/>
              <a:defRPr/>
            </a:pPr>
            <a:r>
              <a:rPr kumimoji="0" lang="de-DE" altLang="de-DE" sz="9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Arial" panose="020B0604020202020204" pitchFamily="34" charset="0"/>
              </a:rPr>
              <a:t>Gefördert von		         aus Mitteln des Landes NRW		   und im Auftrag des   </a:t>
            </a:r>
          </a:p>
          <a:p>
            <a:pPr marL="0" marR="0" lvl="0" indent="0" algn="l" defTabSz="912813" rtl="0" eaLnBrk="1" fontAlgn="base" latinLnBrk="0" hangingPunct="1">
              <a:lnSpc>
                <a:spcPct val="100000"/>
              </a:lnSpc>
              <a:spcBef>
                <a:spcPct val="0"/>
              </a:spcBef>
              <a:spcAft>
                <a:spcPts val="1000"/>
              </a:spcAft>
              <a:buClrTx/>
              <a:buSzTx/>
              <a:buFontTx/>
              <a:buNone/>
              <a:tabLst/>
              <a:defRPr/>
            </a:pPr>
            <a:endParaRPr kumimoji="0" lang="de-DE" altLang="de-DE" sz="8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dirty="0">
              <a:ln>
                <a:noFill/>
              </a:ln>
              <a:solidFill>
                <a:srgbClr val="00336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50183" name="Picture 2">
            <a:extLst>
              <a:ext uri="{FF2B5EF4-FFF2-40B4-BE49-F238E27FC236}">
                <a16:creationId xmlns:a16="http://schemas.microsoft.com/office/drawing/2014/main" id="{1860C891-2D20-4CEE-819D-BD54D282E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131" y="5816797"/>
            <a:ext cx="22193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Rechteck 1">
            <a:extLst>
              <a:ext uri="{FF2B5EF4-FFF2-40B4-BE49-F238E27FC236}">
                <a16:creationId xmlns:a16="http://schemas.microsoft.com/office/drawing/2014/main" id="{CC6A36A8-89DD-463E-AC5D-4462CBA38996}"/>
              </a:ext>
            </a:extLst>
          </p:cNvPr>
          <p:cNvSpPr>
            <a:spLocks noChangeArrowheads="1"/>
          </p:cNvSpPr>
          <p:nvPr/>
        </p:nvSpPr>
        <p:spPr bwMode="auto">
          <a:xfrm>
            <a:off x="0"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16</a:t>
            </a:r>
          </a:p>
        </p:txBody>
      </p:sp>
      <p:sp>
        <p:nvSpPr>
          <p:cNvPr id="50186" name="Fußzeilenplatzhalter 1">
            <a:extLst>
              <a:ext uri="{FF2B5EF4-FFF2-40B4-BE49-F238E27FC236}">
                <a16:creationId xmlns:a16="http://schemas.microsoft.com/office/drawing/2014/main" id="{93B288C8-6C13-4D16-86A3-7A61F110DF5C}"/>
              </a:ext>
            </a:extLst>
          </p:cNvPr>
          <p:cNvSpPr>
            <a:spLocks noGrp="1"/>
          </p:cNvSpPr>
          <p:nvPr>
            <p:ph type="ftr" sz="quarter" idx="11"/>
          </p:nvPr>
        </p:nvSpPr>
        <p:spPr>
          <a:xfrm>
            <a:off x="6248400" y="6550223"/>
            <a:ext cx="2895600" cy="307777"/>
          </a:xfr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pic>
        <p:nvPicPr>
          <p:cNvPr id="4" name="Grafik 3">
            <a:extLst>
              <a:ext uri="{FF2B5EF4-FFF2-40B4-BE49-F238E27FC236}">
                <a16:creationId xmlns:a16="http://schemas.microsoft.com/office/drawing/2014/main" id="{FE992FC1-7F4D-4B71-ABCD-E588B90E60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7638" y="5678487"/>
            <a:ext cx="1769687" cy="773054"/>
          </a:xfrm>
          <a:prstGeom prst="rect">
            <a:avLst/>
          </a:prstGeom>
        </p:spPr>
      </p:pic>
      <p:pic>
        <p:nvPicPr>
          <p:cNvPr id="5" name="Grafik 4">
            <a:extLst>
              <a:ext uri="{FF2B5EF4-FFF2-40B4-BE49-F238E27FC236}">
                <a16:creationId xmlns:a16="http://schemas.microsoft.com/office/drawing/2014/main" id="{3DC1D3F7-344D-4551-BCE8-5159DC4C85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087" y="5969624"/>
            <a:ext cx="1796089" cy="555720"/>
          </a:xfrm>
          <a:prstGeom prst="rect">
            <a:avLst/>
          </a:prstGeom>
        </p:spPr>
      </p:pic>
      <p:pic>
        <p:nvPicPr>
          <p:cNvPr id="7" name="Grafik 6">
            <a:extLst>
              <a:ext uri="{FF2B5EF4-FFF2-40B4-BE49-F238E27FC236}">
                <a16:creationId xmlns:a16="http://schemas.microsoft.com/office/drawing/2014/main" id="{2EA0EEF9-32E8-40F8-A0DB-2458052D66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4801" y="6025546"/>
            <a:ext cx="1989247" cy="49979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Calibri" panose="020F0502020204030204" pitchFamily="34" charset="0"/>
                <a:cs typeface="Calibri" panose="020F0502020204030204" pitchFamily="34" charset="0"/>
              </a:rPr>
              <a:t>Quellen</a:t>
            </a:r>
          </a:p>
        </p:txBody>
      </p:sp>
      <p:sp>
        <p:nvSpPr>
          <p:cNvPr id="7" name="Inhaltsplatzhalter 6"/>
          <p:cNvSpPr>
            <a:spLocks noGrp="1"/>
          </p:cNvSpPr>
          <p:nvPr>
            <p:ph idx="1"/>
          </p:nvPr>
        </p:nvSpPr>
        <p:spPr/>
        <p:txBody>
          <a:bodyPr/>
          <a:lstStyle/>
          <a:p>
            <a:pPr>
              <a:spcBef>
                <a:spcPts val="0"/>
              </a:spcBef>
              <a:buNone/>
            </a:pPr>
            <a:r>
              <a:rPr lang="de-DE" sz="2000" dirty="0">
                <a:latin typeface="Calibri" panose="020F0502020204030204" pitchFamily="34" charset="0"/>
                <a:cs typeface="Calibri" panose="020F0502020204030204" pitchFamily="34" charset="0"/>
              </a:rPr>
              <a:t>Burckhardt, Gisela (2014): Todschick: Edle Labels, billige Mode </a:t>
            </a:r>
            <a:r>
              <a:rPr lang="mr-IN" sz="2000" dirty="0">
                <a:latin typeface="Calibri" panose="020F0502020204030204" pitchFamily="34" charset="0"/>
              </a:rPr>
              <a:t>–</a:t>
            </a:r>
            <a:endParaRPr lang="de-DE" sz="2000" dirty="0">
              <a:latin typeface="Calibri" panose="020F0502020204030204" pitchFamily="34" charset="0"/>
              <a:cs typeface="Calibri" panose="020F0502020204030204" pitchFamily="34" charset="0"/>
            </a:endParaRPr>
          </a:p>
          <a:p>
            <a:pPr>
              <a:spcBef>
                <a:spcPts val="0"/>
              </a:spcBef>
              <a:buNone/>
            </a:pPr>
            <a:r>
              <a:rPr lang="de-DE" sz="2000" dirty="0">
                <a:latin typeface="Calibri" panose="020F0502020204030204" pitchFamily="34" charset="0"/>
                <a:cs typeface="Calibri" panose="020F0502020204030204" pitchFamily="34" charset="0"/>
              </a:rPr>
              <a:t>unmenschlich produziert. Heyne Verlag.</a:t>
            </a:r>
          </a:p>
          <a:p>
            <a:pPr>
              <a:spcBef>
                <a:spcPts val="0"/>
              </a:spcBef>
              <a:buNone/>
            </a:pPr>
            <a:endParaRPr lang="de-DE" sz="2000" dirty="0">
              <a:latin typeface="Calibri" panose="020F0502020204030204" pitchFamily="34" charset="0"/>
              <a:cs typeface="Calibri" panose="020F0502020204030204" pitchFamily="34" charset="0"/>
            </a:endParaRPr>
          </a:p>
          <a:p>
            <a:pPr>
              <a:spcBef>
                <a:spcPts val="0"/>
              </a:spcBef>
              <a:buNone/>
            </a:pPr>
            <a:r>
              <a:rPr lang="de-DE" sz="2000" dirty="0" err="1">
                <a:latin typeface="Calibri" panose="020F0502020204030204" pitchFamily="34" charset="0"/>
                <a:cs typeface="Calibri" panose="020F0502020204030204" pitchFamily="34" charset="0"/>
              </a:rPr>
              <a:t>GermanFashion</a:t>
            </a:r>
            <a:r>
              <a:rPr lang="de-DE" sz="2000" dirty="0">
                <a:latin typeface="Calibri" panose="020F0502020204030204" pitchFamily="34" charset="0"/>
                <a:cs typeface="Calibri" panose="020F0502020204030204" pitchFamily="34" charset="0"/>
              </a:rPr>
              <a:t>: aktuelle Zahlen zur Bekleidungsindustrie.</a:t>
            </a:r>
          </a:p>
          <a:p>
            <a:pPr>
              <a:spcBef>
                <a:spcPts val="0"/>
              </a:spcBef>
              <a:buNone/>
            </a:pPr>
            <a:r>
              <a:rPr lang="en-US" sz="2000" i="1" dirty="0">
                <a:latin typeface="Calibri" panose="020F0502020204030204" pitchFamily="34" charset="0"/>
                <a:cs typeface="Calibri" panose="020F0502020204030204" pitchFamily="34" charset="0"/>
              </a:rPr>
              <a:t>https://www.germanfashion.net/zahlen-fakten/modeindustrie/</a:t>
            </a:r>
            <a:r>
              <a:rPr lang="de-DE" sz="2000" dirty="0">
                <a:latin typeface="Calibri" panose="020F0502020204030204" pitchFamily="34" charset="0"/>
                <a:cs typeface="Calibri" panose="020F0502020204030204" pitchFamily="34" charset="0"/>
              </a:rPr>
              <a:t>, Zugriff am</a:t>
            </a:r>
          </a:p>
          <a:p>
            <a:pPr>
              <a:spcBef>
                <a:spcPts val="0"/>
              </a:spcBef>
              <a:buNone/>
            </a:pPr>
            <a:r>
              <a:rPr lang="de-DE" sz="2000" dirty="0">
                <a:latin typeface="Calibri" panose="020F0502020204030204" pitchFamily="34" charset="0"/>
                <a:cs typeface="Calibri" panose="020F0502020204030204" pitchFamily="34" charset="0"/>
              </a:rPr>
              <a:t>03.04.2019</a:t>
            </a:r>
          </a:p>
        </p:txBody>
      </p:sp>
      <p:sp>
        <p:nvSpPr>
          <p:cNvPr id="8" name="Fußzeilenplatzhalter 1">
            <a:extLst>
              <a:ext uri="{FF2B5EF4-FFF2-40B4-BE49-F238E27FC236}">
                <a16:creationId xmlns:a16="http://schemas.microsoft.com/office/drawing/2014/main" id="{FA404F2B-13F6-49F4-9CE7-7EFCF8AD12C4}"/>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sp>
        <p:nvSpPr>
          <p:cNvPr id="9" name="Text Box 5">
            <a:extLst>
              <a:ext uri="{FF2B5EF4-FFF2-40B4-BE49-F238E27FC236}">
                <a16:creationId xmlns:a16="http://schemas.microsoft.com/office/drawing/2014/main" id="{C2858D1E-678B-49EC-87D3-98326D7A7AA8}"/>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altLang="de-DE" sz="2000" b="1" dirty="0">
                <a:solidFill>
                  <a:srgbClr val="FFFFFF"/>
                </a:solidFill>
                <a:latin typeface="Calibri" panose="020F0502020204030204" pitchFamily="34" charset="0"/>
                <a:cs typeface="Calibri" panose="020F0502020204030204" pitchFamily="34" charset="0"/>
              </a:rPr>
              <a:t>17</a:t>
            </a:r>
            <a:endPar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a:extLst>
              <a:ext uri="{FF2B5EF4-FFF2-40B4-BE49-F238E27FC236}">
                <a16:creationId xmlns:a16="http://schemas.microsoft.com/office/drawing/2014/main" id="{40A71E98-FE2E-4CA8-8610-6BFCF69B8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017713"/>
            <a:ext cx="1990725"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hteck 1">
            <a:extLst>
              <a:ext uri="{FF2B5EF4-FFF2-40B4-BE49-F238E27FC236}">
                <a16:creationId xmlns:a16="http://schemas.microsoft.com/office/drawing/2014/main" id="{04AE8D33-1DD6-46CD-A5B7-D32452594DAB}"/>
              </a:ext>
            </a:extLst>
          </p:cNvPr>
          <p:cNvSpPr>
            <a:spLocks noChangeArrowheads="1"/>
          </p:cNvSpPr>
          <p:nvPr/>
        </p:nvSpPr>
        <p:spPr bwMode="auto">
          <a:xfrm>
            <a:off x="228600"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de-DE" altLang="de-DE" sz="2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endParaRPr kumimoji="0" lang="de-DE" altLang="de-DE" sz="2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 name="Textfeld 1">
            <a:extLst>
              <a:ext uri="{FF2B5EF4-FFF2-40B4-BE49-F238E27FC236}">
                <a16:creationId xmlns:a16="http://schemas.microsoft.com/office/drawing/2014/main" id="{DD6C2E1F-64B7-4BA2-8F12-E5E762434960}"/>
              </a:ext>
            </a:extLst>
          </p:cNvPr>
          <p:cNvSpPr txBox="1"/>
          <p:nvPr/>
        </p:nvSpPr>
        <p:spPr>
          <a:xfrm>
            <a:off x="1119188" y="2052638"/>
            <a:ext cx="6264275" cy="4975225"/>
          </a:xfrm>
          <a:prstGeom prst="rect">
            <a:avLst/>
          </a:prstGeom>
          <a:noFill/>
        </p:spPr>
        <p:txBody>
          <a:bodyPr>
            <a:spAutoFit/>
          </a:bodyPr>
          <a:lstStyle/>
          <a:p>
            <a:pPr marL="0" marR="0" lvl="0" indent="0" algn="l" defTabSz="407442" rtl="0" eaLnBrk="1" fontAlgn="base" latinLnBrk="0" hangingPunct="0">
              <a:lnSpc>
                <a:spcPct val="93000"/>
              </a:lnSpc>
              <a:spcBef>
                <a:spcPct val="0"/>
              </a:spcBef>
              <a:spcAft>
                <a:spcPts val="522"/>
              </a:spcAft>
              <a:buClrTx/>
              <a:buSzPct val="100000"/>
              <a:buFontTx/>
              <a:buNone/>
              <a:tabLst/>
              <a:defRPr/>
            </a:pPr>
            <a:r>
              <a:rPr kumimoji="0" lang="de-DE" altLang="de-DE" sz="1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Politisches Engagement: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Mitarbeit in der Kampagne für Saubere Kleidung (CCC)</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Mitarbeit im Bündnis für Nachhaltige Textilien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Mitarbeit beim </a:t>
            </a:r>
            <a:r>
              <a:rPr kumimoji="0" lang="de-DE" sz="1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CorA</a:t>
            </a: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-Netzwerk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Einsatz gegen moderne Sklaverei in Spinnereien in Indien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Kampagnen #</a:t>
            </a:r>
            <a:r>
              <a:rPr kumimoji="0" lang="de-DE" sz="1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GegenGewalt</a:t>
            </a: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an Textilarbeiterinnen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Kampagne #Wer passt auf? Mütter und Kinder in Fabriken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Engagement in Köln und Bonn (</a:t>
            </a:r>
            <a:r>
              <a:rPr kumimoji="0" lang="de-DE" sz="1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FairQuatschen</a:t>
            </a: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a:p>
            <a:pPr marL="2880" marR="0" lvl="0" indent="0" algn="l" defTabSz="407442" rtl="0" eaLnBrk="1" fontAlgn="base" latinLnBrk="0" hangingPunct="0">
              <a:lnSpc>
                <a:spcPct val="93000"/>
              </a:lnSpc>
              <a:spcBef>
                <a:spcPct val="0"/>
              </a:spcBef>
              <a:spcAft>
                <a:spcPts val="522"/>
              </a:spcAft>
              <a:buClr>
                <a:srgbClr val="000000"/>
              </a:buClr>
              <a:buSzPct val="45000"/>
              <a:buFontTx/>
              <a:buNone/>
              <a:tabLst/>
              <a:defRPr/>
            </a:pPr>
            <a:endParaRPr kumimoji="0" lang="de-DE" alt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l" defTabSz="407442" rtl="0" eaLnBrk="1" fontAlgn="base" latinLnBrk="0" hangingPunct="0">
              <a:lnSpc>
                <a:spcPct val="93000"/>
              </a:lnSpc>
              <a:spcBef>
                <a:spcPct val="0"/>
              </a:spcBef>
              <a:spcAft>
                <a:spcPts val="522"/>
              </a:spcAft>
              <a:buClrTx/>
              <a:buSzPct val="100000"/>
              <a:buFontTx/>
              <a:buNone/>
              <a:tabLst/>
              <a:defRPr/>
            </a:pPr>
            <a:r>
              <a:rPr kumimoji="0" lang="de-DE" altLang="de-DE" sz="1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Bildungs- und Beratungsprojekte:</a:t>
            </a:r>
          </a:p>
          <a:p>
            <a:pPr marL="285750" marR="0" lvl="0" indent="-285750" algn="l" defTabSz="407442" rtl="0" eaLnBrk="1" fontAlgn="base" latinLnBrk="0" hangingPunct="0">
              <a:lnSpc>
                <a:spcPct val="93000"/>
              </a:lnSpc>
              <a:spcBef>
                <a:spcPct val="0"/>
              </a:spcBef>
              <a:spcAft>
                <a:spcPts val="522"/>
              </a:spcAft>
              <a:buClrTx/>
              <a:buSzPct val="100000"/>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Bildungsarbeit an Hochschulen und Schulen</a:t>
            </a:r>
          </a:p>
          <a:p>
            <a:pPr marL="285750" marR="0" lvl="0" indent="-285750" algn="l" defTabSz="407442" rtl="0" eaLnBrk="1" fontAlgn="base" latinLnBrk="0" hangingPunct="0">
              <a:lnSpc>
                <a:spcPct val="93000"/>
              </a:lnSpc>
              <a:spcBef>
                <a:spcPct val="0"/>
              </a:spcBef>
              <a:spcAft>
                <a:spcPts val="522"/>
              </a:spcAft>
              <a:buClrTx/>
              <a:buSzPct val="100000"/>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faire öffentliche Beschaffung von Berufsbekleidung</a:t>
            </a:r>
          </a:p>
          <a:p>
            <a:pPr marL="285750" marR="0" lvl="0" indent="-285750" algn="l" defTabSz="407442" rtl="0" eaLnBrk="1" fontAlgn="base" latinLnBrk="0" hangingPunct="0">
              <a:lnSpc>
                <a:spcPct val="93000"/>
              </a:lnSpc>
              <a:spcBef>
                <a:spcPct val="0"/>
              </a:spcBef>
              <a:spcAft>
                <a:spcPts val="522"/>
              </a:spcAft>
              <a:buClrTx/>
              <a:buSzPct val="100000"/>
              <a:buFont typeface="Arial" panose="020B0604020202020204" pitchFamily="34" charset="0"/>
              <a:buChar char="•"/>
              <a:tabLst/>
              <a:defRPr/>
            </a:pPr>
            <a:r>
              <a:rPr kumimoji="0" lang="de-DE" sz="1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Verbraucher_innentipps</a:t>
            </a: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zu öko-fairer Mode</a:t>
            </a:r>
          </a:p>
          <a:p>
            <a:pPr marL="2880" marR="0" lvl="0" indent="0" algn="l" defTabSz="407442" rtl="0" eaLnBrk="1" fontAlgn="base" latinLnBrk="0" hangingPunct="0">
              <a:lnSpc>
                <a:spcPct val="93000"/>
              </a:lnSpc>
              <a:spcBef>
                <a:spcPct val="0"/>
              </a:spcBef>
              <a:spcAft>
                <a:spcPts val="522"/>
              </a:spcAft>
              <a:buClr>
                <a:srgbClr val="000000"/>
              </a:buClr>
              <a:buSzPct val="45000"/>
              <a:buFontTx/>
              <a:buNone/>
              <a:tabLst/>
              <a:defRPr/>
            </a:pPr>
            <a:endParaRPr kumimoji="0" lang="de-DE" alt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l" defTabSz="407442" rtl="0" eaLnBrk="1" fontAlgn="base" latinLnBrk="0" hangingPunct="0">
              <a:lnSpc>
                <a:spcPct val="93000"/>
              </a:lnSpc>
              <a:spcBef>
                <a:spcPct val="0"/>
              </a:spcBef>
              <a:spcAft>
                <a:spcPts val="522"/>
              </a:spcAft>
              <a:buClrTx/>
              <a:buSzPct val="100000"/>
              <a:buFontTx/>
              <a:buNone/>
              <a:tabLst/>
              <a:defRPr/>
            </a:pPr>
            <a:r>
              <a:rPr kumimoji="0" lang="de-DE" altLang="de-DE" sz="1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 Solidaritätsfonds: </a:t>
            </a:r>
          </a:p>
          <a:p>
            <a:pPr marL="285750" marR="0" lvl="0" indent="-285750" algn="l" defTabSz="407442" rtl="0" eaLnBrk="1" fontAlgn="base" latinLnBrk="0" hangingPunct="0">
              <a:lnSpc>
                <a:spcPct val="93000"/>
              </a:lnSpc>
              <a:spcBef>
                <a:spcPct val="0"/>
              </a:spcBef>
              <a:spcAft>
                <a:spcPts val="522"/>
              </a:spcAft>
              <a:buClrTx/>
              <a:buSzPct val="100000"/>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Unterstützung von </a:t>
            </a:r>
            <a:r>
              <a:rPr kumimoji="0" lang="de-DE" sz="1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Arbeiter_innen</a:t>
            </a: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in Indien und Bangladesch</a:t>
            </a:r>
          </a:p>
          <a:p>
            <a:pPr marL="285750" marR="0" lvl="0" indent="-285750" algn="l" defTabSz="407442" rtl="0" eaLnBrk="1" fontAlgn="base" latinLnBrk="0" hangingPunct="0">
              <a:lnSpc>
                <a:spcPct val="93000"/>
              </a:lnSpc>
              <a:spcBef>
                <a:spcPct val="0"/>
              </a:spcBef>
              <a:spcAft>
                <a:spcPts val="522"/>
              </a:spcAft>
              <a:buClrTx/>
              <a:buSzPct val="100000"/>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Finanzierung von Rechtsbeistand und Beratung</a:t>
            </a:r>
            <a:endParaRPr kumimoji="0" lang="de-DE" alt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2880" marR="0" lvl="0" indent="0" algn="l" defTabSz="407442" rtl="0" eaLnBrk="1" fontAlgn="base" latinLnBrk="0" hangingPunct="0">
              <a:lnSpc>
                <a:spcPct val="93000"/>
              </a:lnSpc>
              <a:spcBef>
                <a:spcPct val="0"/>
              </a:spcBef>
              <a:spcAft>
                <a:spcPts val="522"/>
              </a:spcAft>
              <a:buClr>
                <a:srgbClr val="000000"/>
              </a:buClr>
              <a:buSzPct val="45000"/>
              <a:buFontTx/>
              <a:buNone/>
              <a:tabLst/>
              <a:defRPr/>
            </a:pPr>
            <a:endParaRPr kumimoji="0" lang="de-DE" alt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1269" name="Rechteck 3">
            <a:extLst>
              <a:ext uri="{FF2B5EF4-FFF2-40B4-BE49-F238E27FC236}">
                <a16:creationId xmlns:a16="http://schemas.microsoft.com/office/drawing/2014/main" id="{FE94FFAA-AD3D-40B2-B655-12974EB6A094}"/>
              </a:ext>
            </a:extLst>
          </p:cNvPr>
          <p:cNvSpPr>
            <a:spLocks noChangeArrowheads="1"/>
          </p:cNvSpPr>
          <p:nvPr/>
        </p:nvSpPr>
        <p:spPr bwMode="auto">
          <a:xfrm>
            <a:off x="1119188" y="1093788"/>
            <a:ext cx="802481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90000"/>
              </a:lnSpc>
              <a:spcBef>
                <a:spcPct val="0"/>
              </a:spcBef>
              <a:spcAft>
                <a:spcPct val="0"/>
              </a:spcAft>
              <a:buClrTx/>
              <a:buSzPct val="100000"/>
              <a:buFontTx/>
              <a:buNone/>
              <a:tabLst/>
              <a:defRPr/>
            </a:pPr>
            <a:r>
              <a:rPr kumimoji="0" lang="de-DE" altLang="de-DE" sz="2000" b="1" i="0" u="none" strike="noStrike" kern="1200" cap="none" spc="0" normalizeH="0" baseline="0" noProof="0">
                <a:ln>
                  <a:noFill/>
                </a:ln>
                <a:solidFill>
                  <a:srgbClr val="003366"/>
                </a:solidFill>
                <a:effectLst/>
                <a:uLnTx/>
                <a:uFillTx/>
                <a:latin typeface="Calibri" panose="020F0502020204030204" pitchFamily="34" charset="0"/>
                <a:ea typeface="+mn-ea"/>
                <a:cs typeface="Calibri" panose="020F0502020204030204" pitchFamily="34" charset="0"/>
              </a:rPr>
              <a:t>Unser Ziel: </a:t>
            </a:r>
            <a:r>
              <a:rPr kumimoji="0" lang="de-DE" altLang="de-DE" sz="2000" b="0" i="0" u="none" strike="noStrike" kern="1200" cap="none" spc="0" normalizeH="0" baseline="0" noProof="0">
                <a:ln>
                  <a:noFill/>
                </a:ln>
                <a:solidFill>
                  <a:srgbClr val="003366"/>
                </a:solidFill>
                <a:effectLst/>
                <a:uLnTx/>
                <a:uFillTx/>
                <a:latin typeface="Calibri" panose="020F0502020204030204" pitchFamily="34" charset="0"/>
                <a:ea typeface="+mn-ea"/>
                <a:cs typeface="Calibri" panose="020F0502020204030204" pitchFamily="34" charset="0"/>
              </a:rPr>
              <a:t>menschenwürdige, sichere Arbeitsbedingungen für Frauen und Mädchen in der globalen Textilindustrie</a:t>
            </a:r>
          </a:p>
          <a:p>
            <a:pPr marL="0" marR="0" lvl="0" indent="0" algn="ctr" defTabSz="914400" rtl="0" eaLnBrk="1" fontAlgn="base" latinLnBrk="0" hangingPunct="1">
              <a:lnSpc>
                <a:spcPct val="90000"/>
              </a:lnSpc>
              <a:spcBef>
                <a:spcPct val="0"/>
              </a:spcBef>
              <a:spcAft>
                <a:spcPct val="0"/>
              </a:spcAft>
              <a:buClrTx/>
              <a:buSzPct val="100000"/>
              <a:buFontTx/>
              <a:buNone/>
              <a:tabLst/>
              <a:defRPr/>
            </a:pPr>
            <a:endParaRPr kumimoji="0" lang="de-DE" altLang="de-DE" sz="2400" b="1" i="0" u="none" strike="noStrike" kern="1200" cap="none" spc="0" normalizeH="0" baseline="0" noProof="0">
              <a:ln>
                <a:noFill/>
              </a:ln>
              <a:solidFill>
                <a:srgbClr val="003366"/>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9">
            <a:extLst>
              <a:ext uri="{FF2B5EF4-FFF2-40B4-BE49-F238E27FC236}">
                <a16:creationId xmlns:a16="http://schemas.microsoft.com/office/drawing/2014/main" id="{60067975-BECC-4B3D-9846-979BCA6FC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2555875"/>
            <a:ext cx="200025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6">
            <a:extLst>
              <a:ext uri="{FF2B5EF4-FFF2-40B4-BE49-F238E27FC236}">
                <a16:creationId xmlns:a16="http://schemas.microsoft.com/office/drawing/2014/main" id="{B275E721-78CB-4526-A4CE-0E13889822EA}"/>
              </a:ext>
            </a:extLst>
          </p:cNvPr>
          <p:cNvSpPr txBox="1">
            <a:spLocks noChangeArrowheads="1"/>
          </p:cNvSpPr>
          <p:nvPr/>
        </p:nvSpPr>
        <p:spPr bwMode="auto">
          <a:xfrm>
            <a:off x="1116013" y="1085850"/>
            <a:ext cx="8229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5" tIns="56804" rIns="81615" bIns="40807"/>
          <a:lstStyle>
            <a:lvl1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40481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altLang="de-DE" sz="20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Projektziel: </a:t>
            </a:r>
            <a:r>
              <a:rPr kumimoji="0" lang="de-DE" altLang="de-DE" sz="2000" b="0"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Aufklärung der Studierenden modebezogener, wirtschaftswissenschaftlicher und Lehramtsstudiengänge über Rechte</a:t>
            </a:r>
          </a:p>
          <a:p>
            <a:pPr marL="0" marR="0" lvl="0" indent="0" algn="l" defTabSz="40481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altLang="de-DE" sz="2000" b="0"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der Näher_innen, Sozial- und Umweltstandards sowie Verantwortung</a:t>
            </a:r>
          </a:p>
          <a:p>
            <a:pPr marL="0" marR="0" lvl="0" indent="0" algn="l" defTabSz="40481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altLang="de-DE" sz="2000" b="0"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von Unternehmen</a:t>
            </a:r>
          </a:p>
          <a:p>
            <a:pPr marL="0" marR="0" lvl="0" indent="0" algn="l" defTabSz="40481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de-DE" altLang="de-DE" sz="1800" b="0"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
        <p:nvSpPr>
          <p:cNvPr id="46084" name="Rechteck 2">
            <a:extLst>
              <a:ext uri="{FF2B5EF4-FFF2-40B4-BE49-F238E27FC236}">
                <a16:creationId xmlns:a16="http://schemas.microsoft.com/office/drawing/2014/main" id="{11ADD8EF-7261-4FF4-A55D-B621742AFB12}"/>
              </a:ext>
            </a:extLst>
          </p:cNvPr>
          <p:cNvSpPr>
            <a:spLocks noChangeArrowheads="1"/>
          </p:cNvSpPr>
          <p:nvPr/>
        </p:nvSpPr>
        <p:spPr bwMode="auto">
          <a:xfrm>
            <a:off x="-3175"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4" name="Textfeld 3">
            <a:extLst>
              <a:ext uri="{FF2B5EF4-FFF2-40B4-BE49-F238E27FC236}">
                <a16:creationId xmlns:a16="http://schemas.microsoft.com/office/drawing/2014/main" id="{2A2B765F-1B3C-4615-BF95-FF7D5344D041}"/>
              </a:ext>
            </a:extLst>
          </p:cNvPr>
          <p:cNvSpPr txBox="1"/>
          <p:nvPr/>
        </p:nvSpPr>
        <p:spPr>
          <a:xfrm>
            <a:off x="1116013" y="2555875"/>
            <a:ext cx="7308850" cy="1957388"/>
          </a:xfrm>
          <a:prstGeom prst="rect">
            <a:avLst/>
          </a:prstGeom>
          <a:noFill/>
        </p:spPr>
        <p:txBody>
          <a:bodyPr>
            <a:spAutoFit/>
          </a:bodyPr>
          <a:lstStyle/>
          <a:p>
            <a:pPr marL="0" marR="0" lvl="0" indent="0" algn="l" defTabSz="914400" rtl="0" eaLnBrk="0" fontAlgn="base" latinLnBrk="0" hangingPunct="0">
              <a:lnSpc>
                <a:spcPct val="93000"/>
              </a:lnSpc>
              <a:spcBef>
                <a:spcPct val="0"/>
              </a:spcBef>
              <a:spcAft>
                <a:spcPts val="522"/>
              </a:spcAft>
              <a:buClrTx/>
              <a:buSzTx/>
              <a:buFontTx/>
              <a:buNone/>
              <a:tabLst/>
              <a:defRPr/>
            </a:pPr>
            <a:r>
              <a:rPr kumimoji="0" lang="de-DE"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Aktivitäten:</a:t>
            </a:r>
          </a:p>
          <a:p>
            <a:pPr marL="285750" marR="0" lvl="0" indent="-285750" algn="l" defTabSz="914400" rtl="0" eaLnBrk="0" fontAlgn="base" latinLnBrk="0" hangingPunct="0">
              <a:lnSpc>
                <a:spcPct val="93000"/>
              </a:lnSpc>
              <a:spcBef>
                <a:spcPct val="0"/>
              </a:spcBef>
              <a:spcAft>
                <a:spcPts val="522"/>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Vorträge und Seminare and Hochschulen</a:t>
            </a:r>
          </a:p>
          <a:p>
            <a:pPr marL="285750" marR="0" lvl="0" indent="-285750" algn="l" defTabSz="914400" rtl="0" eaLnBrk="0" fontAlgn="base" latinLnBrk="0" hangingPunct="0">
              <a:lnSpc>
                <a:spcPct val="93000"/>
              </a:lnSpc>
              <a:spcBef>
                <a:spcPct val="0"/>
              </a:spcBef>
              <a:spcAft>
                <a:spcPts val="522"/>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Betreuung und Beratung von Studieren</a:t>
            </a:r>
          </a:p>
          <a:p>
            <a:pPr marL="285750" marR="0" lvl="0" indent="-285750" algn="l" defTabSz="914400" rtl="0" eaLnBrk="0" fontAlgn="base" latinLnBrk="0" hangingPunct="0">
              <a:lnSpc>
                <a:spcPct val="93000"/>
              </a:lnSpc>
              <a:spcBef>
                <a:spcPct val="0"/>
              </a:spcBef>
              <a:spcAft>
                <a:spcPts val="522"/>
              </a:spcAft>
              <a:buClrTx/>
              <a:buSzTx/>
              <a:buFont typeface="Arial" panose="020B0604020202020204" pitchFamily="34" charset="0"/>
              <a:buChar char="•"/>
              <a:tabLst/>
              <a:defRPr/>
            </a:pPr>
            <a:r>
              <a:rPr kumimoji="0" lang="de-DE" sz="18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Modeblog</a:t>
            </a:r>
            <a:r>
              <a:rPr kumimoji="0" lang="de-DE"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de-DE" sz="1800" b="0"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modefairarbeiten.de</a:t>
            </a:r>
          </a:p>
          <a:p>
            <a:pPr marL="285750" marR="0" lvl="0" indent="-285750" algn="l" defTabSz="914400" rtl="0" eaLnBrk="0" fontAlgn="base" latinLnBrk="0" hangingPunct="0">
              <a:lnSpc>
                <a:spcPct val="93000"/>
              </a:lnSpc>
              <a:spcBef>
                <a:spcPct val="0"/>
              </a:spcBef>
              <a:spcAft>
                <a:spcPts val="522"/>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Konferenzen und Informationsveranstaltungen</a:t>
            </a:r>
          </a:p>
          <a:p>
            <a:pPr marL="285750" marR="0" lvl="0" indent="-285750" algn="l" defTabSz="914400" rtl="0" eaLnBrk="0" fontAlgn="base" latinLnBrk="0" hangingPunct="0">
              <a:lnSpc>
                <a:spcPct val="93000"/>
              </a:lnSpc>
              <a:spcBef>
                <a:spcPct val="0"/>
              </a:spcBef>
              <a:spcAft>
                <a:spcPts val="522"/>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Webseite </a:t>
            </a:r>
            <a:r>
              <a:rPr kumimoji="0" lang="de-DE" sz="1800" b="0"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fairschnitt.org </a:t>
            </a:r>
            <a:r>
              <a:rPr kumimoji="0" lang="de-DE"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mit Bildungsmaterialien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74D9A5AE-4EFD-4085-998A-03A961FFFE78}"/>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8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Kampagne für Saubere Kleidung</a:t>
            </a: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Clean Clothes Campaign (CCC)</a:t>
            </a:r>
          </a:p>
        </p:txBody>
      </p:sp>
      <p:sp>
        <p:nvSpPr>
          <p:cNvPr id="94211" name="Text Box 2">
            <a:extLst>
              <a:ext uri="{FF2B5EF4-FFF2-40B4-BE49-F238E27FC236}">
                <a16:creationId xmlns:a16="http://schemas.microsoft.com/office/drawing/2014/main" id="{D8746BDC-C0AA-4F1D-8CF0-F18A174FDE58}"/>
              </a:ext>
            </a:extLst>
          </p:cNvPr>
          <p:cNvSpPr txBox="1">
            <a:spLocks noChangeArrowheads="1"/>
          </p:cNvSpPr>
          <p:nvPr/>
        </p:nvSpPr>
        <p:spPr bwMode="auto">
          <a:xfrm>
            <a:off x="1155700" y="2198688"/>
            <a:ext cx="8001000" cy="3733800"/>
          </a:xfrm>
          <a:prstGeom prst="rect">
            <a:avLst/>
          </a:prstGeom>
          <a:noFill/>
          <a:ln>
            <a:noFill/>
          </a:ln>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449263" rtl="0" eaLnBrk="1" fontAlgn="base" latinLnBrk="0" hangingPunct="0">
              <a:lnSpc>
                <a:spcPct val="93000"/>
              </a:lnSpc>
              <a:spcBef>
                <a:spcPct val="0"/>
              </a:spcBef>
              <a:spcAft>
                <a:spcPts val="522"/>
              </a:spcAft>
              <a:buClrTx/>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Facts</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in Deutschland 25 Trägerorganisationen</a:t>
            </a:r>
          </a:p>
          <a:p>
            <a:pPr marL="742950" marR="0" lvl="1" indent="-285750" algn="l" defTabSz="449263" rtl="0" eaLnBrk="1" fontAlgn="base" latinLnBrk="0" hangingPunct="0">
              <a:lnSpc>
                <a:spcPct val="93000"/>
              </a:lnSpc>
              <a:spcBef>
                <a:spcPct val="0"/>
              </a:spcBef>
              <a:spcAft>
                <a:spcPts val="522"/>
              </a:spcAft>
              <a:buClrTx/>
              <a:buSzPct val="100000"/>
              <a:buFont typeface="Courier New" panose="02070309020205020404" pitchFamily="49" charset="0"/>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FEMNET ist Mitglied im Trägerkreis</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europaweites Netzwerk in 15 Ländern</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weltweit über 200 Mitgliedsorganisationen</a:t>
            </a:r>
          </a:p>
          <a:p>
            <a:pPr marL="342900" marR="0" lvl="0" indent="-34290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endParaRPr>
          </a:p>
          <a:p>
            <a:pPr marL="0" marR="0" lvl="0" indent="0" algn="l" defTabSz="449263" rtl="0" eaLnBrk="1" fontAlgn="base" latinLnBrk="0" hangingPunct="0">
              <a:lnSpc>
                <a:spcPct val="93000"/>
              </a:lnSpc>
              <a:spcBef>
                <a:spcPct val="0"/>
              </a:spcBef>
              <a:spcAft>
                <a:spcPts val="522"/>
              </a:spcAft>
              <a:buClrTx/>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Aktivitäten</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weltweite Eilaktionen unterstützen </a:t>
            </a:r>
            <a:r>
              <a:rPr kumimoji="0" lang="de-DE" altLang="de-DE" sz="1800" b="0" i="0" u="none" strike="noStrike" kern="1200" cap="none" spc="0" normalizeH="0" baseline="0" noProof="0" dirty="0" err="1">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Arbeiter_innen</a:t>
            </a: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 vor Ort</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Schwerpunkte in Asien, Osteuropa und Mittelamerika</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Einsatz für Arbeitsnormen der ILO*</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Verbesserung der Arbeitsbedingungen </a:t>
            </a:r>
            <a:b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b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(Lohn, Diskriminierung etc.)</a:t>
            </a:r>
          </a:p>
        </p:txBody>
      </p:sp>
      <p:sp>
        <p:nvSpPr>
          <p:cNvPr id="31748" name="Text Box 5">
            <a:extLst>
              <a:ext uri="{FF2B5EF4-FFF2-40B4-BE49-F238E27FC236}">
                <a16:creationId xmlns:a16="http://schemas.microsoft.com/office/drawing/2014/main" id="{F24FAADB-1ABD-4B5C-AE94-8485A575B5C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4</a:t>
            </a:r>
          </a:p>
        </p:txBody>
      </p:sp>
      <p:sp>
        <p:nvSpPr>
          <p:cNvPr id="31750" name="Textfeld 2">
            <a:extLst>
              <a:ext uri="{FF2B5EF4-FFF2-40B4-BE49-F238E27FC236}">
                <a16:creationId xmlns:a16="http://schemas.microsoft.com/office/drawing/2014/main" id="{F8816E59-80E5-4186-B8EB-871C2A2F63A5}"/>
              </a:ext>
            </a:extLst>
          </p:cNvPr>
          <p:cNvSpPr txBox="1">
            <a:spLocks noChangeArrowheads="1"/>
          </p:cNvSpPr>
          <p:nvPr/>
        </p:nvSpPr>
        <p:spPr bwMode="auto">
          <a:xfrm>
            <a:off x="774700" y="6557963"/>
            <a:ext cx="388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*ILO = internationale Arbeitsorganisation</a:t>
            </a:r>
          </a:p>
        </p:txBody>
      </p:sp>
      <p:sp>
        <p:nvSpPr>
          <p:cNvPr id="2" name="Fußzeilenplatzhalter 1">
            <a:extLst>
              <a:ext uri="{FF2B5EF4-FFF2-40B4-BE49-F238E27FC236}">
                <a16:creationId xmlns:a16="http://schemas.microsoft.com/office/drawing/2014/main" id="{9A23434E-1815-4253-8DF3-65586F9D5D8F}"/>
              </a:ext>
            </a:extLst>
          </p:cNvPr>
          <p:cNvSpPr>
            <a:spLocks noGrp="1"/>
          </p:cNvSpPr>
          <p:nvPr>
            <p:ph type="ftr" sz="quarter" idx="11"/>
          </p:nvPr>
        </p:nvSpPr>
        <p:spPr/>
        <p:txBody>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Multiplikatorin</a:t>
            </a:r>
          </a:p>
        </p:txBody>
      </p:sp>
      <p:pic>
        <p:nvPicPr>
          <p:cNvPr id="8" name="Grafik 7">
            <a:extLst>
              <a:ext uri="{FF2B5EF4-FFF2-40B4-BE49-F238E27FC236}">
                <a16:creationId xmlns:a16="http://schemas.microsoft.com/office/drawing/2014/main" id="{18AEA5CF-0EE7-47C2-A6CE-E5F23F44B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198688"/>
            <a:ext cx="2543200" cy="162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3810" y="2348880"/>
            <a:ext cx="4077072" cy="1080120"/>
          </a:xfrm>
        </p:spPr>
        <p:txBody>
          <a:bodyPr/>
          <a:lstStyle/>
          <a:p>
            <a:r>
              <a:rPr lang="de-DE" dirty="0">
                <a:latin typeface="Calibri" panose="020F0502020204030204" pitchFamily="34" charset="0"/>
                <a:cs typeface="Calibri" panose="020F0502020204030204" pitchFamily="34" charset="0"/>
              </a:rPr>
              <a:t>Kurzer Ausblick</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auf das Programm</a:t>
            </a:r>
          </a:p>
        </p:txBody>
      </p:sp>
      <p:sp>
        <p:nvSpPr>
          <p:cNvPr id="7" name="Fußzeilenplatzhalter 1">
            <a:extLst>
              <a:ext uri="{FF2B5EF4-FFF2-40B4-BE49-F238E27FC236}">
                <a16:creationId xmlns:a16="http://schemas.microsoft.com/office/drawing/2014/main" id="{7ABC3EAE-D37F-4730-A6B1-FC77E9E1874C}"/>
              </a:ext>
            </a:extLst>
          </p:cNvPr>
          <p:cNvSpPr txBox="1">
            <a:spLocks/>
          </p:cNvSpPr>
          <p:nvPr/>
        </p:nvSpPr>
        <p:spPr bwMode="auto">
          <a:xfrm>
            <a:off x="6249988" y="6550223"/>
            <a:ext cx="289401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defPPr>
              <a:defRPr lang="en-US"/>
            </a:defPPr>
            <a:lvl1pPr algn="ctr" rtl="0" eaLnBrk="1" fontAlgn="base" hangingPunct="1">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1pPr>
            <a:lvl2pPr marL="457106"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2pPr>
            <a:lvl3pPr marL="914210"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3pPr>
            <a:lvl4pPr marL="1371316"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4pPr>
            <a:lvl5pPr marL="1828421"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5pPr>
            <a:lvl6pPr marL="25146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6pPr>
            <a:lvl7pPr marL="29718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7pPr>
            <a:lvl8pPr marL="34290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8pPr>
            <a:lvl9pPr marL="38862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9pPr>
          </a:lstStyle>
          <a:p>
            <a:r>
              <a:rPr lang="de-DE" altLang="de-DE" sz="1400">
                <a:solidFill>
                  <a:srgbClr val="002060"/>
                </a:solidFill>
                <a:latin typeface="Calibri" panose="020F0502020204030204" pitchFamily="34" charset="0"/>
                <a:cs typeface="Calibri" panose="020F0502020204030204" pitchFamily="34" charset="0"/>
              </a:rPr>
              <a:t>Multiplikatorin</a:t>
            </a:r>
            <a:endParaRPr lang="de-DE" altLang="de-DE" sz="1400" dirty="0">
              <a:solidFill>
                <a:srgbClr val="002060"/>
              </a:solidFill>
              <a:latin typeface="Calibri" panose="020F0502020204030204" pitchFamily="34" charset="0"/>
              <a:cs typeface="Calibri" panose="020F0502020204030204" pitchFamily="34" charset="0"/>
            </a:endParaRPr>
          </a:p>
        </p:txBody>
      </p:sp>
      <p:sp>
        <p:nvSpPr>
          <p:cNvPr id="5" name="Text Box 5">
            <a:extLst>
              <a:ext uri="{FF2B5EF4-FFF2-40B4-BE49-F238E27FC236}">
                <a16:creationId xmlns:a16="http://schemas.microsoft.com/office/drawing/2014/main" id="{F9E90C4E-9543-4D2E-9F98-CFD9671AE19B}"/>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046691"/>
            <a:ext cx="8388424" cy="636587"/>
          </a:xfrm>
        </p:spPr>
        <p:txBody>
          <a:bodyPr/>
          <a:lstStyle/>
          <a:p>
            <a:r>
              <a:rPr lang="de-DE" dirty="0">
                <a:latin typeface="Calibri" panose="020F0502020204030204" pitchFamily="34" charset="0"/>
                <a:cs typeface="Calibri" panose="020F0502020204030204" pitchFamily="34" charset="0"/>
              </a:rPr>
              <a:t>Bekleidungsimporte nach Deutschland 2017/2018 </a:t>
            </a:r>
            <a:br>
              <a:rPr lang="de-DE" dirty="0">
                <a:latin typeface="Calibri" panose="020F0502020204030204" pitchFamily="34" charset="0"/>
                <a:cs typeface="Calibri" panose="020F0502020204030204" pitchFamily="34" charset="0"/>
              </a:rPr>
            </a:br>
            <a:r>
              <a:rPr lang="de-DE" sz="2400" dirty="0">
                <a:latin typeface="Calibri" panose="020F0502020204030204" pitchFamily="34" charset="0"/>
                <a:cs typeface="Calibri" panose="020F0502020204030204" pitchFamily="34" charset="0"/>
              </a:rPr>
              <a:t>in Tausend € </a:t>
            </a:r>
          </a:p>
        </p:txBody>
      </p:sp>
      <p:sp>
        <p:nvSpPr>
          <p:cNvPr id="9" name="Textfeld 8"/>
          <p:cNvSpPr txBox="1"/>
          <p:nvPr/>
        </p:nvSpPr>
        <p:spPr>
          <a:xfrm>
            <a:off x="6731224" y="5229202"/>
            <a:ext cx="2412776" cy="307758"/>
          </a:xfrm>
          <a:prstGeom prst="rect">
            <a:avLst/>
          </a:prstGeom>
          <a:noFill/>
        </p:spPr>
        <p:txBody>
          <a:bodyPr wrap="square" lIns="91420" tIns="45711" rIns="91420" bIns="45711" rtlCol="0">
            <a:spAutoFit/>
          </a:bodyPr>
          <a:lstStyle/>
          <a:p>
            <a:r>
              <a:rPr lang="de-DE" sz="1400" dirty="0">
                <a:latin typeface="Calibri" panose="020F0502020204030204" pitchFamily="34" charset="0"/>
                <a:cs typeface="Calibri" panose="020F0502020204030204" pitchFamily="34" charset="0"/>
              </a:rPr>
              <a:t>Quelle: German Fashion, 2019</a:t>
            </a:r>
          </a:p>
        </p:txBody>
      </p:sp>
      <p:sp>
        <p:nvSpPr>
          <p:cNvPr id="10" name="Textfeld 9"/>
          <p:cNvSpPr txBox="1"/>
          <p:nvPr/>
        </p:nvSpPr>
        <p:spPr>
          <a:xfrm>
            <a:off x="1115616" y="5375481"/>
            <a:ext cx="7920880" cy="1569642"/>
          </a:xfrm>
          <a:prstGeom prst="rect">
            <a:avLst/>
          </a:prstGeom>
          <a:noFill/>
        </p:spPr>
        <p:txBody>
          <a:bodyPr wrap="square" lIns="91420" tIns="45711" rIns="91420" bIns="45711" rtlCol="0">
            <a:spAutoFit/>
          </a:bodyPr>
          <a:lstStyle/>
          <a:p>
            <a:r>
              <a:rPr lang="de-DE" dirty="0">
                <a:latin typeface="Calibri" panose="020F0502020204030204" pitchFamily="34" charset="0"/>
                <a:cs typeface="Calibri" panose="020F0502020204030204" pitchFamily="34" charset="0"/>
              </a:rPr>
              <a:t>Asien: </a:t>
            </a:r>
          </a:p>
          <a:p>
            <a:pPr marL="342829" indent="-342829">
              <a:buFont typeface="Arial" panose="020B0604020202020204" pitchFamily="34" charset="0"/>
              <a:buChar char="•"/>
            </a:pPr>
            <a:r>
              <a:rPr lang="de-DE" dirty="0">
                <a:latin typeface="Calibri" panose="020F0502020204030204" pitchFamily="34" charset="0"/>
                <a:cs typeface="Calibri" panose="020F0502020204030204" pitchFamily="34" charset="0"/>
              </a:rPr>
              <a:t>Hauptherkunftsregion für Importe</a:t>
            </a:r>
          </a:p>
          <a:p>
            <a:pPr marL="342829" indent="-342829">
              <a:buFont typeface="Arial" panose="020B0604020202020204" pitchFamily="34" charset="0"/>
              <a:buChar char="•"/>
            </a:pPr>
            <a:r>
              <a:rPr lang="de-DE" dirty="0">
                <a:latin typeface="Calibri" panose="020F0502020204030204" pitchFamily="34" charset="0"/>
                <a:cs typeface="Calibri" panose="020F0502020204030204" pitchFamily="34" charset="0"/>
              </a:rPr>
              <a:t>Bedeutung nimmt zu</a:t>
            </a:r>
          </a:p>
          <a:p>
            <a:endParaRPr lang="de-DE" sz="800" b="1" dirty="0">
              <a:latin typeface="+mn-lt"/>
            </a:endParaRPr>
          </a:p>
          <a:p>
            <a:endParaRPr lang="de-DE" sz="1600" b="1" dirty="0">
              <a:latin typeface="+mn-lt"/>
            </a:endParaRPr>
          </a:p>
        </p:txBody>
      </p:sp>
      <p:pic>
        <p:nvPicPr>
          <p:cNvPr id="8" name="Bild 7" descr="Bildschirmfoto 2019-04-03 um 07.33.44.png"/>
          <p:cNvPicPr>
            <a:picLocks noChangeAspect="1"/>
          </p:cNvPicPr>
          <p:nvPr/>
        </p:nvPicPr>
        <p:blipFill rotWithShape="1">
          <a:blip r:embed="rId3">
            <a:extLst>
              <a:ext uri="{28A0092B-C50C-407E-A947-70E740481C1C}">
                <a14:useLocalDpi xmlns:a14="http://schemas.microsoft.com/office/drawing/2010/main" val="0"/>
              </a:ext>
            </a:extLst>
          </a:blip>
          <a:srcRect r="22077"/>
          <a:stretch/>
        </p:blipFill>
        <p:spPr>
          <a:xfrm>
            <a:off x="1115616" y="1974738"/>
            <a:ext cx="7704856" cy="3038438"/>
          </a:xfrm>
          <a:prstGeom prst="rect">
            <a:avLst/>
          </a:prstGeom>
        </p:spPr>
      </p:pic>
      <p:sp>
        <p:nvSpPr>
          <p:cNvPr id="11" name="Fußzeilenplatzhalter 1">
            <a:extLst>
              <a:ext uri="{FF2B5EF4-FFF2-40B4-BE49-F238E27FC236}">
                <a16:creationId xmlns:a16="http://schemas.microsoft.com/office/drawing/2014/main" id="{C7B67434-5B12-4EC4-8681-F9BB14072879}"/>
              </a:ext>
            </a:extLst>
          </p:cNvPr>
          <p:cNvSpPr txBox="1">
            <a:spLocks/>
          </p:cNvSpPr>
          <p:nvPr/>
        </p:nvSpPr>
        <p:spPr bwMode="auto">
          <a:xfrm>
            <a:off x="6249988" y="6550223"/>
            <a:ext cx="289401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defPPr>
              <a:defRPr lang="en-US"/>
            </a:defPPr>
            <a:lvl1pPr algn="ctr" rtl="0" eaLnBrk="1" fontAlgn="base" hangingPunct="1">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1pPr>
            <a:lvl2pPr marL="457106"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2pPr>
            <a:lvl3pPr marL="914210"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3pPr>
            <a:lvl4pPr marL="1371316"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4pPr>
            <a:lvl5pPr marL="1828421"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5pPr>
            <a:lvl6pPr marL="25146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6pPr>
            <a:lvl7pPr marL="29718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7pPr>
            <a:lvl8pPr marL="34290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8pPr>
            <a:lvl9pPr marL="38862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9pPr>
          </a:lstStyle>
          <a:p>
            <a:r>
              <a:rPr lang="de-DE" altLang="de-DE" sz="1400">
                <a:solidFill>
                  <a:srgbClr val="002060"/>
                </a:solidFill>
                <a:latin typeface="Calibri" panose="020F0502020204030204" pitchFamily="34" charset="0"/>
                <a:cs typeface="Calibri" panose="020F0502020204030204" pitchFamily="34" charset="0"/>
              </a:rPr>
              <a:t>Multiplikatorin</a:t>
            </a:r>
            <a:endParaRPr lang="de-DE" altLang="de-DE" sz="1400" dirty="0">
              <a:solidFill>
                <a:srgbClr val="002060"/>
              </a:solidFill>
              <a:latin typeface="Calibri" panose="020F0502020204030204" pitchFamily="34" charset="0"/>
              <a:cs typeface="Calibri" panose="020F0502020204030204" pitchFamily="34" charset="0"/>
            </a:endParaRPr>
          </a:p>
        </p:txBody>
      </p:sp>
      <p:sp>
        <p:nvSpPr>
          <p:cNvPr id="12" name="Text Box 5">
            <a:extLst>
              <a:ext uri="{FF2B5EF4-FFF2-40B4-BE49-F238E27FC236}">
                <a16:creationId xmlns:a16="http://schemas.microsoft.com/office/drawing/2014/main" id="{084727C6-AA81-43D9-B38F-B82414919CBE}"/>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496269"/>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8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Die asiatischen Länder der Top-10-Bekleidungsimportländer nach Deutschland im Überblick</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5375"/>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287337" marR="0" lvl="0" indent="-28575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graphicFrame>
        <p:nvGraphicFramePr>
          <p:cNvPr id="7" name="Diagramm 6">
            <a:extLst>
              <a:ext uri="{FF2B5EF4-FFF2-40B4-BE49-F238E27FC236}">
                <a16:creationId xmlns:a16="http://schemas.microsoft.com/office/drawing/2014/main" id="{C4FD794F-83A2-4BA2-AD98-65BD4A08C98F}"/>
              </a:ext>
            </a:extLst>
          </p:cNvPr>
          <p:cNvGraphicFramePr/>
          <p:nvPr/>
        </p:nvGraphicFramePr>
        <p:xfrm>
          <a:off x="971600" y="1916832"/>
          <a:ext cx="8064896" cy="4608512"/>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fik 3">
            <a:extLst>
              <a:ext uri="{FF2B5EF4-FFF2-40B4-BE49-F238E27FC236}">
                <a16:creationId xmlns:a16="http://schemas.microsoft.com/office/drawing/2014/main" id="{3D15E61B-30F4-4828-B4FB-1DCE648BC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607" y="2117249"/>
            <a:ext cx="5640585" cy="4408095"/>
          </a:xfrm>
          <a:prstGeom prst="rect">
            <a:avLst/>
          </a:prstGeom>
        </p:spPr>
      </p:pic>
      <p:sp>
        <p:nvSpPr>
          <p:cNvPr id="8" name="Text Box 5">
            <a:extLst>
              <a:ext uri="{FF2B5EF4-FFF2-40B4-BE49-F238E27FC236}">
                <a16:creationId xmlns:a16="http://schemas.microsoft.com/office/drawing/2014/main" id="{F04E2F50-0912-45C0-B2B9-DA40A6881920}"/>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7</a:t>
            </a:r>
          </a:p>
        </p:txBody>
      </p:sp>
    </p:spTree>
    <p:extLst>
      <p:ext uri="{BB962C8B-B14F-4D97-AF65-F5344CB8AC3E}">
        <p14:creationId xmlns:p14="http://schemas.microsoft.com/office/powerpoint/2010/main" val="21138575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el 1"/>
          <p:cNvSpPr>
            <a:spLocks noGrp="1"/>
          </p:cNvSpPr>
          <p:nvPr>
            <p:ph type="title"/>
          </p:nvPr>
        </p:nvSpPr>
        <p:spPr>
          <a:xfrm>
            <a:off x="755576" y="848199"/>
            <a:ext cx="8388424" cy="636587"/>
          </a:xfrm>
        </p:spPr>
        <p:txBody>
          <a:bodyPr/>
          <a:lstStyle/>
          <a:p>
            <a:r>
              <a:rPr lang="de-DE" dirty="0">
                <a:latin typeface="Calibri" panose="020F0502020204030204" pitchFamily="34" charset="0"/>
                <a:cs typeface="Calibri" panose="020F0502020204030204" pitchFamily="34" charset="0"/>
              </a:rPr>
              <a:t>Bekleidungsimporte nach Deutschland 2017/2018</a:t>
            </a:r>
            <a:br>
              <a:rPr lang="de-DE" dirty="0">
                <a:latin typeface="Calibri" panose="020F0502020204030204" pitchFamily="34" charset="0"/>
                <a:cs typeface="Calibri" panose="020F0502020204030204" pitchFamily="34" charset="0"/>
              </a:rPr>
            </a:br>
            <a:r>
              <a:rPr lang="de-DE" sz="2400" dirty="0">
                <a:latin typeface="Calibri" panose="020F0502020204030204" pitchFamily="34" charset="0"/>
                <a:cs typeface="Calibri" panose="020F0502020204030204" pitchFamily="34" charset="0"/>
              </a:rPr>
              <a:t>in Tausend € </a:t>
            </a:r>
          </a:p>
        </p:txBody>
      </p:sp>
      <p:sp>
        <p:nvSpPr>
          <p:cNvPr id="9" name="Textfeld 8"/>
          <p:cNvSpPr txBox="1"/>
          <p:nvPr/>
        </p:nvSpPr>
        <p:spPr>
          <a:xfrm>
            <a:off x="6444208" y="5157194"/>
            <a:ext cx="2412776" cy="307758"/>
          </a:xfrm>
          <a:prstGeom prst="rect">
            <a:avLst/>
          </a:prstGeom>
          <a:noFill/>
        </p:spPr>
        <p:txBody>
          <a:bodyPr wrap="square" lIns="91420" tIns="45711" rIns="91420" bIns="45711" rtlCol="0">
            <a:spAutoFit/>
          </a:bodyPr>
          <a:lstStyle/>
          <a:p>
            <a:r>
              <a:rPr lang="de-DE" sz="1400" dirty="0">
                <a:latin typeface="Calibri" panose="020F0502020204030204" pitchFamily="34" charset="0"/>
                <a:cs typeface="Calibri" panose="020F0502020204030204" pitchFamily="34" charset="0"/>
              </a:rPr>
              <a:t>Quelle: German Fashion 2019</a:t>
            </a:r>
          </a:p>
        </p:txBody>
      </p:sp>
      <p:pic>
        <p:nvPicPr>
          <p:cNvPr id="2" name="Bild 1" descr="Bildschirmfoto 2019-04-03 um 07.37.14.png"/>
          <p:cNvPicPr>
            <a:picLocks noChangeAspect="1"/>
          </p:cNvPicPr>
          <p:nvPr/>
        </p:nvPicPr>
        <p:blipFill rotWithShape="1">
          <a:blip r:embed="rId3">
            <a:extLst>
              <a:ext uri="{28A0092B-C50C-407E-A947-70E740481C1C}">
                <a14:useLocalDpi xmlns:a14="http://schemas.microsoft.com/office/drawing/2010/main" val="0"/>
              </a:ext>
            </a:extLst>
          </a:blip>
          <a:srcRect l="2525" r="18182"/>
          <a:stretch/>
        </p:blipFill>
        <p:spPr>
          <a:xfrm>
            <a:off x="971600" y="1772816"/>
            <a:ext cx="8175642" cy="3312368"/>
          </a:xfrm>
          <a:prstGeom prst="rect">
            <a:avLst/>
          </a:prstGeom>
        </p:spPr>
      </p:pic>
      <p:pic>
        <p:nvPicPr>
          <p:cNvPr id="7" name="Bild 6" descr="Bildschirmfoto 2019-04-03 um 07.37.14.png"/>
          <p:cNvPicPr>
            <a:picLocks noChangeAspect="1"/>
          </p:cNvPicPr>
          <p:nvPr/>
        </p:nvPicPr>
        <p:blipFill rotWithShape="1">
          <a:blip r:embed="rId3">
            <a:extLst>
              <a:ext uri="{28A0092B-C50C-407E-A947-70E740481C1C}">
                <a14:useLocalDpi xmlns:a14="http://schemas.microsoft.com/office/drawing/2010/main" val="0"/>
              </a:ext>
            </a:extLst>
          </a:blip>
          <a:srcRect l="83333" t="22164"/>
          <a:stretch/>
        </p:blipFill>
        <p:spPr>
          <a:xfrm>
            <a:off x="815752" y="4872182"/>
            <a:ext cx="1524000" cy="2286471"/>
          </a:xfrm>
          <a:prstGeom prst="rect">
            <a:avLst/>
          </a:prstGeom>
        </p:spPr>
      </p:pic>
      <p:sp>
        <p:nvSpPr>
          <p:cNvPr id="10" name="Fußzeilenplatzhalter 1">
            <a:extLst>
              <a:ext uri="{FF2B5EF4-FFF2-40B4-BE49-F238E27FC236}">
                <a16:creationId xmlns:a16="http://schemas.microsoft.com/office/drawing/2014/main" id="{C80B024E-6717-4DC5-8D96-20A56B262FEA}"/>
              </a:ext>
            </a:extLst>
          </p:cNvPr>
          <p:cNvSpPr txBox="1">
            <a:spLocks/>
          </p:cNvSpPr>
          <p:nvPr/>
        </p:nvSpPr>
        <p:spPr bwMode="auto">
          <a:xfrm>
            <a:off x="6249988" y="6550223"/>
            <a:ext cx="289401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defPPr>
              <a:defRPr lang="en-US"/>
            </a:defPPr>
            <a:lvl1pPr algn="ctr" rtl="0" eaLnBrk="1" fontAlgn="base" hangingPunct="1">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1pPr>
            <a:lvl2pPr marL="457106"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2pPr>
            <a:lvl3pPr marL="914210"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3pPr>
            <a:lvl4pPr marL="1371316"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4pPr>
            <a:lvl5pPr marL="1828421"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5pPr>
            <a:lvl6pPr marL="25146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6pPr>
            <a:lvl7pPr marL="29718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7pPr>
            <a:lvl8pPr marL="34290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8pPr>
            <a:lvl9pPr marL="38862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9pPr>
          </a:lstStyle>
          <a:p>
            <a:r>
              <a:rPr lang="de-DE" altLang="de-DE" sz="1400">
                <a:solidFill>
                  <a:srgbClr val="002060"/>
                </a:solidFill>
                <a:latin typeface="Calibri" panose="020F0502020204030204" pitchFamily="34" charset="0"/>
                <a:cs typeface="Calibri" panose="020F0502020204030204" pitchFamily="34" charset="0"/>
              </a:rPr>
              <a:t>Multiplikatorin</a:t>
            </a:r>
            <a:endParaRPr lang="de-DE" altLang="de-DE" sz="1400" dirty="0">
              <a:solidFill>
                <a:srgbClr val="002060"/>
              </a:solidFill>
              <a:latin typeface="Calibri" panose="020F0502020204030204" pitchFamily="34" charset="0"/>
              <a:cs typeface="Calibri" panose="020F0502020204030204" pitchFamily="34" charset="0"/>
            </a:endParaRPr>
          </a:p>
        </p:txBody>
      </p:sp>
      <p:sp>
        <p:nvSpPr>
          <p:cNvPr id="12" name="Text Box 5">
            <a:extLst>
              <a:ext uri="{FF2B5EF4-FFF2-40B4-BE49-F238E27FC236}">
                <a16:creationId xmlns:a16="http://schemas.microsoft.com/office/drawing/2014/main" id="{F2F6C315-73AE-47FF-A805-CCC9D1A02088}"/>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altLang="de-DE" sz="2000" b="1" dirty="0">
                <a:solidFill>
                  <a:srgbClr val="FFFFFF"/>
                </a:solidFill>
                <a:latin typeface="Calibri" panose="020F0502020204030204" pitchFamily="34" charset="0"/>
                <a:cs typeface="Calibri" panose="020F0502020204030204" pitchFamily="34" charset="0"/>
              </a:rPr>
              <a:t>8</a:t>
            </a:r>
            <a:endPar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5" y="980728"/>
            <a:ext cx="8316416" cy="792088"/>
          </a:xfrm>
        </p:spPr>
        <p:txBody>
          <a:bodyPr/>
          <a:lstStyle/>
          <a:p>
            <a:r>
              <a:rPr lang="de-DE" dirty="0">
                <a:latin typeface="Calibri" panose="020F0502020204030204" pitchFamily="34" charset="0"/>
                <a:cs typeface="Calibri" panose="020F0502020204030204" pitchFamily="34" charset="0"/>
              </a:rPr>
              <a:t>Rangliste der Gewinner im Export nach Deutschland nominal 2018</a:t>
            </a:r>
          </a:p>
        </p:txBody>
      </p:sp>
      <p:sp>
        <p:nvSpPr>
          <p:cNvPr id="9" name="Textfeld 8"/>
          <p:cNvSpPr txBox="1"/>
          <p:nvPr/>
        </p:nvSpPr>
        <p:spPr>
          <a:xfrm>
            <a:off x="6229839" y="5900293"/>
            <a:ext cx="2412776" cy="307777"/>
          </a:xfrm>
          <a:prstGeom prst="rect">
            <a:avLst/>
          </a:prstGeom>
          <a:noFill/>
        </p:spPr>
        <p:txBody>
          <a:bodyPr wrap="square" lIns="91420" tIns="45711" rIns="91420" bIns="45711" rtlCol="0">
            <a:spAutoFit/>
          </a:bodyPr>
          <a:lstStyle/>
          <a:p>
            <a:pPr algn="r"/>
            <a:r>
              <a:rPr lang="de-DE" sz="1400" dirty="0">
                <a:latin typeface="Calibri" panose="020F0502020204030204" pitchFamily="34" charset="0"/>
                <a:cs typeface="Calibri" panose="020F0502020204030204" pitchFamily="34" charset="0"/>
              </a:rPr>
              <a:t>Quelle: German Fashion 2019</a:t>
            </a:r>
          </a:p>
        </p:txBody>
      </p:sp>
      <p:pic>
        <p:nvPicPr>
          <p:cNvPr id="8" name="Bild 7" descr="Bildschirmfoto 2019-04-03 um 08.43.38.png"/>
          <p:cNvPicPr>
            <a:picLocks noChangeAspect="1"/>
          </p:cNvPicPr>
          <p:nvPr/>
        </p:nvPicPr>
        <p:blipFill rotWithShape="1">
          <a:blip r:embed="rId3">
            <a:extLst>
              <a:ext uri="{28A0092B-C50C-407E-A947-70E740481C1C}">
                <a14:useLocalDpi xmlns:a14="http://schemas.microsoft.com/office/drawing/2010/main" val="0"/>
              </a:ext>
            </a:extLst>
          </a:blip>
          <a:srcRect r="71880"/>
          <a:stretch/>
        </p:blipFill>
        <p:spPr>
          <a:xfrm>
            <a:off x="816228" y="1916832"/>
            <a:ext cx="3590766" cy="4032448"/>
          </a:xfrm>
          <a:prstGeom prst="rect">
            <a:avLst/>
          </a:prstGeom>
        </p:spPr>
      </p:pic>
      <p:pic>
        <p:nvPicPr>
          <p:cNvPr id="10" name="Bild 9" descr="Bildschirmfoto 2019-04-03 um 08.43.38.png"/>
          <p:cNvPicPr>
            <a:picLocks noChangeAspect="1"/>
          </p:cNvPicPr>
          <p:nvPr/>
        </p:nvPicPr>
        <p:blipFill rotWithShape="1">
          <a:blip r:embed="rId3">
            <a:extLst>
              <a:ext uri="{28A0092B-C50C-407E-A947-70E740481C1C}">
                <a14:useLocalDpi xmlns:a14="http://schemas.microsoft.com/office/drawing/2010/main" val="0"/>
              </a:ext>
            </a:extLst>
          </a:blip>
          <a:srcRect l="63510"/>
          <a:stretch/>
        </p:blipFill>
        <p:spPr>
          <a:xfrm>
            <a:off x="4355975" y="1916832"/>
            <a:ext cx="4659547" cy="4032448"/>
          </a:xfrm>
          <a:prstGeom prst="rect">
            <a:avLst/>
          </a:prstGeom>
        </p:spPr>
      </p:pic>
      <p:sp>
        <p:nvSpPr>
          <p:cNvPr id="11" name="Fußzeilenplatzhalter 1">
            <a:extLst>
              <a:ext uri="{FF2B5EF4-FFF2-40B4-BE49-F238E27FC236}">
                <a16:creationId xmlns:a16="http://schemas.microsoft.com/office/drawing/2014/main" id="{0A8ABB11-CE45-41D3-BB4F-190EAF8CA434}"/>
              </a:ext>
            </a:extLst>
          </p:cNvPr>
          <p:cNvSpPr txBox="1">
            <a:spLocks/>
          </p:cNvSpPr>
          <p:nvPr/>
        </p:nvSpPr>
        <p:spPr bwMode="auto">
          <a:xfrm>
            <a:off x="6249988" y="6550223"/>
            <a:ext cx="289401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defPPr>
              <a:defRPr lang="en-US"/>
            </a:defPPr>
            <a:lvl1pPr algn="ctr" rtl="0" eaLnBrk="1" fontAlgn="base" hangingPunct="1">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1pPr>
            <a:lvl2pPr marL="457106"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2pPr>
            <a:lvl3pPr marL="914210"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3pPr>
            <a:lvl4pPr marL="1371316"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4pPr>
            <a:lvl5pPr marL="1828421"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5pPr>
            <a:lvl6pPr marL="25146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6pPr>
            <a:lvl7pPr marL="29718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7pPr>
            <a:lvl8pPr marL="34290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8pPr>
            <a:lvl9pPr marL="38862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9pPr>
          </a:lstStyle>
          <a:p>
            <a:r>
              <a:rPr lang="de-DE" altLang="de-DE" sz="1400">
                <a:solidFill>
                  <a:srgbClr val="002060"/>
                </a:solidFill>
                <a:latin typeface="Calibri" panose="020F0502020204030204" pitchFamily="34" charset="0"/>
                <a:cs typeface="Calibri" panose="020F0502020204030204" pitchFamily="34" charset="0"/>
              </a:rPr>
              <a:t>Multiplikatorin</a:t>
            </a:r>
            <a:endParaRPr lang="de-DE" altLang="de-DE" sz="1400" dirty="0">
              <a:solidFill>
                <a:srgbClr val="002060"/>
              </a:solidFill>
              <a:latin typeface="Calibri" panose="020F0502020204030204" pitchFamily="34" charset="0"/>
              <a:cs typeface="Calibri" panose="020F0502020204030204" pitchFamily="34" charset="0"/>
            </a:endParaRPr>
          </a:p>
        </p:txBody>
      </p:sp>
      <p:sp>
        <p:nvSpPr>
          <p:cNvPr id="12" name="Text Box 5">
            <a:extLst>
              <a:ext uri="{FF2B5EF4-FFF2-40B4-BE49-F238E27FC236}">
                <a16:creationId xmlns:a16="http://schemas.microsoft.com/office/drawing/2014/main" id="{D375E59D-10B4-4B89-9891-4C95BB87AADE}"/>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altLang="de-DE" sz="2000" b="1" dirty="0">
                <a:solidFill>
                  <a:srgbClr val="FFFFFF"/>
                </a:solidFill>
                <a:latin typeface="Calibri" panose="020F0502020204030204" pitchFamily="34" charset="0"/>
                <a:cs typeface="Calibri" panose="020F0502020204030204" pitchFamily="34" charset="0"/>
              </a:rPr>
              <a:t>9</a:t>
            </a:r>
            <a:endPar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Tree>
  </p:cSld>
  <p:clrMapOvr>
    <a:masterClrMapping/>
  </p:clrMapOvr>
</p:sld>
</file>

<file path=ppt/theme/theme1.xml><?xml version="1.0" encoding="utf-8"?>
<a:theme xmlns:a="http://schemas.openxmlformats.org/drawingml/2006/main" name="Design1">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NET-powerpoint.pot [Kompatibilitätsmodus]" id="{B2659858-A94B-406D-9D46-EC7898E0E9AD}" vid="{E00080C4-494C-41BB-A7CD-1A010E023181}"/>
    </a:ext>
  </a:extLst>
</a:theme>
</file>

<file path=ppt/theme/theme2.xml><?xml version="1.0" encoding="utf-8"?>
<a:theme xmlns:a="http://schemas.openxmlformats.org/drawingml/2006/main" name="FEMNET-powerpoint">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NET-powerpoint.pot [Kompatibilitätsmodus]" id="{B2659858-A94B-406D-9D46-EC7898E0E9AD}" vid="{E00080C4-494C-41BB-A7CD-1A010E023181}"/>
    </a:ext>
  </a:extLst>
</a:theme>
</file>

<file path=ppt/theme/theme3.xml><?xml version="1.0" encoding="utf-8"?>
<a:theme xmlns:a="http://schemas.openxmlformats.org/drawingml/2006/main" name="1_FEMNET-powerpoint">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NET-powerpoint.pot [Kompatibilitätsmodus]" id="{B2659858-A94B-406D-9D46-EC7898E0E9AD}" vid="{E00080C4-494C-41BB-A7CD-1A010E023181}"/>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Designvorlage FEMNET</Template>
  <TotalTime>0</TotalTime>
  <Words>2704</Words>
  <Application>Microsoft Office PowerPoint</Application>
  <PresentationFormat>Bildschirmpräsentation (4:3)</PresentationFormat>
  <Paragraphs>361</Paragraphs>
  <Slides>17</Slides>
  <Notes>15</Notes>
  <HiddenSlides>2</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17</vt:i4>
      </vt:variant>
    </vt:vector>
  </HeadingPairs>
  <TitlesOfParts>
    <vt:vector size="26" baseType="lpstr">
      <vt:lpstr>Calibri</vt:lpstr>
      <vt:lpstr>Comic Sans MS</vt:lpstr>
      <vt:lpstr>Wingdings</vt:lpstr>
      <vt:lpstr>Courier New</vt:lpstr>
      <vt:lpstr>Times New Roman</vt:lpstr>
      <vt:lpstr>Arial</vt:lpstr>
      <vt:lpstr>Design1</vt:lpstr>
      <vt:lpstr>FEMNET-powerpoint</vt:lpstr>
      <vt:lpstr>1_FEMNET-powerpoint</vt:lpstr>
      <vt:lpstr>Arbeitsbedingungen  in der Textil- und Bekleidungsindustrie in Ländern Asiens </vt:lpstr>
      <vt:lpstr>PowerPoint-Präsentation</vt:lpstr>
      <vt:lpstr>PowerPoint-Präsentation</vt:lpstr>
      <vt:lpstr>PowerPoint-Präsentation</vt:lpstr>
      <vt:lpstr>Kurzer Ausblick auf das Programm</vt:lpstr>
      <vt:lpstr>Bekleidungsimporte nach Deutschland 2017/2018  in Tausend € </vt:lpstr>
      <vt:lpstr>PowerPoint-Präsentation</vt:lpstr>
      <vt:lpstr>Bekleidungsimporte nach Deutschland 2017/2018 in Tausend € </vt:lpstr>
      <vt:lpstr>Rangliste der Gewinner im Export nach Deutschland nominal 2018</vt:lpstr>
      <vt:lpstr>Rollenspiel  Runder Tisch  der Kampagne für Saubere Kleidung  mit Arbeiter_innen / Gewerkschafter_innen aus der Bekleidungsindustrie in Asien   </vt:lpstr>
      <vt:lpstr>PowerPoint-Präsentation</vt:lpstr>
      <vt:lpstr>PowerPoint-Präsentation</vt:lpstr>
      <vt:lpstr>PowerPoint-Präsentation</vt:lpstr>
      <vt:lpstr>PowerPoint-Präsentation</vt:lpstr>
      <vt:lpstr>PowerPoint-Präsentation</vt:lpstr>
      <vt:lpstr>Danke für Ihre Aufmerksamkeit!</vt:lpstr>
      <vt:lpstr>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des Vortrags</dc:title>
  <dc:creator>CK</dc:creator>
  <cp:lastModifiedBy>Praktikantin</cp:lastModifiedBy>
  <cp:revision>131</cp:revision>
  <cp:lastPrinted>2009-04-22T19:24:48Z</cp:lastPrinted>
  <dcterms:created xsi:type="dcterms:W3CDTF">2013-11-12T15:42:10Z</dcterms:created>
  <dcterms:modified xsi:type="dcterms:W3CDTF">2019-10-21T09:42:14Z</dcterms:modified>
</cp:coreProperties>
</file>