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721" r:id="rId1"/>
    <p:sldMasterId id="2147484209" r:id="rId2"/>
  </p:sldMasterIdLst>
  <p:notesMasterIdLst>
    <p:notesMasterId r:id="rId40"/>
  </p:notesMasterIdLst>
  <p:sldIdLst>
    <p:sldId id="295" r:id="rId3"/>
    <p:sldId id="370" r:id="rId4"/>
    <p:sldId id="298"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1" r:id="rId20"/>
    <p:sldId id="372" r:id="rId21"/>
    <p:sldId id="373" r:id="rId22"/>
    <p:sldId id="384" r:id="rId23"/>
    <p:sldId id="385" r:id="rId24"/>
    <p:sldId id="271" r:id="rId25"/>
    <p:sldId id="386" r:id="rId26"/>
    <p:sldId id="387" r:id="rId27"/>
    <p:sldId id="388" r:id="rId28"/>
    <p:sldId id="390" r:id="rId29"/>
    <p:sldId id="391" r:id="rId30"/>
    <p:sldId id="392" r:id="rId31"/>
    <p:sldId id="393" r:id="rId32"/>
    <p:sldId id="394" r:id="rId33"/>
    <p:sldId id="389" r:id="rId34"/>
    <p:sldId id="377" r:id="rId35"/>
    <p:sldId id="395" r:id="rId36"/>
    <p:sldId id="284" r:id="rId37"/>
    <p:sldId id="382" r:id="rId38"/>
    <p:sldId id="381" r:id="rId39"/>
  </p:sldIdLst>
  <p:sldSz cx="9144000" cy="6858000" type="screen4x3"/>
  <p:notesSz cx="6858000" cy="9144000"/>
  <p:embeddedFontLst>
    <p:embeddedFont>
      <p:font typeface="MS PGothic" panose="020B0600070205080204" pitchFamily="34" charset="-128"/>
      <p:regular r:id="rId41"/>
    </p:embeddedFont>
    <p:embeddedFont>
      <p:font typeface="Calibri" panose="020F0502020204030204" pitchFamily="34" charset="0"/>
      <p:regular r:id="rId42"/>
      <p:bold r:id="rId43"/>
      <p:italic r:id="rId44"/>
      <p:boldItalic r:id="rId45"/>
    </p:embeddedFont>
    <p:embeddedFont>
      <p:font typeface="Comic Sans MS" panose="030F0702030302020204" pitchFamily="66" charset="0"/>
      <p:regular r:id="rId46"/>
      <p:bold r:id="rId47"/>
      <p:italic r:id="rId48"/>
      <p:boldItalic r:id="rId49"/>
    </p:embeddedFont>
  </p:embeddedFontLst>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8F8"/>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775" autoAdjust="0"/>
  </p:normalViewPr>
  <p:slideViewPr>
    <p:cSldViewPr>
      <p:cViewPr varScale="1">
        <p:scale>
          <a:sx n="39" d="100"/>
          <a:sy n="39" d="100"/>
        </p:scale>
        <p:origin x="2286" y="3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annikasalingre:Documents:02_Arbeit:2019.04/05%20Toolkit%20FEMNET:Modulunterlagen%20(urspr&#252;nglich):Modul%209:Zusatzdateien:Grundlage%20Grafik%20Folie%20Textilfasermarkt_2016_12_1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annikasalingre:Dropbox:Modulunterlagen%20Toolkit:Modul%209:Grundlage%20Grafik%20Folien%2012%20und%2020_2016_12_14.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annikasalingre:Dropbox:Modulunterlagen%20Toolkit:Modul%209:Grundlage%20Grafik%20Folien%2012%20und%2020_201904.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25"/>
          <c:dLbls>
            <c:dLbl>
              <c:idx val="3"/>
              <c:layout>
                <c:manualLayout>
                  <c:x val="7.1976524114844001E-3"/>
                  <c:y val="8.0904310295489001E-3"/>
                </c:manualLayout>
              </c:layout>
              <c:tx>
                <c:rich>
                  <a:bodyPr/>
                  <a:lstStyle/>
                  <a:p>
                    <a:pPr>
                      <a:defRPr>
                        <a:solidFill>
                          <a:schemeClr val="tx1"/>
                        </a:solidFill>
                      </a:defRPr>
                    </a:pPr>
                    <a:r>
                      <a:rPr lang="en-US" dirty="0">
                        <a:solidFill>
                          <a:schemeClr val="tx1"/>
                        </a:solidFill>
                      </a:rPr>
                      <a:t>7%</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962-4458-BD01-B0CBA4F7D93E}"/>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Tabelle1!$A$1:$A$7</c:f>
              <c:strCache>
                <c:ptCount val="7"/>
                <c:pt idx="0">
                  <c:v>Baumwolle</c:v>
                </c:pt>
                <c:pt idx="1">
                  <c:v>Cellulosefasern</c:v>
                </c:pt>
                <c:pt idx="2">
                  <c:v>Erdölbasierte Fasern</c:v>
                </c:pt>
                <c:pt idx="3">
                  <c:v>andere pflanzliche</c:v>
                </c:pt>
                <c:pt idx="4">
                  <c:v>andere synthetische</c:v>
                </c:pt>
                <c:pt idx="5">
                  <c:v>Wolle </c:v>
                </c:pt>
                <c:pt idx="6">
                  <c:v>andere</c:v>
                </c:pt>
              </c:strCache>
            </c:strRef>
          </c:cat>
          <c:val>
            <c:numRef>
              <c:f>Tabelle1!$B$1:$B$7</c:f>
              <c:numCache>
                <c:formatCode>0.00%</c:formatCode>
                <c:ptCount val="7"/>
                <c:pt idx="0">
                  <c:v>0.245</c:v>
                </c:pt>
                <c:pt idx="1">
                  <c:v>6.3E-2</c:v>
                </c:pt>
                <c:pt idx="2">
                  <c:v>0.55400000000000005</c:v>
                </c:pt>
                <c:pt idx="3">
                  <c:v>5.5E-2</c:v>
                </c:pt>
                <c:pt idx="4">
                  <c:v>5.7000000000000002E-2</c:v>
                </c:pt>
                <c:pt idx="5">
                  <c:v>0.01</c:v>
                </c:pt>
                <c:pt idx="6">
                  <c:v>1.6E-2</c:v>
                </c:pt>
              </c:numCache>
            </c:numRef>
          </c:val>
          <c:extLst>
            <c:ext xmlns:c16="http://schemas.microsoft.com/office/drawing/2014/chart" uri="{C3380CC4-5D6E-409C-BE32-E72D297353CC}">
              <c16:uniqueId val="{00000001-5962-4458-BD01-B0CBA4F7D93E}"/>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4612001699349597"/>
          <c:y val="0.12258570596533"/>
          <c:w val="0.34960564743273997"/>
          <c:h val="0.766526684164479"/>
        </c:manualLayout>
      </c:layout>
      <c:overlay val="0"/>
    </c:legend>
    <c:plotVisOnly val="1"/>
    <c:dispBlanksAs val="gap"/>
    <c:showDLblsOverMax val="0"/>
  </c:chart>
  <c:txPr>
    <a:bodyPr/>
    <a:lstStyle/>
    <a:p>
      <a:pPr>
        <a:defRPr sz="18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67673228827159E-2"/>
          <c:y val="2.3084808758622781E-2"/>
          <c:w val="0.89921665639168702"/>
          <c:h val="0.88163815131652001"/>
        </c:manualLayout>
      </c:layout>
      <c:barChart>
        <c:barDir val="col"/>
        <c:grouping val="clustered"/>
        <c:varyColors val="0"/>
        <c:ser>
          <c:idx val="0"/>
          <c:order val="0"/>
          <c:invertIfNegative val="0"/>
          <c:cat>
            <c:strRef>
              <c:f>Sheet2!$A$2:$A$9</c:f>
              <c:strCache>
                <c:ptCount val="8"/>
                <c:pt idx="0">
                  <c:v>Indien</c:v>
                </c:pt>
                <c:pt idx="1">
                  <c:v>China</c:v>
                </c:pt>
                <c:pt idx="2">
                  <c:v>USA</c:v>
                </c:pt>
                <c:pt idx="3">
                  <c:v>Brasilien </c:v>
                </c:pt>
                <c:pt idx="4">
                  <c:v>Pakistan</c:v>
                </c:pt>
                <c:pt idx="5">
                  <c:v>Australien</c:v>
                </c:pt>
                <c:pt idx="6">
                  <c:v>Türkei</c:v>
                </c:pt>
                <c:pt idx="7">
                  <c:v>Usbekistan</c:v>
                </c:pt>
              </c:strCache>
            </c:strRef>
          </c:cat>
          <c:val>
            <c:numRef>
              <c:f>Sheet2!$B$2:$B$9</c:f>
              <c:numCache>
                <c:formatCode>General</c:formatCode>
                <c:ptCount val="8"/>
                <c:pt idx="0">
                  <c:v>6205</c:v>
                </c:pt>
                <c:pt idx="1">
                  <c:v>5987</c:v>
                </c:pt>
                <c:pt idx="2">
                  <c:v>4555</c:v>
                </c:pt>
                <c:pt idx="3">
                  <c:v>1894</c:v>
                </c:pt>
                <c:pt idx="4">
                  <c:v>1785</c:v>
                </c:pt>
                <c:pt idx="5">
                  <c:v>1045</c:v>
                </c:pt>
                <c:pt idx="6">
                  <c:v>871</c:v>
                </c:pt>
                <c:pt idx="7">
                  <c:v>838</c:v>
                </c:pt>
              </c:numCache>
            </c:numRef>
          </c:val>
          <c:extLst>
            <c:ext xmlns:c16="http://schemas.microsoft.com/office/drawing/2014/chart" uri="{C3380CC4-5D6E-409C-BE32-E72D297353CC}">
              <c16:uniqueId val="{00000000-41CB-4298-8336-2EB4D0F59B33}"/>
            </c:ext>
          </c:extLst>
        </c:ser>
        <c:dLbls>
          <c:showLegendKey val="0"/>
          <c:showVal val="0"/>
          <c:showCatName val="0"/>
          <c:showSerName val="0"/>
          <c:showPercent val="0"/>
          <c:showBubbleSize val="0"/>
        </c:dLbls>
        <c:gapWidth val="150"/>
        <c:axId val="-2102786184"/>
        <c:axId val="-2102783416"/>
      </c:barChart>
      <c:catAx>
        <c:axId val="-2102786184"/>
        <c:scaling>
          <c:orientation val="minMax"/>
        </c:scaling>
        <c:delete val="0"/>
        <c:axPos val="b"/>
        <c:numFmt formatCode="General" sourceLinked="0"/>
        <c:majorTickMark val="out"/>
        <c:minorTickMark val="none"/>
        <c:tickLblPos val="nextTo"/>
        <c:crossAx val="-2102783416"/>
        <c:crosses val="autoZero"/>
        <c:auto val="1"/>
        <c:lblAlgn val="ctr"/>
        <c:lblOffset val="100"/>
        <c:noMultiLvlLbl val="0"/>
      </c:catAx>
      <c:valAx>
        <c:axId val="-2102783416"/>
        <c:scaling>
          <c:orientation val="minMax"/>
        </c:scaling>
        <c:delete val="0"/>
        <c:axPos val="l"/>
        <c:majorGridlines/>
        <c:numFmt formatCode="General" sourceLinked="1"/>
        <c:majorTickMark val="out"/>
        <c:minorTickMark val="none"/>
        <c:tickLblPos val="nextTo"/>
        <c:crossAx val="-210278618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456557937169072E-2"/>
          <c:y val="4.5453541755401103E-2"/>
          <c:w val="0.92539666647549823"/>
          <c:h val="0.8918407333766456"/>
        </c:manualLayout>
      </c:layout>
      <c:barChart>
        <c:barDir val="col"/>
        <c:grouping val="clustered"/>
        <c:varyColors val="0"/>
        <c:ser>
          <c:idx val="0"/>
          <c:order val="0"/>
          <c:invertIfNegative val="0"/>
          <c:cat>
            <c:strRef>
              <c:f>Sheet2!$A$2:$A$9</c:f>
              <c:strCache>
                <c:ptCount val="8"/>
                <c:pt idx="0">
                  <c:v>Indien</c:v>
                </c:pt>
                <c:pt idx="1">
                  <c:v>China</c:v>
                </c:pt>
                <c:pt idx="2">
                  <c:v>USA</c:v>
                </c:pt>
                <c:pt idx="3">
                  <c:v>Brasilien </c:v>
                </c:pt>
                <c:pt idx="4">
                  <c:v>Pakistan</c:v>
                </c:pt>
                <c:pt idx="5">
                  <c:v>Australien</c:v>
                </c:pt>
                <c:pt idx="6">
                  <c:v>Türkei</c:v>
                </c:pt>
                <c:pt idx="7">
                  <c:v>Usbekistan</c:v>
                </c:pt>
              </c:strCache>
            </c:strRef>
          </c:cat>
          <c:val>
            <c:numRef>
              <c:f>Sheet2!$B$2:$B$9</c:f>
              <c:numCache>
                <c:formatCode>General</c:formatCode>
                <c:ptCount val="8"/>
                <c:pt idx="0">
                  <c:v>6205</c:v>
                </c:pt>
                <c:pt idx="1">
                  <c:v>5987</c:v>
                </c:pt>
                <c:pt idx="2">
                  <c:v>4555</c:v>
                </c:pt>
                <c:pt idx="3">
                  <c:v>1894</c:v>
                </c:pt>
                <c:pt idx="4">
                  <c:v>1785</c:v>
                </c:pt>
                <c:pt idx="5">
                  <c:v>1045</c:v>
                </c:pt>
                <c:pt idx="6">
                  <c:v>871</c:v>
                </c:pt>
                <c:pt idx="7">
                  <c:v>838</c:v>
                </c:pt>
              </c:numCache>
            </c:numRef>
          </c:val>
          <c:extLst>
            <c:ext xmlns:c16="http://schemas.microsoft.com/office/drawing/2014/chart" uri="{C3380CC4-5D6E-409C-BE32-E72D297353CC}">
              <c16:uniqueId val="{00000000-D190-41E5-A122-A12F0E2831B6}"/>
            </c:ext>
          </c:extLst>
        </c:ser>
        <c:ser>
          <c:idx val="1"/>
          <c:order val="1"/>
          <c:invertIfNegative val="0"/>
          <c:cat>
            <c:strRef>
              <c:f>Sheet2!$A$2:$A$9</c:f>
              <c:strCache>
                <c:ptCount val="8"/>
                <c:pt idx="0">
                  <c:v>Indien</c:v>
                </c:pt>
                <c:pt idx="1">
                  <c:v>China</c:v>
                </c:pt>
                <c:pt idx="2">
                  <c:v>USA</c:v>
                </c:pt>
                <c:pt idx="3">
                  <c:v>Brasilien </c:v>
                </c:pt>
                <c:pt idx="4">
                  <c:v>Pakistan</c:v>
                </c:pt>
                <c:pt idx="5">
                  <c:v>Australien</c:v>
                </c:pt>
                <c:pt idx="6">
                  <c:v>Türkei</c:v>
                </c:pt>
                <c:pt idx="7">
                  <c:v>Usbekistan</c:v>
                </c:pt>
              </c:strCache>
            </c:strRef>
          </c:cat>
          <c:val>
            <c:numRef>
              <c:f>Sheet2!$C$2:$C$9</c:f>
              <c:numCache>
                <c:formatCode>General</c:formatCode>
                <c:ptCount val="8"/>
                <c:pt idx="0">
                  <c:v>5248</c:v>
                </c:pt>
                <c:pt idx="1">
                  <c:v>7183</c:v>
                </c:pt>
                <c:pt idx="2">
                  <c:v>762</c:v>
                </c:pt>
                <c:pt idx="3">
                  <c:v>645</c:v>
                </c:pt>
                <c:pt idx="4">
                  <c:v>2290</c:v>
                </c:pt>
                <c:pt idx="5">
                  <c:v>6</c:v>
                </c:pt>
                <c:pt idx="6">
                  <c:v>1450</c:v>
                </c:pt>
                <c:pt idx="7">
                  <c:v>341</c:v>
                </c:pt>
              </c:numCache>
            </c:numRef>
          </c:val>
          <c:extLst>
            <c:ext xmlns:c16="http://schemas.microsoft.com/office/drawing/2014/chart" uri="{C3380CC4-5D6E-409C-BE32-E72D297353CC}">
              <c16:uniqueId val="{00000001-D190-41E5-A122-A12F0E2831B6}"/>
            </c:ext>
          </c:extLst>
        </c:ser>
        <c:dLbls>
          <c:showLegendKey val="0"/>
          <c:showVal val="0"/>
          <c:showCatName val="0"/>
          <c:showSerName val="0"/>
          <c:showPercent val="0"/>
          <c:showBubbleSize val="0"/>
        </c:dLbls>
        <c:gapWidth val="150"/>
        <c:axId val="-2104401960"/>
        <c:axId val="-2104398984"/>
      </c:barChart>
      <c:catAx>
        <c:axId val="-2104401960"/>
        <c:scaling>
          <c:orientation val="minMax"/>
        </c:scaling>
        <c:delete val="0"/>
        <c:axPos val="b"/>
        <c:numFmt formatCode="General" sourceLinked="0"/>
        <c:majorTickMark val="out"/>
        <c:minorTickMark val="none"/>
        <c:tickLblPos val="nextTo"/>
        <c:crossAx val="-2104398984"/>
        <c:crosses val="autoZero"/>
        <c:auto val="1"/>
        <c:lblAlgn val="ctr"/>
        <c:lblOffset val="100"/>
        <c:noMultiLvlLbl val="0"/>
      </c:catAx>
      <c:valAx>
        <c:axId val="-2104398984"/>
        <c:scaling>
          <c:orientation val="minMax"/>
        </c:scaling>
        <c:delete val="0"/>
        <c:axPos val="l"/>
        <c:majorGridlines/>
        <c:numFmt formatCode="General" sourceLinked="1"/>
        <c:majorTickMark val="out"/>
        <c:minorTickMark val="none"/>
        <c:tickLblPos val="nextTo"/>
        <c:crossAx val="-2104401960"/>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4BA13D36-7634-4E4E-BEED-4BC798473B7B}"/>
              </a:ext>
            </a:extLst>
          </p:cNvPr>
          <p:cNvSpPr>
            <a:spLocks noGrp="1" noRot="1" noChangeAspect="1" noChangeArrowheads="1"/>
          </p:cNvSpPr>
          <p:nvPr>
            <p:ph type="sldImg"/>
          </p:nvPr>
        </p:nvSpPr>
        <p:spPr bwMode="auto">
          <a:xfrm>
            <a:off x="1106488" y="812800"/>
            <a:ext cx="53435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a:extLst>
              <a:ext uri="{FF2B5EF4-FFF2-40B4-BE49-F238E27FC236}">
                <a16:creationId xmlns:a16="http://schemas.microsoft.com/office/drawing/2014/main" id="{AC75FC28-9A63-47D2-B247-923F59168808}"/>
              </a:ext>
            </a:extLst>
          </p:cNvPr>
          <p:cNvSpPr>
            <a:spLocks noGrp="1" noChangeArrowheads="1"/>
          </p:cNvSpPr>
          <p:nvPr>
            <p:ph type="body"/>
          </p:nvPr>
        </p:nvSpPr>
        <p:spPr bwMode="auto">
          <a:xfrm>
            <a:off x="755650" y="5078413"/>
            <a:ext cx="6046788" cy="4810125"/>
          </a:xfrm>
          <a:prstGeom prst="rect">
            <a:avLst/>
          </a:prstGeom>
          <a:noFill/>
          <a:ln>
            <a:noFill/>
          </a:ln>
          <a:effectLst/>
        </p:spPr>
        <p:txBody>
          <a:bodyPr vert="horz" wrap="square" lIns="0" tIns="0" rIns="0" bIns="0" numCol="1" anchor="t" anchorCtr="0" compatLnSpc="1">
            <a:prstTxWarp prst="textNoShape">
              <a:avLst/>
            </a:prstTxWarp>
          </a:bodyPr>
          <a:lstStyle/>
          <a:p>
            <a:pPr lvl="0"/>
            <a:endParaRPr lang="de-DE" altLang="de-DE" noProof="0"/>
          </a:p>
        </p:txBody>
      </p:sp>
      <p:sp>
        <p:nvSpPr>
          <p:cNvPr id="7171" name="Rectangle 3">
            <a:extLst>
              <a:ext uri="{FF2B5EF4-FFF2-40B4-BE49-F238E27FC236}">
                <a16:creationId xmlns:a16="http://schemas.microsoft.com/office/drawing/2014/main" id="{448851A0-108A-4146-A9C6-4F47C4D6D7C6}"/>
              </a:ext>
            </a:extLst>
          </p:cNvPr>
          <p:cNvSpPr>
            <a:spLocks noGrp="1" noChangeArrowheads="1"/>
          </p:cNvSpPr>
          <p:nvPr>
            <p:ph type="hdr"/>
          </p:nvPr>
        </p:nvSpPr>
        <p:spPr bwMode="auto">
          <a:xfrm>
            <a:off x="0"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7172" name="Rectangle 4">
            <a:extLst>
              <a:ext uri="{FF2B5EF4-FFF2-40B4-BE49-F238E27FC236}">
                <a16:creationId xmlns:a16="http://schemas.microsoft.com/office/drawing/2014/main" id="{102B9ED7-3C14-4D26-8191-0BE0B8BC00BB}"/>
              </a:ext>
            </a:extLst>
          </p:cNvPr>
          <p:cNvSpPr>
            <a:spLocks noGrp="1" noChangeArrowheads="1"/>
          </p:cNvSpPr>
          <p:nvPr>
            <p:ph type="dt"/>
          </p:nvPr>
        </p:nvSpPr>
        <p:spPr bwMode="auto">
          <a:xfrm>
            <a:off x="4278313"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7173" name="Rectangle 5">
            <a:extLst>
              <a:ext uri="{FF2B5EF4-FFF2-40B4-BE49-F238E27FC236}">
                <a16:creationId xmlns:a16="http://schemas.microsoft.com/office/drawing/2014/main" id="{1B6C42F7-0483-4240-9234-5CF75EB9CEE6}"/>
              </a:ext>
            </a:extLst>
          </p:cNvPr>
          <p:cNvSpPr>
            <a:spLocks noGrp="1" noChangeArrowheads="1"/>
          </p:cNvSpPr>
          <p:nvPr>
            <p:ph type="ftr"/>
          </p:nvPr>
        </p:nvSpPr>
        <p:spPr bwMode="auto">
          <a:xfrm>
            <a:off x="0"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itchFamily="18" charset="0"/>
                <a:ea typeface="Microsoft YaHei" panose="020B0503020204020204" pitchFamily="34" charset="-122"/>
                <a:cs typeface="Segoe UI" pitchFamily="34" charset="0"/>
              </a:defRPr>
            </a:lvl1pPr>
          </a:lstStyle>
          <a:p>
            <a:pPr>
              <a:defRPr/>
            </a:pPr>
            <a:endParaRPr lang="de-DE" altLang="de-DE"/>
          </a:p>
        </p:txBody>
      </p:sp>
      <p:sp>
        <p:nvSpPr>
          <p:cNvPr id="7174" name="Rectangle 6">
            <a:extLst>
              <a:ext uri="{FF2B5EF4-FFF2-40B4-BE49-F238E27FC236}">
                <a16:creationId xmlns:a16="http://schemas.microsoft.com/office/drawing/2014/main" id="{48C7F168-D635-4082-B57E-A2A3063E726E}"/>
              </a:ext>
            </a:extLst>
          </p:cNvPr>
          <p:cNvSpPr>
            <a:spLocks noGrp="1" noChangeArrowheads="1"/>
          </p:cNvSpPr>
          <p:nvPr>
            <p:ph type="sldNum"/>
          </p:nvPr>
        </p:nvSpPr>
        <p:spPr bwMode="auto">
          <a:xfrm>
            <a:off x="4278313"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defRPr>
            </a:lvl1pPr>
          </a:lstStyle>
          <a:p>
            <a:pPr>
              <a:defRPr/>
            </a:pPr>
            <a:fld id="{9FB6AA87-6D43-4666-A99E-8AB2AF66EEEA}"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S PGothic" panose="020B0600070205080204" pitchFamily="34"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3C71C328-7FFA-45B9-A35F-9C102FBCD66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9pPr>
          </a:lstStyle>
          <a:p>
            <a:fld id="{851DAEA3-3F0F-47F7-89FD-3312D1D6EE9E}" type="slidenum">
              <a:rPr lang="de-DE" altLang="de-DE" smtClean="0">
                <a:solidFill>
                  <a:srgbClr val="000000"/>
                </a:solidFill>
                <a:latin typeface="Times New Roman" panose="02020603050405020304" pitchFamily="18" charset="0"/>
                <a:ea typeface="MS PGothic" panose="020B0600070205080204" pitchFamily="34" charset="-128"/>
              </a:rPr>
              <a:pPr/>
              <a:t>1</a:t>
            </a:fld>
            <a:endParaRPr lang="de-DE" altLang="de-DE">
              <a:solidFill>
                <a:srgbClr val="000000"/>
              </a:solidFill>
              <a:latin typeface="Times New Roman" panose="02020603050405020304" pitchFamily="18" charset="0"/>
              <a:ea typeface="MS PGothic" panose="020B0600070205080204" pitchFamily="34" charset="-128"/>
            </a:endParaRPr>
          </a:p>
        </p:txBody>
      </p:sp>
      <p:sp>
        <p:nvSpPr>
          <p:cNvPr id="14339" name="Rectangle 1">
            <a:extLst>
              <a:ext uri="{FF2B5EF4-FFF2-40B4-BE49-F238E27FC236}">
                <a16:creationId xmlns:a16="http://schemas.microsoft.com/office/drawing/2014/main" id="{9C7EAC72-C0DA-4675-A98D-12371D64102C}"/>
              </a:ext>
            </a:extLst>
          </p:cNvPr>
          <p:cNvSpPr>
            <a:spLocks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FAB12820-6469-4362-B2B7-4ED96FC48A4D}"/>
              </a:ext>
            </a:extLst>
          </p:cNvPr>
          <p:cNvSpPr>
            <a:spLocks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hangingPunct="1">
              <a:spcBef>
                <a:spcPct val="0"/>
              </a:spcBef>
              <a:buClrTx/>
              <a:buSzTx/>
              <a:buFontTx/>
              <a:buNone/>
            </a:pPr>
            <a:r>
              <a:rPr lang="de-DE" altLang="de-DE" b="1">
                <a:solidFill>
                  <a:schemeClr val="tx1"/>
                </a:solidFill>
              </a:rPr>
              <a:t>Anmerkungen zu den Folien stehen in den Notizfeldern</a:t>
            </a:r>
          </a:p>
          <a:p>
            <a:pPr defTabSz="914400" eaLnBrk="1" hangingPunct="1">
              <a:spcBef>
                <a:spcPct val="0"/>
              </a:spcBef>
              <a:buClrTx/>
              <a:buSzTx/>
              <a:buFontTx/>
              <a:buNone/>
            </a:pPr>
            <a:r>
              <a:rPr lang="de-DE" altLang="de-DE" b="1">
                <a:solidFill>
                  <a:schemeClr val="tx1"/>
                </a:solidFill>
              </a:rPr>
              <a:t>kursive Anmerkungen sind zur Info für die Seminarleitung</a:t>
            </a:r>
          </a:p>
          <a:p>
            <a:pPr defTabSz="914400" eaLnBrk="1" hangingPunct="1">
              <a:spcBef>
                <a:spcPct val="0"/>
              </a:spcBef>
              <a:buClrTx/>
              <a:buSzTx/>
              <a:buFontTx/>
              <a:buNone/>
            </a:pPr>
            <a:r>
              <a:rPr lang="de-DE" altLang="de-DE" b="1">
                <a:solidFill>
                  <a:schemeClr val="tx1"/>
                </a:solidFill>
              </a:rPr>
              <a:t>oder bei Nachfrage der bzw. mögliche Fragen an die Teilnehmenden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B9375109-13E6-4D4E-A7C4-DF2D8454FA7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BBE064E0-075C-4501-BB6E-A194FC00158C}" type="slidenum">
              <a:rPr lang="de-DE" altLang="de-DE" sz="1200" smtClean="0">
                <a:solidFill>
                  <a:srgbClr val="000000"/>
                </a:solidFill>
                <a:latin typeface="Times New Roman" panose="02020603050405020304" pitchFamily="18" charset="0"/>
                <a:ea typeface="MS PGothic" panose="020B0600070205080204" pitchFamily="34" charset="-128"/>
              </a:rPr>
              <a:pPr/>
              <a:t>10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2771" name="Rectangle 1">
            <a:extLst>
              <a:ext uri="{FF2B5EF4-FFF2-40B4-BE49-F238E27FC236}">
                <a16:creationId xmlns:a16="http://schemas.microsoft.com/office/drawing/2014/main" id="{532A0724-7BEB-4CE5-8AE0-35B2208694B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a:extLst>
              <a:ext uri="{FF2B5EF4-FFF2-40B4-BE49-F238E27FC236}">
                <a16:creationId xmlns:a16="http://schemas.microsoft.com/office/drawing/2014/main" id="{88A3D23A-BF14-4C03-845B-3EED48C6B3E0}"/>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2773" name="Text Box 3">
            <a:extLst>
              <a:ext uri="{FF2B5EF4-FFF2-40B4-BE49-F238E27FC236}">
                <a16:creationId xmlns:a16="http://schemas.microsoft.com/office/drawing/2014/main" id="{9DBC7E66-9526-4675-8C4D-5FE7A1DF8A27}"/>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4D831F92-73B8-43A9-93AE-FAD3DE9A189C}"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2774" name="Notizenplatzhalter 1">
            <a:extLst>
              <a:ext uri="{FF2B5EF4-FFF2-40B4-BE49-F238E27FC236}">
                <a16:creationId xmlns:a16="http://schemas.microsoft.com/office/drawing/2014/main" id="{DED96523-ADDC-4076-817F-77AB21F738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latin typeface="Arial" panose="020B0604020202020204" pitchFamily="34" charset="0"/>
                <a:ea typeface="Microsoft YaHei" panose="020B0503020204020204" pitchFamily="34" charset="-122"/>
              </a:rPr>
              <a:t>Quellen: http://www.cottonedon.org/Portals/1/briefing_german.pdf, Seite 3 und 4, Zugriff 08.05.2019, http://www.umweltinstitut.org/fragen-und-antworten/bekleidung/anbau-von-baumwolle.html, Zugriff 12.08.2019 und</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latin typeface="Arial" panose="020B0604020202020204" pitchFamily="34" charset="0"/>
                <a:ea typeface="Microsoft YaHei" panose="020B0503020204020204" pitchFamily="34" charset="-122"/>
              </a:rPr>
              <a:t>https://www.fairtrade-deutschland.de/fileadmin/DE/mediathek/pdf/fairtrade_b2b_broschuere_baumwolle_textil.pdf, Zugriff 09.09.2019</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en-US" altLang="de-DE">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n-US" altLang="de-DE">
                <a:solidFill>
                  <a:srgbClr val="002060"/>
                </a:solidFill>
                <a:latin typeface="Calibri" panose="020F0502020204030204" pitchFamily="34" charset="0"/>
                <a:ea typeface="Microsoft YaHei" panose="020B0503020204020204" pitchFamily="34" charset="-122"/>
                <a:cs typeface="Calibri" panose="020F0502020204030204" pitchFamily="34" charset="0"/>
              </a:rPr>
              <a:t>Es wird geschätzt, dass 350 Mio. Menschen weltweit in der Baumwollherstellung arbeiten (noch mehr Menschen sind von Baumwolle abhängig, z.B. Kinder der Arbeiter_innen)</a:t>
            </a:r>
            <a:endParaRPr lang="de-DE" altLang="de-DE" i="1">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i="1">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n-US" altLang="de-DE">
                <a:solidFill>
                  <a:srgbClr val="003366"/>
                </a:solidFill>
                <a:latin typeface="Calibri" panose="020F0502020204030204" pitchFamily="34" charset="0"/>
                <a:ea typeface="Microsoft YaHei" panose="020B0503020204020204" pitchFamily="34" charset="-122"/>
              </a:rPr>
              <a:t>Kleinbauern = kleine Felder, geringes Kapitel, „Familienbetrieb“</a:t>
            </a:r>
            <a:endParaRPr lang="de-DE" altLang="de-DE" i="1">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2060"/>
                </a:solidFill>
                <a:latin typeface="Arial" panose="020B0604020202020204" pitchFamily="34" charset="0"/>
                <a:ea typeface="Microsoft YaHei" panose="020B0503020204020204" pitchFamily="34" charset="-122"/>
              </a:rPr>
              <a:t>Infos zu Kleinbauern allgemein: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u="sng">
                <a:solidFill>
                  <a:schemeClr val="tx1"/>
                </a:solidFill>
                <a:latin typeface="Calibri" panose="020F0502020204030204" pitchFamily="34" charset="0"/>
              </a:rPr>
              <a:t>http://www.globe-spotting.de/fileadmin/user_upload/globe-spotting/agriculture/Kleine_Hoefe.pdf</a:t>
            </a:r>
            <a:r>
              <a:rPr lang="de-DE" altLang="de-DE" i="1">
                <a:solidFill>
                  <a:schemeClr val="tx1"/>
                </a:solidFill>
                <a:latin typeface="Calibri" panose="020F0502020204030204" pitchFamily="34" charset="0"/>
              </a:rPr>
              <a:t>,</a:t>
            </a:r>
            <a:endParaRPr lang="de-DE" altLang="de-DE" i="1" u="sng">
              <a:solidFill>
                <a:schemeClr val="tx1"/>
              </a:solidFill>
              <a:latin typeface="Calibri" panose="020F050202020403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2060"/>
                </a:solidFill>
                <a:latin typeface="Arial" panose="020B0604020202020204" pitchFamily="34" charset="0"/>
                <a:ea typeface="Microsoft YaHei" panose="020B0503020204020204" pitchFamily="34" charset="-122"/>
              </a:rPr>
              <a:t>Zugriff 08.05.2019</a:t>
            </a:r>
            <a:endParaRPr lang="de-DE" altLang="de-DE" i="1">
              <a:solidFill>
                <a:srgbClr val="002060"/>
              </a:solidFill>
              <a:latin typeface="Calibri" panose="020F0502020204030204" pitchFamily="34" charset="0"/>
            </a:endParaRPr>
          </a:p>
          <a:p>
            <a:pPr>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E161275-94D6-460F-A492-501A7FBA74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CEC4F62-0FF1-41B1-8A24-BF2788099EE8}" type="slidenum">
              <a:rPr lang="de-DE" altLang="de-DE" sz="1200" smtClean="0">
                <a:solidFill>
                  <a:srgbClr val="000000"/>
                </a:solidFill>
                <a:latin typeface="Times New Roman" panose="02020603050405020304" pitchFamily="18" charset="0"/>
                <a:ea typeface="MS PGothic" panose="020B0600070205080204" pitchFamily="34" charset="-128"/>
              </a:rPr>
              <a:pPr/>
              <a:t>11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4819" name="Rectangle 1">
            <a:extLst>
              <a:ext uri="{FF2B5EF4-FFF2-40B4-BE49-F238E27FC236}">
                <a16:creationId xmlns:a16="http://schemas.microsoft.com/office/drawing/2014/main" id="{97CE2B5A-D46B-47A9-89D5-E9FFC9A93D53}"/>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a:extLst>
              <a:ext uri="{FF2B5EF4-FFF2-40B4-BE49-F238E27FC236}">
                <a16:creationId xmlns:a16="http://schemas.microsoft.com/office/drawing/2014/main" id="{EE05DED1-4085-446E-B514-1BDBAB6E2E3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4821" name="Text Box 3">
            <a:extLst>
              <a:ext uri="{FF2B5EF4-FFF2-40B4-BE49-F238E27FC236}">
                <a16:creationId xmlns:a16="http://schemas.microsoft.com/office/drawing/2014/main" id="{13222D45-95DE-459C-8563-3659B7AEE4E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58E48110-CFBC-4AEF-B239-09E55266AEDA}"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4822" name="Notizenplatzhalter 1">
            <a:extLst>
              <a:ext uri="{FF2B5EF4-FFF2-40B4-BE49-F238E27FC236}">
                <a16:creationId xmlns:a16="http://schemas.microsoft.com/office/drawing/2014/main" id="{2106487C-93AD-4C35-A4EF-7CB38A4CC9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t>In diesen Ländern wird Baumwolle angebaut.</a:t>
            </a:r>
          </a:p>
          <a:p>
            <a:r>
              <a:rPr lang="de-DE" altLang="de-DE" i="1"/>
              <a:t>Karten (2013): http://www.epiz-berlin.de/wp-content/uploads/Karte-Baumwolle.pdf,</a:t>
            </a:r>
          </a:p>
          <a:p>
            <a:r>
              <a:rPr lang="de-DE" altLang="de-DE" i="1"/>
              <a:t>Zugriff 08.05.2019</a:t>
            </a:r>
          </a:p>
          <a:p>
            <a:endParaRPr lang="de-DE" altLang="de-DE"/>
          </a:p>
          <a:p>
            <a:r>
              <a:rPr lang="de-DE" altLang="de-DE">
                <a:latin typeface="Arial" panose="020B0604020202020204" pitchFamily="34" charset="0"/>
                <a:ea typeface="Microsoft YaHei" panose="020B0503020204020204" pitchFamily="34" charset="-122"/>
              </a:rPr>
              <a:t>Der Baumwollanbau ist abhängig von klimatischen Bedingungen.</a:t>
            </a:r>
          </a:p>
          <a:p>
            <a:r>
              <a:rPr lang="de-DE" altLang="de-DE"/>
              <a:t>Die Baumwollpflanze ist frostempfindlich, benötigt viel Feuchtigkeit und im Reifestadium viel Wärme.</a:t>
            </a:r>
          </a:p>
          <a:p>
            <a:r>
              <a:rPr lang="de-DE" altLang="de-DE"/>
              <a:t>Sie wächst daher am besten im tropischem bis subtropischem Klima.</a:t>
            </a:r>
          </a:p>
          <a:p>
            <a:r>
              <a:rPr lang="de-DE" altLang="de-DE" i="1"/>
              <a:t>Quelle: https://monde-diplomatique.de/artikel/!242038, Zugriff 12.08.2019</a:t>
            </a:r>
          </a:p>
          <a:p>
            <a:endParaRPr lang="de-DE" altLang="de-DE"/>
          </a:p>
          <a:p>
            <a:r>
              <a:rPr lang="de-DE" altLang="de-DE"/>
              <a:t>Zu den größten Produzentenländern 2017/18 gehören Indien, China, die USA, Brasilien, Pakistan, Australien,</a:t>
            </a:r>
          </a:p>
          <a:p>
            <a:r>
              <a:rPr lang="de-DE" altLang="de-DE"/>
              <a:t>die Türkei, Usbekistan, Turkmenistan und Burkina Faso.</a:t>
            </a:r>
          </a:p>
          <a:p>
            <a:r>
              <a:rPr lang="de-DE" altLang="de-DE" i="1"/>
              <a:t>Quelle: https://www.statista.com/statistics/263055/cotton-production-worldwide-by-top-countries/,</a:t>
            </a:r>
          </a:p>
          <a:p>
            <a:r>
              <a:rPr lang="de-DE" altLang="de-DE" i="1"/>
              <a:t>Zugriff 08.05.2019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6D104E2-F438-42D2-891B-63C2FF601C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15FAF00C-11B5-4855-96BF-A693D4BA0B82}" type="slidenum">
              <a:rPr lang="de-DE" altLang="de-DE" sz="1200" smtClean="0">
                <a:solidFill>
                  <a:srgbClr val="000000"/>
                </a:solidFill>
                <a:latin typeface="Times New Roman" panose="02020603050405020304" pitchFamily="18" charset="0"/>
                <a:ea typeface="MS PGothic" panose="020B0600070205080204" pitchFamily="34" charset="-128"/>
              </a:rPr>
              <a:pPr/>
              <a:t>12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6867" name="Rectangle 1">
            <a:extLst>
              <a:ext uri="{FF2B5EF4-FFF2-40B4-BE49-F238E27FC236}">
                <a16:creationId xmlns:a16="http://schemas.microsoft.com/office/drawing/2014/main" id="{8DF2F948-EE6B-4F55-9284-9F1DCCA365DD}"/>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a:extLst>
              <a:ext uri="{FF2B5EF4-FFF2-40B4-BE49-F238E27FC236}">
                <a16:creationId xmlns:a16="http://schemas.microsoft.com/office/drawing/2014/main" id="{F2455DFC-793F-4DC3-AF6F-59B623347D06}"/>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6869" name="Text Box 3">
            <a:extLst>
              <a:ext uri="{FF2B5EF4-FFF2-40B4-BE49-F238E27FC236}">
                <a16:creationId xmlns:a16="http://schemas.microsoft.com/office/drawing/2014/main" id="{87977030-5C79-4DD8-90FB-2F362358A22F}"/>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82F4C2DE-BE02-4329-80DC-96C863ABA53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6870" name="Notizenplatzhalter 1">
            <a:extLst>
              <a:ext uri="{FF2B5EF4-FFF2-40B4-BE49-F238E27FC236}">
                <a16:creationId xmlns:a16="http://schemas.microsoft.com/office/drawing/2014/main" id="{2D44A058-EF1C-414A-8F39-0D887141C8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latin typeface="Arial" panose="020B0604020202020204" pitchFamily="34" charset="0"/>
                <a:ea typeface="Microsoft YaHei" panose="020B0503020204020204" pitchFamily="34" charset="-122"/>
              </a:rPr>
              <a:t>Aber: dort wo die meisten Menschen in der kleinteiligen Produktion arbeiten,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latin typeface="Arial" panose="020B0604020202020204" pitchFamily="34" charset="0"/>
                <a:ea typeface="Microsoft YaHei" panose="020B0503020204020204" pitchFamily="34" charset="-122"/>
              </a:rPr>
              <a:t>werden nicht unbedingt auch die größten Mengen erzeugt (vgl. USA)</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latin typeface="Arial" panose="020B0604020202020204" pitchFamily="34" charset="0"/>
                <a:ea typeface="Microsoft YaHei" panose="020B0503020204020204" pitchFamily="34" charset="-122"/>
              </a:rPr>
              <a:t>Die 5 größten Anbauländer bringen bereits 75% der globalen Produktion;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latin typeface="Arial" panose="020B0604020202020204" pitchFamily="34" charset="0"/>
                <a:ea typeface="Microsoft YaHei" panose="020B0503020204020204" pitchFamily="34" charset="-122"/>
              </a:rPr>
              <a:t>alle Länder Afrikas bauen etwas weniger als Brasilien allein an und damit 5% der globalen Produktion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latin typeface="Arial" panose="020B0604020202020204" pitchFamily="34" charset="0"/>
                <a:ea typeface="Microsoft YaHei" panose="020B0503020204020204" pitchFamily="34" charset="-122"/>
              </a:rPr>
              <a:t>Quelle: </a:t>
            </a:r>
            <a:r>
              <a:rPr lang="de-DE" altLang="de-DE" i="1"/>
              <a:t>https://www.statista.com/statistics/263055/cotton-production-worldwide-by-top-countries/, Zugriff 08.05.2019</a:t>
            </a:r>
            <a:endParaRPr lang="de-DE" altLang="de-DE" i="1">
              <a:ea typeface="Microsoft YaHei" panose="020B0503020204020204" pitchFamily="34" charset="-122"/>
            </a:endParaRPr>
          </a:p>
          <a:p>
            <a:pPr>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2132722-5667-44D0-8526-0F4F56EDD7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C1782703-CB62-49CD-8A8E-B0CA0B2AC5D8}" type="slidenum">
              <a:rPr lang="de-DE" altLang="de-DE" sz="1200" smtClean="0">
                <a:solidFill>
                  <a:srgbClr val="000000"/>
                </a:solidFill>
                <a:latin typeface="Times New Roman" panose="02020603050405020304" pitchFamily="18" charset="0"/>
                <a:ea typeface="MS PGothic" panose="020B0600070205080204" pitchFamily="34" charset="-128"/>
              </a:rPr>
              <a:pPr/>
              <a:t>13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8915" name="Rectangle 1">
            <a:extLst>
              <a:ext uri="{FF2B5EF4-FFF2-40B4-BE49-F238E27FC236}">
                <a16:creationId xmlns:a16="http://schemas.microsoft.com/office/drawing/2014/main" id="{F6EFFA97-6B5B-43AF-B84F-F7AF97019564}"/>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a:extLst>
              <a:ext uri="{FF2B5EF4-FFF2-40B4-BE49-F238E27FC236}">
                <a16:creationId xmlns:a16="http://schemas.microsoft.com/office/drawing/2014/main" id="{7DD1C7E0-DBEB-45BE-88B1-E7E0145383A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8917" name="Text Box 3">
            <a:extLst>
              <a:ext uri="{FF2B5EF4-FFF2-40B4-BE49-F238E27FC236}">
                <a16:creationId xmlns:a16="http://schemas.microsoft.com/office/drawing/2014/main" id="{7D580A8A-14D6-456A-A1CC-4929F573999C}"/>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BB903873-394A-4DDE-AA0C-0B2DF38B35C2}"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8918" name="Notizenplatzhalter 1">
            <a:extLst>
              <a:ext uri="{FF2B5EF4-FFF2-40B4-BE49-F238E27FC236}">
                <a16:creationId xmlns:a16="http://schemas.microsoft.com/office/drawing/2014/main" id="{5D0D5ECA-1425-4E0F-AD53-5ECD65827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de-DE" altLang="de-DE">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C0762E30-A628-4FFE-9330-D3F9133EBAD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4CA05A87-2FDB-4FB2-A265-8A1B024C574F}" type="slidenum">
              <a:rPr lang="de-DE" altLang="de-DE" sz="1200" smtClean="0">
                <a:solidFill>
                  <a:srgbClr val="000000"/>
                </a:solidFill>
                <a:latin typeface="Times New Roman" panose="02020603050405020304" pitchFamily="18" charset="0"/>
                <a:ea typeface="MS PGothic" panose="020B0600070205080204" pitchFamily="34" charset="-128"/>
              </a:rPr>
              <a:pPr/>
              <a:t>14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0963" name="Rectangle 1">
            <a:extLst>
              <a:ext uri="{FF2B5EF4-FFF2-40B4-BE49-F238E27FC236}">
                <a16:creationId xmlns:a16="http://schemas.microsoft.com/office/drawing/2014/main" id="{3BE46B0A-848F-4D29-BD76-982515A9AAA0}"/>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6BC4C1BD-1482-4495-ACE8-0DE125A9E50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0965" name="Text Box 3">
            <a:extLst>
              <a:ext uri="{FF2B5EF4-FFF2-40B4-BE49-F238E27FC236}">
                <a16:creationId xmlns:a16="http://schemas.microsoft.com/office/drawing/2014/main" id="{8877831A-9B19-44ED-A6C8-4945EC1682E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47CA9427-9DD9-4D39-8FF7-9C0E3EDA2AB2}"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0966" name="Notizenplatzhalter 1">
            <a:extLst>
              <a:ext uri="{FF2B5EF4-FFF2-40B4-BE49-F238E27FC236}">
                <a16:creationId xmlns:a16="http://schemas.microsoft.com/office/drawing/2014/main" id="{044401F6-24E4-4828-8A5B-4A99C239F7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solidFill>
                  <a:srgbClr val="003366"/>
                </a:solidFill>
                <a:latin typeface="Arial" panose="020B0604020202020204" pitchFamily="34" charset="0"/>
                <a:ea typeface="Microsoft YaHei" panose="020B0503020204020204" pitchFamily="34" charset="-122"/>
              </a:rPr>
              <a:t>Die weltweite Anbaufläche beträgt über 33 Millionen Hektar</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Quelle: https://de.statista.com/statistik/daten/studie/444193/umfrage/anbauflaeche-von-baumwolle-weltweit/,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Zugriff 11.09.2019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Zum Vergleich: „</a:t>
            </a:r>
            <a:r>
              <a:rPr lang="de-DE" altLang="de-DE" i="1"/>
              <a:t>Weideland und für den Futtermittelanbau genutztes Ackerland machen fast 80%</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t>der landwirtschaftlichen Nutzfläche aus. Ein Drittel des globalen Ackerlandes wird für den Anbau von Futtermitteln genutzt,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t>während 26% der eisfreien Erdoberfläche Weideflächen sind.</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t>Quelle: http://www.weltagrarbericht.de/themen-des-weltagrarberichts/fleisch-und-futtermittel.html, Zugriff 12.08.2019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solidFill>
                  <a:srgbClr val="003366"/>
                </a:solidFill>
                <a:latin typeface="Arial" panose="020B0604020202020204" pitchFamily="34" charset="0"/>
                <a:ea typeface="Microsoft YaHei" panose="020B0503020204020204" pitchFamily="34" charset="-122"/>
              </a:rPr>
              <a:t>Nochmal darauf hinweisen, wo angebaut wird (siehe Folie 11):</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solidFill>
                  <a:srgbClr val="003366"/>
                </a:solidFill>
                <a:latin typeface="Arial" panose="020B0604020202020204" pitchFamily="34" charset="0"/>
                <a:ea typeface="Microsoft YaHei" panose="020B0503020204020204" pitchFamily="34" charset="-122"/>
              </a:rPr>
              <a:t>in diesen Ländern sinkt der Anteil der Fläche, der für Nahrungsmittel zur Verfügung steht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solidFill>
                  <a:srgbClr val="003366"/>
                </a:solidFill>
                <a:latin typeface="Arial" panose="020B0604020202020204" pitchFamily="34" charset="0"/>
                <a:ea typeface="Microsoft YaHei" panose="020B0503020204020204" pitchFamily="34" charset="-122"/>
              </a:rPr>
              <a:t>Im Vergleich zur Fläche ist Pestizideinsatz groß;</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a:solidFill>
                  <a:srgbClr val="003366"/>
                </a:solidFill>
                <a:latin typeface="Arial" panose="020B0604020202020204" pitchFamily="34" charset="0"/>
                <a:ea typeface="Microsoft YaHei" panose="020B0503020204020204" pitchFamily="34" charset="-122"/>
              </a:rPr>
              <a:t>also intensiverer Einsatz von Pestiziden als bei anderen landwirtschaftlichen Produktion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Zur Erläuterung Pestizide: „</a:t>
            </a:r>
            <a:r>
              <a:rPr lang="de-DE" altLang="de-DE" i="1"/>
              <a:t>Bezeichnung für Chemikalien und Mikroorganismen, mit der als lästig</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t>oder schädlich angesehene Lebewesen getötet, vertrieben oder in Keimung, Wachstum</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t>oder Vermehrung gehemmt werden können“, zu </a:t>
            </a:r>
            <a:r>
              <a:rPr lang="de-DE" altLang="de-DE" i="1">
                <a:solidFill>
                  <a:srgbClr val="003366"/>
                </a:solidFill>
                <a:latin typeface="Arial" panose="020B0604020202020204" pitchFamily="34" charset="0"/>
                <a:ea typeface="Microsoft YaHei" panose="020B0503020204020204" pitchFamily="34" charset="-122"/>
              </a:rPr>
              <a:t>Pestiziden zählen u.a. Insektizide (gegen Schadinsekten),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Herbizide (gegen Pflanzen) und Fungizide (gegen Pilze)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Quelle: https://de.wikipedia.org/wiki/Pestizid</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Weitere Quelle: http://www.oeko-fair.de/index.php/cat/799/title/Der_Einsatz_von_Pestiziden,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i="1">
                <a:solidFill>
                  <a:srgbClr val="003366"/>
                </a:solidFill>
                <a:latin typeface="Arial" panose="020B0604020202020204" pitchFamily="34" charset="0"/>
                <a:ea typeface="Microsoft YaHei" panose="020B0503020204020204" pitchFamily="34" charset="-122"/>
              </a:rPr>
              <a:t>Zugriff 09.09.2019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18D93689-63D5-43F9-A650-4CA2F402FAB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550D5509-48D5-4A10-818C-2C9F77A09B35}" type="slidenum">
              <a:rPr lang="de-DE" altLang="de-DE" sz="1200" smtClean="0">
                <a:solidFill>
                  <a:srgbClr val="000000"/>
                </a:solidFill>
                <a:latin typeface="Times New Roman" panose="02020603050405020304" pitchFamily="18" charset="0"/>
                <a:ea typeface="MS PGothic" panose="020B0600070205080204" pitchFamily="34" charset="-128"/>
              </a:rPr>
              <a:pPr/>
              <a:t>15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3011" name="Rectangle 1">
            <a:extLst>
              <a:ext uri="{FF2B5EF4-FFF2-40B4-BE49-F238E27FC236}">
                <a16:creationId xmlns:a16="http://schemas.microsoft.com/office/drawing/2014/main" id="{1CB152A5-5F7D-4B13-BA4D-02C793534C10}"/>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a:extLst>
              <a:ext uri="{FF2B5EF4-FFF2-40B4-BE49-F238E27FC236}">
                <a16:creationId xmlns:a16="http://schemas.microsoft.com/office/drawing/2014/main" id="{585933AF-EF2E-4244-A1A0-3361447E854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3013" name="Text Box 3">
            <a:extLst>
              <a:ext uri="{FF2B5EF4-FFF2-40B4-BE49-F238E27FC236}">
                <a16:creationId xmlns:a16="http://schemas.microsoft.com/office/drawing/2014/main" id="{1C1B20D7-D363-4D5B-88A0-308D8D352057}"/>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F424D794-4133-4F62-B2DC-0441122C2E97}"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3014" name="Notizenplatzhalter 1">
            <a:extLst>
              <a:ext uri="{FF2B5EF4-FFF2-40B4-BE49-F238E27FC236}">
                <a16:creationId xmlns:a16="http://schemas.microsoft.com/office/drawing/2014/main" id="{7D2D96B5-5DEC-40B8-8055-7C54478866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Arial" panose="020B0604020202020204" pitchFamily="34" charset="0"/>
              </a:rPr>
              <a:t>Mehr als 99% der Welternte an Baumwolle werden konventionell angebaut.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Arial" panose="020B0604020202020204" pitchFamily="34" charset="0"/>
              </a:rPr>
              <a:t>Biobaumwolle hat einen Marktanteil von ca. 0,5%.</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latin typeface="Arial" panose="020B0604020202020204" pitchFamily="34" charset="0"/>
              </a:rPr>
              <a:t>Quellen: https://www.textilbuendnis.com/how-to-go-organic-einkaufsleitfaden-bio-baumwolle-veroeffentlicht/,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latin typeface="Arial" panose="020B0604020202020204" pitchFamily="34" charset="0"/>
              </a:rPr>
              <a:t>Zugriff 12.08.2019 und https://textileexchange.org/downloads/2018-organic-cotton-market-report/, Zugriffe 12.08.2019</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latin typeface="Arial" panose="020B060402020202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Arial" panose="020B0604020202020204" pitchFamily="34" charset="0"/>
              </a:rPr>
              <a:t>2016: ca. 64% gentechnisch veränderte Baumwolle, z.B. Bt-Baumwolle</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latin typeface="Arial" panose="020B0604020202020204" pitchFamily="34" charset="0"/>
              </a:rPr>
              <a:t>Quelle: https://www.keine-gentechnik.de/dossiers/baumwolle-gentechnik/#c7632, Zugriff 12.08.2019</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latin typeface="Arial" panose="020B060402020202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Arial" panose="020B0604020202020204" pitchFamily="34" charset="0"/>
              </a:rPr>
              <a:t>Zu Bt-Baumwolle: genveränderte Baumwolle; </a:t>
            </a:r>
            <a:r>
              <a:rPr lang="de-DE" altLang="de-DE"/>
              <a:t>Bt steht für das Bodenbakterium</a:t>
            </a:r>
            <a:r>
              <a:rPr lang="de-DE" altLang="de-DE" i="1"/>
              <a:t> Bacillus thuringiensis</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Ein Gen dieses Bakteriums wird in die Baumwollpflanze eingebaut. Dadurch produziert es ein Gift,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das die Larven des Baumwollkapselbohrers töten soll.</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t>Quelle: https://www.keine-gentechnik.de/dossiers/baumwolle-gentechnik/#c7632, Zugriff 12.08.2019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Andere Gentechik-Baumwoll-Sorten sind </a:t>
            </a:r>
            <a:r>
              <a:rPr lang="de-DE" altLang="de-DE" b="1"/>
              <a:t>resistent gegen die Pflanzengifte ("Roundup Ready") </a:t>
            </a:r>
            <a:r>
              <a:rPr lang="de-DE" altLang="de-DE"/>
              <a:t>der Gentechnikfirmen.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Zwar kann durch die neuen Eigenschaften der Pestizid-Verbrauch kurzfristig gesenkt werden,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längerfristig steigt er jedoch wieder an, weil auch die Unkräuter unempfindlich gegen das Gift werden.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Auch anderen Problemen, beispielsweise extreme Trockenheit oder zu viel Regen, können die Gentechnik-Pflanzen nicht trotzen. </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Um den zwangsläufig auftretenden Resistenzen Herr zu werden,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wird die Baumwollpflanze mittlerweile gleich mehrfach gentechnisch manipuliert.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Diese sogenannten </a:t>
            </a:r>
            <a:r>
              <a:rPr lang="de-DE" altLang="de-DE" b="1"/>
              <a:t>gestapelten Merkmale</a:t>
            </a:r>
            <a:r>
              <a:rPr lang="de-DE" altLang="de-DE"/>
              <a:t> sorgen dafür, dass die Baumwollpflanze sowohl ihr eigenes Bt-Gift produziert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als auch resistent gegen die Spritzmittel der Gentechnikkonzerne ist.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t>Quelle: https://www.keine-gentechnik.de/dossiers/baumwolle-gentechnik/#c7632, Zugriff 12.08.2019 </a:t>
            </a:r>
            <a:endParaRPr lang="de-DE" altLang="de-DE"/>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latin typeface="Arial" panose="020B0604020202020204" pitchFamily="34" charset="0"/>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Calibri" panose="020F0502020204030204" pitchFamily="34" charset="0"/>
              </a:rPr>
              <a:t>Saatgut: weltweit nur einige wenige Anbieter (hohe Marktkonzentration)</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Calibri" panose="020F0502020204030204" pitchFamily="34" charset="0"/>
              </a:rPr>
              <a:t>In einigen Ländern nur ein Anbieter z.B. </a:t>
            </a:r>
            <a:r>
              <a:rPr lang="de-DE" altLang="de-DE">
                <a:solidFill>
                  <a:srgbClr val="003366"/>
                </a:solidFill>
                <a:latin typeface="Arial" panose="020B0604020202020204" pitchFamily="34" charset="0"/>
              </a:rPr>
              <a:t>kontrolliert Monsanto 95% des Saatgutmarktes in Indien (Stand 2012)</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solidFill>
                  <a:srgbClr val="003366"/>
                </a:solidFill>
                <a:latin typeface="Arial" panose="020B0604020202020204" pitchFamily="34" charset="0"/>
              </a:rPr>
              <a:t>Quelle: http://www.cottonedon.org/Portals/1/briefing_german.pdf, Zugriff 12.08.2019</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solidFill>
                  <a:srgbClr val="003366"/>
                </a:solidFill>
                <a:latin typeface="Arial" panose="020B0604020202020204" pitchFamily="34" charset="0"/>
              </a:rPr>
              <a:t>Anmerkung: Monsanto wurde mittlerweile von dem deutschen Gesundheits- und Agrar-Konzern Bayer aufgekauft,</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i="1">
                <a:solidFill>
                  <a:srgbClr val="003366"/>
                </a:solidFill>
                <a:latin typeface="Arial" panose="020B0604020202020204" pitchFamily="34" charset="0"/>
              </a:rPr>
              <a:t>was die Marktkonzentration noch einmal stark erhöht hat</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solidFill>
                  <a:srgbClr val="003366"/>
                </a:solidFill>
                <a:latin typeface="Arial" panose="020B0604020202020204" pitchFamily="34" charset="0"/>
              </a:rPr>
              <a:t>Baumwollpflanze und Pestizide werden meist zusammen an Bauern verkauft; sie sind völlig abhängig von einem einzigen Anbieter.</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solidFill>
                  <a:srgbClr val="003366"/>
                </a:solidFill>
                <a:latin typeface="Arial" panose="020B0604020202020204" pitchFamily="34" charset="0"/>
              </a:rPr>
              <a:t>Das Saatgut darf nicht selbst vermehrt werden. Das ist vertraglich verboten und muss deshalb jedes Jahr neu gekauft werden.</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solidFill>
                <a:srgbClr val="003366"/>
              </a:solidFill>
              <a:latin typeface="Arial" panose="020B0604020202020204" pitchFamily="34" charset="0"/>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Monokultur: abnehmende Biodiversität, kein Anbau zusammen mit Nahrungsmitteln,</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führt zum Auslaugen des Bodens, da keine Fruchtfolge</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Bewässerung: </a:t>
            </a:r>
            <a:r>
              <a:rPr lang="de-DE" altLang="de-DE"/>
              <a:t>In der ersten Lebensphase brauchen es die Pflanzen sehr feucht, um gut aufkeimen,</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a:t>heranwachsen und große Fruchtbäusche bilden zu können; zu viel Nässe in der Reifezeit verschlechtert jedoch die Qualität der Fasern</a:t>
            </a:r>
            <a:r>
              <a:rPr lang="de-DE" altLang="de-DE" sz="2000">
                <a:solidFill>
                  <a:srgbClr val="003366"/>
                </a:solidFill>
                <a:latin typeface="Arial" panose="020B0604020202020204" pitchFamily="34" charset="0"/>
              </a:rPr>
              <a:t>;</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deshalb Anbau in regenarmen/trockenen Gebieten; dort ist dann umso mehr Bewässerung nötig</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Quelle: </a:t>
            </a:r>
            <a:r>
              <a:rPr lang="de-DE" altLang="de-DE" sz="2000" i="1"/>
              <a:t>https://monde-diplomatique.de/artikel/!242038, Zugriff 12.08.2019</a:t>
            </a:r>
          </a:p>
          <a:p>
            <a:pPr>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ndParaRP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Folgen: „</a:t>
            </a:r>
            <a:r>
              <a:rPr lang="de-DE" altLang="de-DE" sz="2000"/>
              <a:t>Die künstliche Bewässerung auf den Baumwollfeldern führt zu einer Versalzung der Böden und zu einem Rückgang der Erträge.</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Außerdem lässt sie den Grundwasserspiegel sinken und gräbt vielen Menschen das Trinkwasser ab.</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Für die Feldbewässerung werden oftmals Flüsse aufgestaut, um das Wasser umzuleiten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 – mit vielerorts verheerenden Folgen für Menschen und Umwelt.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Ein besonders trauriges Beispiel für die dramatischen Folgen des industriellen Baumwollanbaus ist die Geschichte des Aralsees.</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Bis 1960 galt der Aralsee als viertgrößtes Binnenmeer der Welt. Mit einer Fläche von knapp 68.000 km² war er fast so groß wie Bayern.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Heute erstreckt sich der See nur noch über etwa 21.000 km² - 70 Prozent des Sees sind ausgetrocknet.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Grund für das Austrocknen des Aralsees ist die intensive Bewässerungslandwirtschaft in der Region.</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Vor allem für den Baumwollanbau werden die Zuflüsse des Aralsees umgeleitet.“</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Quelle: http://www.umweltinstitut.org/fragen-und-antworten/bekleidung/anbau-von-baumwolle.html, Zugriff 12.08.2019,</a:t>
            </a:r>
          </a:p>
          <a:p>
            <a:pPr>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unter Was sind die Folgen der künstlichen Bewässerung von Baumwolle?</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rPr>
              <a:t>Zusätzlich zu Pestiziden werden auch zur Ernte häufig Entlaubungsmittel eingesetzt</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rPr>
              <a:t>Weitere Quelle: http://www.oeko-fair.de/clever-konsumieren/kleiden-schmuecken/baumwolle/anbau5/konventioneller-baumwollanbau?rec=1,</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rPr>
              <a:t>Zugriff 09.09.2019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A637DB4-9193-4951-A745-4711ECAC9E0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522365FF-4E09-4611-B0FC-92C9182A4F1F}" type="slidenum">
              <a:rPr lang="de-DE" altLang="de-DE" sz="1200" smtClean="0">
                <a:solidFill>
                  <a:srgbClr val="000000"/>
                </a:solidFill>
                <a:latin typeface="Times New Roman" panose="02020603050405020304" pitchFamily="18" charset="0"/>
                <a:ea typeface="MS PGothic" panose="020B0600070205080204" pitchFamily="34" charset="-128"/>
              </a:rPr>
              <a:pPr/>
              <a:t>16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5059" name="Rectangle 1">
            <a:extLst>
              <a:ext uri="{FF2B5EF4-FFF2-40B4-BE49-F238E27FC236}">
                <a16:creationId xmlns:a16="http://schemas.microsoft.com/office/drawing/2014/main" id="{20D2218D-F440-4D1B-BF3C-F00294D6FF0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a:extLst>
              <a:ext uri="{FF2B5EF4-FFF2-40B4-BE49-F238E27FC236}">
                <a16:creationId xmlns:a16="http://schemas.microsoft.com/office/drawing/2014/main" id="{522A74FF-FAF8-41D7-995A-A482687152C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5061" name="Text Box 3">
            <a:extLst>
              <a:ext uri="{FF2B5EF4-FFF2-40B4-BE49-F238E27FC236}">
                <a16:creationId xmlns:a16="http://schemas.microsoft.com/office/drawing/2014/main" id="{1A7D4F25-F8BE-42AD-A83B-E89037E7C19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0CB929CF-B86F-4206-9902-2F071C1276A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5062" name="Notizenplatzhalter 1">
            <a:extLst>
              <a:ext uri="{FF2B5EF4-FFF2-40B4-BE49-F238E27FC236}">
                <a16:creationId xmlns:a16="http://schemas.microsoft.com/office/drawing/2014/main" id="{CFC288A9-33FC-4F54-9D7B-0BB0B5449F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de-DE" altLang="de-DE">
              <a:cs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B1CF8CD-B40D-4D34-BA81-3603FEEA329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17DA36B5-A197-486F-88FB-70A36499C61D}" type="slidenum">
              <a:rPr lang="de-DE" altLang="de-DE" sz="1200" smtClean="0">
                <a:solidFill>
                  <a:srgbClr val="000000"/>
                </a:solidFill>
                <a:latin typeface="Times New Roman" panose="02020603050405020304" pitchFamily="18" charset="0"/>
                <a:ea typeface="MS PGothic" panose="020B0600070205080204" pitchFamily="34" charset="-128"/>
              </a:rPr>
              <a:pPr/>
              <a:t>17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7107" name="Rectangle 1">
            <a:extLst>
              <a:ext uri="{FF2B5EF4-FFF2-40B4-BE49-F238E27FC236}">
                <a16:creationId xmlns:a16="http://schemas.microsoft.com/office/drawing/2014/main" id="{B41D3741-498F-48D5-9AA4-20906A04F8B7}"/>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a:extLst>
              <a:ext uri="{FF2B5EF4-FFF2-40B4-BE49-F238E27FC236}">
                <a16:creationId xmlns:a16="http://schemas.microsoft.com/office/drawing/2014/main" id="{0A5D28D6-6E6F-4D22-B5F0-78BD5064374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47109" name="Text Box 3">
            <a:extLst>
              <a:ext uri="{FF2B5EF4-FFF2-40B4-BE49-F238E27FC236}">
                <a16:creationId xmlns:a16="http://schemas.microsoft.com/office/drawing/2014/main" id="{B929A61D-61A4-4FE3-A47D-8D241A8F12B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DAFD6779-F67D-4533-9E08-0FCE6F32215A}"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47110" name="Notizenplatzhalter 1">
            <a:extLst>
              <a:ext uri="{FF2B5EF4-FFF2-40B4-BE49-F238E27FC236}">
                <a16:creationId xmlns:a16="http://schemas.microsoft.com/office/drawing/2014/main" id="{E60F9C35-9B97-4281-AD4F-C17CE74ED7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ea typeface="Microsoft YaHei" panose="020B0503020204020204" pitchFamily="34" charset="-122"/>
              </a:rPr>
              <a:t>Varianz: je nach Anbauregion ist mehr oder weniger Bewässerung nötig:</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ea typeface="Microsoft YaHei" panose="020B0503020204020204" pitchFamily="34" charset="-122"/>
              </a:rPr>
              <a:t>Burkina Faso hat z.B. Regenbewässerung (= rain grown cotton;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ea typeface="Microsoft YaHei" panose="020B0503020204020204" pitchFamily="34" charset="-122"/>
              </a:rPr>
              <a:t>das Gegenteil zu rain grown cotton ist irrigated cotton, also Baumwolle die künstlich bewässert wird)</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ea typeface="Microsoft YaHei" panose="020B0503020204020204" pitchFamily="34" charset="-122"/>
              </a:rPr>
              <a:t>In Usbekistan liegt der Wasserfußabdruck für 1 kg Baumwolle bei 13.000 Liter; </a:t>
            </a:r>
            <a:r>
              <a:rPr lang="de-DE" altLang="de-DE" sz="2000"/>
              <a:t>in den USA dagegen nur bei ca. 1.000 Liter</a:t>
            </a: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ea typeface="Microsoft YaHei" panose="020B0503020204020204" pitchFamily="34" charset="-122"/>
              </a:rPr>
              <a:t>Quelle: </a:t>
            </a:r>
            <a:r>
              <a:rPr lang="de-DE" altLang="de-DE" sz="2000" i="1"/>
              <a:t>https://www.bund-bremen.net/themen/mensch-und-umwelt/trinkwasser/wasserfussabdruck/, Zugriff 08.05.2019</a:t>
            </a: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„Die Herstellung von Kleidung aus Baumwolle schlägt mit weltweit durchschnittlich 11.000 l/kg an virtuellem Wasser zu Buche.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85% der Wassermenge ist für die Herstellung der Baumwolle erforderlich und davon weit mehr als die Hälfte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für die Bewässerung der Felder. Die restlichen 15% sind für alle weiteren Verarbeitungsschritte notwendig.</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Die Baumwollproduktion benötigt weltweit 50 Mrd. m³ virtuellen Wassers und damit 3,5% der gesamten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t>für Feldfrüchte benötigten Menge.“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Quelle: http://virtuelles-wasser.de/jeans_burger.html, Zugriff 08.05.2019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Was ist virtuelles Wasser?</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„Virtuelles Wasser“ beschreibt, welche Menge Wasser in einem Produkt oder</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einer Dienstleistung enthalten ist oder zur Herstellung verwendet wird.</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Mit der Berechnung des virtuellen Wasserfußabdrucks, den ein Produkt oder eine Dienstleistung hat,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t>lässt sich die ökologische Situation der  Produktionsbedingungen bewerten. </a:t>
            </a:r>
            <a:endParaRPr lang="de-DE" altLang="de-DE" sz="2000" i="1">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ea typeface="Microsoft YaHei" panose="020B0503020204020204" pitchFamily="34" charset="-122"/>
              </a:rPr>
              <a:t>Quelle: https://www.bund-bremen.net/themen/mensch-und-umwelt/trinkwasser/wasserverbrauch/, Zugriff 09.09.2019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ea typeface="Microsoft YaHei" panose="020B0503020204020204" pitchFamily="34" charset="-122"/>
              </a:rPr>
              <a:t>und https://www.fairtrade-deutschland.de/fileadmin/DE/mediathek/pdf/fairtrade_b2b_broschuere_baumwolle_textil.pdf,</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ea typeface="Microsoft YaHei" panose="020B0503020204020204" pitchFamily="34" charset="-122"/>
              </a:rPr>
              <a:t>Zugriff 09.09.2019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i="1">
                <a:solidFill>
                  <a:srgbClr val="003366"/>
                </a:solidFill>
                <a:latin typeface="Arial" panose="020B0604020202020204" pitchFamily="34" charset="0"/>
                <a:ea typeface="Microsoft YaHei" panose="020B0503020204020204" pitchFamily="34" charset="-122"/>
              </a:rPr>
              <a:t>Überleitung: </a:t>
            </a:r>
            <a:r>
              <a:rPr lang="de-DE" altLang="de-DE" sz="2000">
                <a:solidFill>
                  <a:srgbClr val="003366"/>
                </a:solidFill>
                <a:latin typeface="Arial" panose="020B0604020202020204" pitchFamily="34" charset="0"/>
                <a:ea typeface="Microsoft YaHei" panose="020B0503020204020204" pitchFamily="34" charset="-122"/>
              </a:rPr>
              <a:t>Das waren einige Aspekte zum konventionellen Baumwoll-Anbau,</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solidFill>
                  <a:srgbClr val="003366"/>
                </a:solidFill>
                <a:latin typeface="Arial" panose="020B0604020202020204" pitchFamily="34" charset="0"/>
                <a:ea typeface="Microsoft YaHei" panose="020B0503020204020204" pitchFamily="34" charset="-122"/>
              </a:rPr>
              <a:t>jetzt folgt ein kurzer Ausblick, was danach in der Weiterverarbeitung kommt.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4C5D5CE1-CDC4-4C36-966F-E0B65C1941AD}"/>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5CA9FFE5-A422-436A-AB97-89C871589909}" type="slidenum">
              <a:rPr lang="de-DE" sz="1300" spc="-1">
                <a:solidFill>
                  <a:srgbClr val="000000"/>
                </a:solidFill>
                <a:uFill>
                  <a:solidFill>
                    <a:srgbClr val="FFFFFF"/>
                  </a:solidFill>
                </a:uFill>
                <a:latin typeface="Times New Roman"/>
                <a:ea typeface="MS PGothic"/>
              </a:rPr>
              <a:pPr algn="r">
                <a:defRPr/>
              </a:pPr>
              <a:t>18</a:t>
            </a:fld>
            <a:endParaRPr lang="de-DE" sz="1400" spc="-1">
              <a:solidFill>
                <a:srgbClr val="000000"/>
              </a:solidFill>
              <a:uFill>
                <a:solidFill>
                  <a:srgbClr val="FFFFFF"/>
                </a:solidFill>
              </a:uFill>
              <a:latin typeface="Times New Roman"/>
            </a:endParaRPr>
          </a:p>
        </p:txBody>
      </p:sp>
      <p:sp>
        <p:nvSpPr>
          <p:cNvPr id="49155" name="PlaceHolder 2">
            <a:extLst>
              <a:ext uri="{FF2B5EF4-FFF2-40B4-BE49-F238E27FC236}">
                <a16:creationId xmlns:a16="http://schemas.microsoft.com/office/drawing/2014/main" id="{0B47294E-DCAA-4E5E-B5B0-C3D51D5F5513}"/>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geerntete Baumwolle wird zunächst egreniert (=entkernt,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Baumwollfasern werden von den Samenkernen abgetrennt).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Entkernungsanlagen sind meistens nah an den Anbaufläche,</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Kleinbauern stehen in einem engen Kontakt zu den Anlagenbesitzern.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egrenierte Baumwolle wird dann in Ballen gepresst und für die Garnherstellung</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versandfertig gemacht – ab diesem Zeitpunkt wird sie global gehandelt.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Doch welche Probleme entstehen für die Bauern durch die Welthandelsstrukturen?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FD91161-40CA-440E-930D-2427B4CF7A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9777453B-1B32-446D-AFE7-3F4260C666DD}" type="slidenum">
              <a:rPr lang="de-DE" altLang="de-DE" sz="1200" smtClean="0">
                <a:solidFill>
                  <a:srgbClr val="000000"/>
                </a:solidFill>
                <a:latin typeface="Times New Roman" panose="02020603050405020304" pitchFamily="18" charset="0"/>
                <a:ea typeface="MS PGothic" panose="020B0600070205080204" pitchFamily="34" charset="-128"/>
              </a:rPr>
              <a:pPr/>
              <a:t>19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1203" name="Rectangle 1">
            <a:extLst>
              <a:ext uri="{FF2B5EF4-FFF2-40B4-BE49-F238E27FC236}">
                <a16:creationId xmlns:a16="http://schemas.microsoft.com/office/drawing/2014/main" id="{17A5B967-845E-484F-9C2F-61471EAAC5B7}"/>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53C2D61B-8F71-4780-B5FD-15E6386506D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51205" name="Text Box 3">
            <a:extLst>
              <a:ext uri="{FF2B5EF4-FFF2-40B4-BE49-F238E27FC236}">
                <a16:creationId xmlns:a16="http://schemas.microsoft.com/office/drawing/2014/main" id="{4CE600B4-AF11-47B2-BB83-73F1CBBD858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4781F6C7-6301-4988-9522-CC42458D501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19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5DDEE4C3-F930-4DF8-B1F2-476E43A0D5BB}"/>
              </a:ext>
            </a:extLst>
          </p:cNvPr>
          <p:cNvSpPr>
            <a:spLocks noGrp="1" noChangeArrowheads="1"/>
          </p:cNvSpPr>
          <p:nvPr>
            <p:ph type="body" idx="1"/>
          </p:nvPr>
        </p:nvSpPr>
        <p:spPr>
          <a:ln/>
        </p:spPr>
        <p:txBody>
          <a:bodyPr/>
          <a:lstStyle/>
          <a:p>
            <a:pPr marL="358775" indent="-341313"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3600" dirty="0">
                <a:latin typeface="Arial" panose="020B0604020202020204" pitchFamily="34" charset="0"/>
              </a:rPr>
              <a:t>Zu </a:t>
            </a:r>
            <a:r>
              <a:rPr lang="de-DE" altLang="de-DE" sz="3600" b="1" dirty="0">
                <a:solidFill>
                  <a:srgbClr val="003366"/>
                </a:solidFill>
                <a:latin typeface="Calibri" panose="020F0502020204030204" pitchFamily="34" charset="0"/>
                <a:cs typeface="Calibri" panose="020F0502020204030204" pitchFamily="34" charset="0"/>
              </a:rPr>
              <a:t>Schwankende und sinkende Preise</a:t>
            </a:r>
          </a:p>
          <a:p>
            <a:pPr marL="571500" indent="-571500" eaLnBrk="1">
              <a:spcBef>
                <a:spcPts val="700"/>
              </a:spcBef>
              <a:buClr>
                <a:srgbClr val="003366"/>
              </a:buClr>
              <a:buFont typeface="Arial" panose="020B0604020202020204" pitchFamily="34" charset="0"/>
              <a:buChar char="•"/>
              <a:defRPr/>
            </a:pPr>
            <a:r>
              <a:rPr lang="de-DE" altLang="de-DE" sz="3600" dirty="0">
                <a:solidFill>
                  <a:srgbClr val="002060"/>
                </a:solidFill>
                <a:latin typeface="Calibri" panose="020F0502020204030204" pitchFamily="34" charset="0"/>
                <a:cs typeface="Calibri" panose="020F0502020204030204" pitchFamily="34" charset="0"/>
              </a:rPr>
              <a:t>Preis seit 1975 mehr als die Hälfte gesunken (inflationsbereinigt)</a:t>
            </a:r>
          </a:p>
          <a:p>
            <a:pPr marL="571500" indent="-571500" eaLnBrk="1">
              <a:spcBef>
                <a:spcPts val="700"/>
              </a:spcBef>
              <a:buClr>
                <a:srgbClr val="003366"/>
              </a:buClr>
              <a:buFont typeface="Arial" panose="020B0604020202020204" pitchFamily="34" charset="0"/>
              <a:buChar char="•"/>
              <a:defRPr/>
            </a:pPr>
            <a:r>
              <a:rPr lang="de-DE" altLang="de-DE" sz="3600" dirty="0">
                <a:solidFill>
                  <a:srgbClr val="002060"/>
                </a:solidFill>
                <a:latin typeface="Calibri" panose="020F0502020204030204" pitchFamily="34" charset="0"/>
                <a:cs typeface="Calibri" panose="020F0502020204030204" pitchFamily="34" charset="0"/>
              </a:rPr>
              <a:t>seit Sommer 2018 Tendenz fallend </a:t>
            </a:r>
            <a:r>
              <a:rPr lang="de-DE" altLang="de-DE" sz="3600" i="1" dirty="0">
                <a:solidFill>
                  <a:srgbClr val="002060"/>
                </a:solidFill>
                <a:latin typeface="Calibri" panose="020F0502020204030204" pitchFamily="34" charset="0"/>
                <a:cs typeface="Calibri" panose="020F0502020204030204" pitchFamily="34" charset="0"/>
              </a:rPr>
              <a:t>(Quelle: https://www.wallstreet-online.de/rohstoffe/baumwollpreis/chart#t:max||s:lines||a:abs||v:day||ads:null, Zugriff 15.08.2019)</a:t>
            </a:r>
          </a:p>
          <a:p>
            <a:pPr marL="571500" indent="-571500" eaLnBrk="1">
              <a:spcBef>
                <a:spcPts val="700"/>
              </a:spcBef>
              <a:buClr>
                <a:srgbClr val="003366"/>
              </a:buClr>
              <a:buFont typeface="Arial" panose="020B0604020202020204" pitchFamily="34" charset="0"/>
              <a:buChar char="•"/>
              <a:defRPr/>
            </a:pPr>
            <a:r>
              <a:rPr lang="de-DE" altLang="de-DE" sz="3600" dirty="0">
                <a:solidFill>
                  <a:srgbClr val="003366"/>
                </a:solidFill>
                <a:latin typeface="Calibri" panose="020F0502020204030204" pitchFamily="34" charset="0"/>
                <a:cs typeface="Calibri" panose="020F0502020204030204" pitchFamily="34" charset="0"/>
              </a:rPr>
              <a:t>Handel an Börsen (New York, </a:t>
            </a:r>
            <a:r>
              <a:rPr lang="de-DE" sz="3600" dirty="0"/>
              <a:t>Nagoya (</a:t>
            </a:r>
            <a:r>
              <a:rPr lang="de-DE" altLang="de-DE" sz="3600" dirty="0">
                <a:solidFill>
                  <a:srgbClr val="003366"/>
                </a:solidFill>
                <a:latin typeface="Calibri" panose="020F0502020204030204" pitchFamily="34" charset="0"/>
                <a:cs typeface="Calibri" panose="020F0502020204030204" pitchFamily="34" charset="0"/>
              </a:rPr>
              <a:t>Japan), Osaka (Japan), Sao Paulo); Spekulationsobjekt </a:t>
            </a:r>
            <a:r>
              <a:rPr lang="de-DE" altLang="de-DE" sz="3600" i="1" dirty="0">
                <a:solidFill>
                  <a:srgbClr val="003366"/>
                </a:solidFill>
                <a:latin typeface="Calibri" panose="020F0502020204030204" pitchFamily="34" charset="0"/>
                <a:cs typeface="Calibri" panose="020F0502020204030204" pitchFamily="34" charset="0"/>
              </a:rPr>
              <a:t>(Quelle: https://www.finanzen.net/rohstoffe/baumwollpreis, Zugriff 15.08.2019)</a:t>
            </a:r>
            <a:endParaRPr lang="de-DE" altLang="de-DE" sz="3600" i="1" dirty="0">
              <a:solidFill>
                <a:srgbClr val="003366"/>
              </a:solidFill>
              <a:latin typeface="Arial" panose="020B0604020202020204" pitchFamily="34" charset="0"/>
              <a:cs typeface="Calibri" panose="020F0502020204030204" pitchFamily="34" charset="0"/>
            </a:endParaRPr>
          </a:p>
          <a:p>
            <a:pPr marL="571500" indent="-571500" eaLnBrk="1">
              <a:spcBef>
                <a:spcPts val="700"/>
              </a:spcBef>
              <a:buClr>
                <a:srgbClr val="003366"/>
              </a:buClr>
              <a:buFont typeface="Arial" panose="020B0604020202020204" pitchFamily="34" charset="0"/>
              <a:buChar char="•"/>
              <a:defRPr/>
            </a:pPr>
            <a:r>
              <a:rPr lang="de-DE" altLang="de-DE" sz="3600" dirty="0">
                <a:latin typeface="Arial" panose="020B0604020202020204" pitchFamily="34" charset="0"/>
              </a:rPr>
              <a:t>Spekulation: </a:t>
            </a:r>
            <a:r>
              <a:rPr lang="de-DE" altLang="de-DE" sz="2000" dirty="0">
                <a:solidFill>
                  <a:srgbClr val="003366"/>
                </a:solidFill>
                <a:latin typeface="Arial" panose="020B0604020202020204" pitchFamily="34" charset="0"/>
              </a:rPr>
              <a:t>Wetten auf fallende oder steigende Preise, losgelöst von Produktion;</a:t>
            </a:r>
          </a:p>
          <a:p>
            <a:pPr marL="17462" eaLnBrk="1" hangingPunct="1">
              <a:spcBef>
                <a:spcPct val="0"/>
              </a:spcBef>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dadurch extrem schwankend und nur teilweise gekoppelt an reale Faktoren</a:t>
            </a:r>
          </a:p>
          <a:p>
            <a:pPr marL="358775" indent="-341313"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sz="2000" dirty="0">
              <a:solidFill>
                <a:srgbClr val="003366"/>
              </a:solidFill>
              <a:latin typeface="Arial" panose="020B0604020202020204" pitchFamily="34" charset="0"/>
            </a:endParaRPr>
          </a:p>
          <a:p>
            <a:pPr marL="358775" indent="-341313"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Zu </a:t>
            </a:r>
            <a:r>
              <a:rPr lang="de-DE" altLang="de-DE" sz="2000" b="1" dirty="0">
                <a:solidFill>
                  <a:srgbClr val="003366"/>
                </a:solidFill>
                <a:latin typeface="Calibri" panose="020F0502020204030204" pitchFamily="34" charset="0"/>
                <a:cs typeface="Calibri" panose="020F0502020204030204" pitchFamily="34" charset="0"/>
              </a:rPr>
              <a:t>Subventionen und Protektionismus</a:t>
            </a:r>
          </a:p>
          <a:p>
            <a:pPr marL="342900" indent="-342900" eaLnBrk="1">
              <a:spcBef>
                <a:spcPts val="700"/>
              </a:spcBef>
              <a:buClr>
                <a:srgbClr val="003366"/>
              </a:buClr>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Praxis in vielen Anbauländern</a:t>
            </a:r>
            <a:endParaRPr lang="de-DE" altLang="de-DE" sz="2000" dirty="0">
              <a:solidFill>
                <a:srgbClr val="FF0000"/>
              </a:solidFill>
              <a:latin typeface="Calibri" panose="020F0502020204030204" pitchFamily="34" charset="0"/>
              <a:cs typeface="Calibri" panose="020F0502020204030204" pitchFamily="34" charset="0"/>
            </a:endParaRPr>
          </a:p>
          <a:p>
            <a:pPr marL="342900" indent="-342900" eaLnBrk="1">
              <a:spcBef>
                <a:spcPts val="700"/>
              </a:spcBef>
              <a:buClr>
                <a:srgbClr val="003366"/>
              </a:buClr>
              <a:buFont typeface="Arial" panose="020B0604020202020204" pitchFamily="34" charset="0"/>
              <a:buChar char="•"/>
              <a:defRPr/>
            </a:pPr>
            <a:r>
              <a:rPr lang="de-DE" altLang="de-DE" sz="2000" dirty="0">
                <a:solidFill>
                  <a:srgbClr val="FF0000"/>
                </a:solidFill>
                <a:latin typeface="Calibri" panose="020F0502020204030204" pitchFamily="34" charset="0"/>
                <a:cs typeface="Calibri" panose="020F0502020204030204" pitchFamily="34" charset="0"/>
              </a:rPr>
              <a:t>„westliche“ Subventionen drücken den Preis um 10-13% (</a:t>
            </a:r>
            <a:r>
              <a:rPr lang="de-DE" altLang="de-DE" sz="2000" dirty="0">
                <a:solidFill>
                  <a:srgbClr val="003366"/>
                </a:solidFill>
                <a:latin typeface="Arial" panose="020B0604020202020204" pitchFamily="34" charset="0"/>
              </a:rPr>
              <a:t>Westen = Industrieländer, insbes. USA und EU)</a:t>
            </a:r>
            <a:endParaRPr lang="de-DE" altLang="de-DE" sz="2000" dirty="0">
              <a:solidFill>
                <a:srgbClr val="FF0000"/>
              </a:solidFill>
              <a:latin typeface="Calibri" panose="020F0502020204030204" pitchFamily="34" charset="0"/>
              <a:cs typeface="Calibri" panose="020F0502020204030204" pitchFamily="34" charset="0"/>
            </a:endParaRPr>
          </a:p>
          <a:p>
            <a:pPr marL="360362" indent="-342900" eaLnBrk="1" hangingPunct="1">
              <a:spcBef>
                <a:spcPct val="0"/>
              </a:spcBef>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Subventionen:</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Die USA subventionierten ihre Baumwollfarmer mit 4 Mrd. USD (in 2001):</a:t>
            </a:r>
          </a:p>
          <a:p>
            <a:pPr marL="760412" lvl="1" indent="0" eaLnBrk="1" hangingPunct="1">
              <a:spcBef>
                <a:spcPts val="700"/>
              </a:spcBef>
              <a:buClr>
                <a:srgbClr val="003366"/>
              </a:buClr>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30% mehr als der Marktwert</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Subventionen sind 3 Mal höher als die gesamte US-Entwicklungshilfe</a:t>
            </a:r>
          </a:p>
          <a:p>
            <a:pPr marL="760412" lvl="1" indent="0" eaLnBrk="1" hangingPunct="1">
              <a:spcBef>
                <a:spcPts val="700"/>
              </a:spcBef>
              <a:buClr>
                <a:srgbClr val="003366"/>
              </a:buClr>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im Jahr 2001 für Afrika</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Auch EU unterstützt Baumwollerzeuger in Spanien und Griechenland mit Subventionen</a:t>
            </a:r>
          </a:p>
          <a:p>
            <a:pPr marL="760412" lvl="1" indent="0" eaLnBrk="1" hangingPunct="1">
              <a:spcBef>
                <a:spcPts val="700"/>
              </a:spcBef>
              <a:buClr>
                <a:srgbClr val="003366"/>
              </a:buClr>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in Höhe von 160-190% des Weltmarktpreises</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2011/12 wurden die weltweiten Unterstützungsprogramme mit rund 4,8 Mrd. USD geschätzt</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Damit wurden ca. 50 % der weltweit produzierten Baumwolle subventioniert</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Hochsubventionierte Baumwolle drückt die Preise für Erzeuger in afrikanischen (sowie anderen) Ländern</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Auch in Indien und west-afrikanischen Ländern gibt es Mindestpreisregelungen,</a:t>
            </a:r>
          </a:p>
          <a:p>
            <a:pPr marL="760412" lvl="1" indent="0" eaLnBrk="1" hangingPunct="1">
              <a:spcBef>
                <a:spcPts val="700"/>
              </a:spcBef>
              <a:buClr>
                <a:srgbClr val="003366"/>
              </a:buClr>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subventioniertes Saatgut und/oder Düngemittel </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Die staatlichen Unterstützungsprogramme liegen in der Summe aber weit unter denen der Industrienationen</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Die Subventionen in Afrika sind von existenzieller Bedeutung und sollen die Armut bekämpfen</a:t>
            </a:r>
          </a:p>
          <a:p>
            <a:pPr marL="760412" lvl="1" indent="0" eaLnBrk="1" hangingPunct="1">
              <a:spcBef>
                <a:spcPts val="700"/>
              </a:spcBef>
              <a:buClr>
                <a:srgbClr val="003366"/>
              </a:buClr>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sowie die ländliche Entwicklung vorantreiben</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80% der arbeitenden Bevölkerung arbeitet informell im landwirtschaftlichen Sektor</a:t>
            </a:r>
          </a:p>
          <a:p>
            <a:pPr marL="1101725" lvl="1" indent="-341313" eaLnBrk="1" hangingPunct="1">
              <a:spcBef>
                <a:spcPts val="700"/>
              </a:spcBef>
              <a:buClr>
                <a:srgbClr val="003366"/>
              </a:buClr>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Ohne die Subventionen der USA und der EU könnten die Baumwollpreise laut Weltbank um 10-13% höher liegen</a:t>
            </a: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i="1" dirty="0">
                <a:solidFill>
                  <a:srgbClr val="003366"/>
                </a:solidFill>
                <a:latin typeface="Arial" panose="020B0604020202020204" pitchFamily="34" charset="0"/>
              </a:rPr>
              <a:t>Quelle: </a:t>
            </a:r>
            <a:r>
              <a:rPr lang="de-DE" altLang="de-DE" sz="2000" i="1" dirty="0" err="1">
                <a:solidFill>
                  <a:srgbClr val="003366"/>
                </a:solidFill>
                <a:latin typeface="Arial" panose="020B0604020202020204" pitchFamily="34" charset="0"/>
              </a:rPr>
              <a:t>Ferenschild</a:t>
            </a:r>
            <a:r>
              <a:rPr lang="de-DE" altLang="de-DE" sz="2000" i="1" dirty="0">
                <a:solidFill>
                  <a:srgbClr val="003366"/>
                </a:solidFill>
                <a:latin typeface="Arial" panose="020B0604020202020204" pitchFamily="34" charset="0"/>
              </a:rPr>
              <a:t> (2014): Afrikas weißes Gold. Ein moderner Dreieckhandel.,</a:t>
            </a: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i="1" dirty="0">
                <a:solidFill>
                  <a:srgbClr val="003366"/>
                </a:solidFill>
                <a:latin typeface="Arial" panose="020B0604020202020204" pitchFamily="34" charset="0"/>
              </a:rPr>
              <a:t>http://pfalz.brot-fuer-die-welt.de/uploads/tx_templavoila/2014-10_Afrikas_weisses_Gold.pdf,</a:t>
            </a: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i="1" dirty="0">
                <a:solidFill>
                  <a:srgbClr val="003366"/>
                </a:solidFill>
                <a:latin typeface="Arial" panose="020B0604020202020204" pitchFamily="34" charset="0"/>
              </a:rPr>
              <a:t>Zugriff 08.05.2019</a:t>
            </a: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sz="2000" dirty="0">
              <a:solidFill>
                <a:srgbClr val="003366"/>
              </a:solidFill>
              <a:latin typeface="Arial" panose="020B0604020202020204" pitchFamily="34" charset="0"/>
            </a:endParaRP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solidFill>
                  <a:srgbClr val="003366"/>
                </a:solidFill>
                <a:latin typeface="Arial" panose="020B0604020202020204" pitchFamily="34" charset="0"/>
              </a:rPr>
              <a:t>Zu </a:t>
            </a:r>
            <a:r>
              <a:rPr lang="de-DE" altLang="de-DE" sz="2000" b="1" dirty="0">
                <a:solidFill>
                  <a:srgbClr val="003366"/>
                </a:solidFill>
                <a:latin typeface="Calibri" panose="020F0502020204030204" pitchFamily="34" charset="0"/>
                <a:cs typeface="Calibri" panose="020F0502020204030204" pitchFamily="34" charset="0"/>
              </a:rPr>
              <a:t>Zentren der Weiterverarbeitung</a:t>
            </a:r>
          </a:p>
          <a:p>
            <a:pPr marL="342900" indent="-342900" eaLnBrk="1">
              <a:spcBef>
                <a:spcPts val="700"/>
              </a:spcBef>
              <a:buClr>
                <a:srgbClr val="003366"/>
              </a:buClr>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v.a. in Schwerpunktländern der Textilindustrie (China, Indien, Pakistan und die Türkei)</a:t>
            </a:r>
          </a:p>
          <a:p>
            <a:pPr marL="342900" indent="-342900" eaLnBrk="1">
              <a:spcBef>
                <a:spcPts val="700"/>
              </a:spcBef>
              <a:buClr>
                <a:srgbClr val="003366"/>
              </a:buClr>
              <a:buFont typeface="Arial" panose="020B0604020202020204" pitchFamily="34" charset="0"/>
              <a:buChar char="•"/>
              <a:defRPr/>
            </a:pPr>
            <a:r>
              <a:rPr lang="de-DE" altLang="de-DE" sz="2000" dirty="0">
                <a:solidFill>
                  <a:srgbClr val="003366"/>
                </a:solidFill>
                <a:latin typeface="Calibri" panose="020F0502020204030204" pitchFamily="34" charset="0"/>
                <a:cs typeface="Calibri" panose="020F0502020204030204" pitchFamily="34" charset="0"/>
              </a:rPr>
              <a:t>wichtigste Abnehmer von Rohbaumwolle: Spinnereien</a:t>
            </a:r>
            <a:endParaRPr lang="de-DE" altLang="de-DE" sz="2000" dirty="0">
              <a:solidFill>
                <a:srgbClr val="003366"/>
              </a:solidFill>
              <a:latin typeface="Arial" panose="020B0604020202020204" pitchFamily="34" charset="0"/>
              <a:cs typeface="Calibri" panose="020F0502020204030204" pitchFamily="34" charset="0"/>
            </a:endParaRPr>
          </a:p>
          <a:p>
            <a:pPr marL="342900" indent="-342900" eaLnBrk="1">
              <a:spcBef>
                <a:spcPts val="700"/>
              </a:spcBef>
              <a:buClr>
                <a:srgbClr val="003366"/>
              </a:buClr>
              <a:buFont typeface="Arial" panose="020B0604020202020204" pitchFamily="34" charset="0"/>
              <a:buChar char="•"/>
              <a:defRPr/>
            </a:pPr>
            <a:r>
              <a:rPr lang="de-DE" altLang="de-DE" sz="3600" dirty="0">
                <a:solidFill>
                  <a:srgbClr val="003366"/>
                </a:solidFill>
                <a:latin typeface="Arial" panose="020B0604020202020204" pitchFamily="34" charset="0"/>
              </a:rPr>
              <a:t>Schwerpunktländer der Textilindustrie bauen auch selbst viel Baumwolle an</a:t>
            </a:r>
          </a:p>
          <a:p>
            <a:pPr marL="342900" indent="-342900" eaLnBrk="1">
              <a:spcBef>
                <a:spcPts val="700"/>
              </a:spcBef>
              <a:buClr>
                <a:srgbClr val="003366"/>
              </a:buClr>
              <a:buFont typeface="Arial" panose="020B0604020202020204" pitchFamily="34" charset="0"/>
              <a:buChar char="•"/>
              <a:defRPr/>
            </a:pPr>
            <a:r>
              <a:rPr lang="de-DE" altLang="de-DE" sz="2000" dirty="0">
                <a:solidFill>
                  <a:srgbClr val="003366"/>
                </a:solidFill>
                <a:latin typeface="Arial" panose="020B0604020202020204" pitchFamily="34" charset="0"/>
              </a:rPr>
              <a:t>Rund 43% der Rohbaumwolle wird in China verarbeitet </a:t>
            </a:r>
            <a:r>
              <a:rPr lang="de-DE" altLang="de-DE" sz="2000" i="1" dirty="0">
                <a:solidFill>
                  <a:srgbClr val="003366"/>
                </a:solidFill>
                <a:latin typeface="Arial" panose="020B0604020202020204" pitchFamily="34" charset="0"/>
              </a:rPr>
              <a:t>(Quelle: Jensen (2015): </a:t>
            </a:r>
            <a:r>
              <a:rPr lang="de-DE" altLang="de-DE" sz="2000" i="1" dirty="0">
                <a:solidFill>
                  <a:srgbClr val="003366"/>
                </a:solidFill>
                <a:latin typeface="Wingdings" panose="05000000000000000000" pitchFamily="2" charset="2"/>
              </a:rPr>
              <a:t>Von wegen Naturprodukt</a:t>
            </a:r>
          </a:p>
          <a:p>
            <a:pPr marL="17462" eaLnBrk="1" hangingPunct="1">
              <a:spcBef>
                <a:spcPct val="0"/>
              </a:spcBef>
              <a:buClrTx/>
              <a:buSzTx/>
              <a:buFont typeface="Arial" panose="020B0604020202020204" pitchFamily="34" charset="0"/>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i="1" dirty="0">
                <a:solidFill>
                  <a:srgbClr val="003366"/>
                </a:solidFill>
                <a:latin typeface="Wingdings" panose="05000000000000000000" pitchFamily="2" charset="2"/>
              </a:rPr>
              <a:t>in Le Monde </a:t>
            </a:r>
            <a:r>
              <a:rPr lang="de-DE" altLang="de-DE" sz="2000" i="1" dirty="0" err="1">
                <a:solidFill>
                  <a:srgbClr val="003366"/>
                </a:solidFill>
                <a:latin typeface="Wingdings" panose="05000000000000000000" pitchFamily="2" charset="2"/>
              </a:rPr>
              <a:t>Diplomatique</a:t>
            </a:r>
            <a:r>
              <a:rPr lang="de-DE" altLang="de-DE" sz="2000" i="1" dirty="0">
                <a:solidFill>
                  <a:srgbClr val="003366"/>
                </a:solidFill>
                <a:latin typeface="Wingdings" panose="05000000000000000000" pitchFamily="2" charset="2"/>
              </a:rPr>
              <a:t>, https://monde-diplomatique.de/artikel/!242038, Zugriff 15.08.2019</a:t>
            </a:r>
            <a:r>
              <a:rPr lang="de-DE" altLang="de-DE" sz="2000" i="1" dirty="0">
                <a:solidFill>
                  <a:srgbClr val="003366"/>
                </a:solidFill>
                <a:latin typeface="Arial" panose="020B0604020202020204" pitchFamily="34" charset="0"/>
              </a:rPr>
              <a:t>)</a:t>
            </a:r>
          </a:p>
          <a:p>
            <a:pPr marL="360362" indent="-342900" eaLnBrk="1" hangingPunct="1">
              <a:spcBef>
                <a:spcPct val="0"/>
              </a:spcBef>
              <a:buClrTx/>
              <a:buSzTx/>
              <a:buFont typeface="Arial" panose="020B0604020202020204" pitchFamily="34" charset="0"/>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sz="2000" dirty="0">
              <a:solidFill>
                <a:srgbClr val="003366"/>
              </a:solidFill>
              <a:latin typeface="Arial" panose="020B0604020202020204" pitchFamily="34" charset="0"/>
            </a:endParaRPr>
          </a:p>
          <a:p>
            <a:pPr marL="358775" indent="-341313"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3600" dirty="0">
                <a:solidFill>
                  <a:srgbClr val="003366"/>
                </a:solidFill>
                <a:latin typeface="Wingdings" panose="05000000000000000000" pitchFamily="2" charset="2"/>
              </a:rPr>
              <a:t>Das sehen wir nochmal auf der nächsten Folie.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1">
            <a:extLst>
              <a:ext uri="{FF2B5EF4-FFF2-40B4-BE49-F238E27FC236}">
                <a16:creationId xmlns:a16="http://schemas.microsoft.com/office/drawing/2014/main" id="{BA04FB5C-7796-49D3-B4AD-0F4C9CFE42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A3C1DE33-B2AA-44E0-A0CD-3DFD3D0BAADB}" type="slidenum">
              <a:rPr lang="de-DE" altLang="de-DE" smtClean="0">
                <a:ea typeface="Microsoft YaHei" panose="020B0503020204020204" pitchFamily="34" charset="-122"/>
              </a:rPr>
              <a:pPr>
                <a:spcBef>
                  <a:spcPct val="0"/>
                </a:spcBef>
                <a:buClrTx/>
                <a:buSzTx/>
                <a:buFontTx/>
                <a:buNone/>
              </a:pPr>
              <a:t>2</a:t>
            </a:fld>
            <a:endParaRPr lang="de-DE" altLang="de-DE">
              <a:ea typeface="Microsoft YaHei" panose="020B0503020204020204" pitchFamily="34" charset="-122"/>
            </a:endParaRPr>
          </a:p>
        </p:txBody>
      </p:sp>
      <p:sp>
        <p:nvSpPr>
          <p:cNvPr id="16387" name="Rectangle 1">
            <a:extLst>
              <a:ext uri="{FF2B5EF4-FFF2-40B4-BE49-F238E27FC236}">
                <a16:creationId xmlns:a16="http://schemas.microsoft.com/office/drawing/2014/main" id="{27F75DAC-F904-4778-8971-9922EA6F8C28}"/>
              </a:ext>
            </a:extLst>
          </p:cNvPr>
          <p:cNvSpPr>
            <a:spLocks noGrp="1" noRot="1" noChangeAspect="1" noChangeArrowheads="1" noTextEdit="1"/>
          </p:cNvSpPr>
          <p:nvPr>
            <p:ph type="sldImg"/>
          </p:nvPr>
        </p:nvSpPr>
        <p:spPr>
          <a:xfrm>
            <a:off x="1144588" y="695325"/>
            <a:ext cx="4568825" cy="3427413"/>
          </a:xfrm>
          <a:solidFill>
            <a:srgbClr val="FFFFFF"/>
          </a:solidFill>
        </p:spPr>
      </p:sp>
      <p:sp>
        <p:nvSpPr>
          <p:cNvPr id="17412" name="Rectangle 2">
            <a:extLst>
              <a:ext uri="{FF2B5EF4-FFF2-40B4-BE49-F238E27FC236}">
                <a16:creationId xmlns:a16="http://schemas.microsoft.com/office/drawing/2014/main" id="{68B9623C-4A59-47A1-B580-56E619D6D38D}"/>
              </a:ext>
            </a:extLst>
          </p:cNvPr>
          <p:cNvSpPr>
            <a:spLocks noGrp="1" noChangeArrowheads="1"/>
          </p:cNvSpPr>
          <p:nvPr>
            <p:ph type="body" idx="1"/>
          </p:nvPr>
        </p:nvSpPr>
        <p:spPr>
          <a:xfrm>
            <a:off x="685800" y="4343400"/>
            <a:ext cx="5486400" cy="4114800"/>
          </a:xfrm>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80F13F98-F494-41E5-89AE-678173656C10}"/>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A99D43D5-225D-46B1-888E-E2E5E0416543}" type="slidenum">
              <a:rPr lang="de-DE" sz="1300" spc="-1">
                <a:solidFill>
                  <a:srgbClr val="000000"/>
                </a:solidFill>
                <a:uFill>
                  <a:solidFill>
                    <a:srgbClr val="FFFFFF"/>
                  </a:solidFill>
                </a:uFill>
                <a:latin typeface="Times New Roman"/>
                <a:ea typeface="MS PGothic"/>
              </a:rPr>
              <a:pPr algn="r">
                <a:defRPr/>
              </a:pPr>
              <a:t>20</a:t>
            </a:fld>
            <a:endParaRPr lang="de-DE" sz="1400" spc="-1">
              <a:solidFill>
                <a:srgbClr val="000000"/>
              </a:solidFill>
              <a:uFill>
                <a:solidFill>
                  <a:srgbClr val="FFFFFF"/>
                </a:solidFill>
              </a:uFill>
              <a:latin typeface="Times New Roman"/>
            </a:endParaRPr>
          </a:p>
        </p:txBody>
      </p:sp>
      <p:sp>
        <p:nvSpPr>
          <p:cNvPr id="53251" name="PlaceHolder 2">
            <a:extLst>
              <a:ext uri="{FF2B5EF4-FFF2-40B4-BE49-F238E27FC236}">
                <a16:creationId xmlns:a16="http://schemas.microsoft.com/office/drawing/2014/main" id="{2C7DC58C-B615-4EDC-B69E-B63E8B491E70}"/>
              </a:ext>
            </a:extLst>
          </p:cNvPr>
          <p:cNvSpPr>
            <a:spLocks noGrp="1" noChangeArrowheads="1"/>
          </p:cNvSpPr>
          <p:nvPr>
            <p:ph type="body"/>
          </p:nvPr>
        </p:nvSpPr>
        <p:spPr>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00" tIns="49680" rIns="99000" bIns="49680"/>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Hellblau: Produktion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Türkis: Verbrauch (Rohbaumwolle, die vor Ort verbraucht wird, also überwiegend in Spinnereien)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Produktionsdaten sind von 2017/18, der Verbrauch von 2016/2017;</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das „Bild“ hat sich aber gegenüber der letzten Aktualisierung nicht verändert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USA, Brasilien, Australien und Usbekistan produzieren v.a. für den Export;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anderen Länder für die Verarbeitung im eigenem Land und importieren noch dazu. </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Differenzen werden durch Handel (Import/Export) ausgeglichen.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Quelle: https://icac.generation10.net/index/index (man kann sich kostenlos registrieren), Zugriff 08.05.2019</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Und https://www.statista.com/statistics/263055/cotton-production-worldwide-by-top-countries/, Zugriff 08.05.2019</a:t>
            </a: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ea typeface="Microsoft YaHei" panose="020B0503020204020204" pitchFamily="34" charset="-122"/>
              </a:rPr>
              <a:t>Excel-Grundlage in Ordner „Zusatzdateien“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FAD59E0B-93E1-40B7-A282-5D0B9356F093}"/>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8BC40DEC-3227-41E9-8BAE-4A5E31E619DA}" type="slidenum">
              <a:rPr lang="de-DE" sz="1300" spc="-1">
                <a:solidFill>
                  <a:srgbClr val="000000"/>
                </a:solidFill>
                <a:uFill>
                  <a:solidFill>
                    <a:srgbClr val="FFFFFF"/>
                  </a:solidFill>
                </a:uFill>
                <a:latin typeface="Times New Roman"/>
                <a:ea typeface="MS PGothic"/>
              </a:rPr>
              <a:pPr algn="r">
                <a:defRPr/>
              </a:pPr>
              <a:t>21</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67E59D6A-442E-4EBE-B44E-8142341A164B}"/>
              </a:ext>
            </a:extLst>
          </p:cNvPr>
          <p:cNvSpPr>
            <a:spLocks noGrp="1"/>
          </p:cNvSpPr>
          <p:nvPr>
            <p:ph type="body"/>
          </p:nvPr>
        </p:nvSpPr>
        <p:spPr>
          <a:xfrm>
            <a:off x="946150" y="4860925"/>
            <a:ext cx="5207000" cy="4605338"/>
          </a:xfrm>
        </p:spPr>
        <p:txBody>
          <a:bodyPr lIns="99000" tIns="49680" rIns="99000" bIns="49680"/>
          <a:lstStyle/>
          <a:p>
            <a:pPr marL="360">
              <a:buFont typeface="Arial"/>
              <a:buNone/>
              <a:defRPr/>
            </a:pPr>
            <a:endParaRPr lang="de-DE" sz="4400" i="1" spc="-1" dirty="0">
              <a:uFill>
                <a:solidFill>
                  <a:srgbClr val="FFFFFF"/>
                </a:solidFill>
              </a:uFill>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a:extLst>
              <a:ext uri="{FF2B5EF4-FFF2-40B4-BE49-F238E27FC236}">
                <a16:creationId xmlns:a16="http://schemas.microsoft.com/office/drawing/2014/main" id="{9D3C2654-06AA-4D79-84D0-9898082645FF}"/>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05DED1D3-C44B-498A-836B-E9F1238DC3E5}" type="slidenum">
              <a:rPr lang="de-DE" sz="1300" spc="-1">
                <a:solidFill>
                  <a:srgbClr val="000000"/>
                </a:solidFill>
                <a:uFill>
                  <a:solidFill>
                    <a:srgbClr val="FFFFFF"/>
                  </a:solidFill>
                </a:uFill>
                <a:latin typeface="Times New Roman"/>
                <a:ea typeface="MS PGothic"/>
              </a:rPr>
              <a:pPr algn="r">
                <a:defRPr/>
              </a:pPr>
              <a:t>22</a:t>
            </a:fld>
            <a:endParaRPr lang="de-DE" sz="1400" spc="-1">
              <a:solidFill>
                <a:srgbClr val="000000"/>
              </a:solidFill>
              <a:uFill>
                <a:solidFill>
                  <a:srgbClr val="FFFFFF"/>
                </a:solidFill>
              </a:uFill>
              <a:latin typeface="Times New Roman"/>
            </a:endParaRPr>
          </a:p>
        </p:txBody>
      </p:sp>
      <p:sp>
        <p:nvSpPr>
          <p:cNvPr id="415" name="PlaceHolder 2">
            <a:extLst>
              <a:ext uri="{FF2B5EF4-FFF2-40B4-BE49-F238E27FC236}">
                <a16:creationId xmlns:a16="http://schemas.microsoft.com/office/drawing/2014/main" id="{FBCB14B4-20BF-4E5F-8BCD-1E63EF24F822}"/>
              </a:ext>
            </a:extLst>
          </p:cNvPr>
          <p:cNvSpPr>
            <a:spLocks noGrp="1"/>
          </p:cNvSpPr>
          <p:nvPr>
            <p:ph type="body"/>
          </p:nvPr>
        </p:nvSpPr>
        <p:spPr>
          <a:xfrm>
            <a:off x="946150" y="4860925"/>
            <a:ext cx="5207000" cy="4605338"/>
          </a:xfrm>
        </p:spPr>
        <p:txBody>
          <a:bodyPr lIns="99000" tIns="49680" rIns="99000" bIns="49680"/>
          <a:lstStyle/>
          <a:p>
            <a:pPr marL="360">
              <a:buFont typeface="Arial"/>
              <a:buNone/>
              <a:defRPr/>
            </a:pPr>
            <a:endParaRPr lang="de-DE" sz="4400" i="1" spc="-1" dirty="0">
              <a:uFill>
                <a:solidFill>
                  <a:srgbClr val="FFFFFF"/>
                </a:solidFill>
              </a:uFill>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63AE1612-52BF-47E0-AB07-B0BD6E444B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9pPr>
          </a:lstStyle>
          <a:p>
            <a:fld id="{39DC215E-B5BE-4E8E-BE58-4EB8FB773975}" type="slidenum">
              <a:rPr lang="de-DE" altLang="de-DE" smtClean="0">
                <a:solidFill>
                  <a:srgbClr val="000000"/>
                </a:solidFill>
                <a:latin typeface="Times New Roman" panose="02020603050405020304" pitchFamily="18" charset="0"/>
                <a:ea typeface="Microsoft YaHei" panose="020B0503020204020204" pitchFamily="34" charset="-122"/>
              </a:rPr>
              <a:pPr/>
              <a:t>23</a:t>
            </a:fld>
            <a:endParaRPr lang="de-DE" altLang="de-DE">
              <a:solidFill>
                <a:srgbClr val="000000"/>
              </a:solidFill>
              <a:latin typeface="Times New Roman" panose="02020603050405020304" pitchFamily="18" charset="0"/>
              <a:ea typeface="Microsoft YaHei" panose="020B0503020204020204" pitchFamily="34" charset="-122"/>
            </a:endParaRPr>
          </a:p>
        </p:txBody>
      </p:sp>
      <p:sp>
        <p:nvSpPr>
          <p:cNvPr id="49155" name="Text Box 1">
            <a:extLst>
              <a:ext uri="{FF2B5EF4-FFF2-40B4-BE49-F238E27FC236}">
                <a16:creationId xmlns:a16="http://schemas.microsoft.com/office/drawing/2014/main" id="{BB68F958-96A4-427B-939D-42E897AA15F3}"/>
              </a:ext>
            </a:extLst>
          </p:cNvPr>
          <p:cNvSpPr>
            <a:spLocks noGrp="1" noChangeArrowheads="1"/>
          </p:cNvSpPr>
          <p:nvPr>
            <p:ph type="body"/>
          </p:nvPr>
        </p:nvSpPr>
        <p:spPr>
          <a:xfrm>
            <a:off x="914400" y="4343400"/>
            <a:ext cx="5029200" cy="4114800"/>
          </a:xfrm>
          <a:ln/>
        </p:spPr>
        <p:txBody>
          <a:bodyPr/>
          <a:lstStyle/>
          <a:p>
            <a:pPr marL="228600" indent="-227013" eaLnBrk="1">
              <a:spcBef>
                <a:spcPts val="363"/>
              </a:spcBef>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Grundsätzlich zur Bewertung von Standards</a:t>
            </a:r>
          </a:p>
          <a:p>
            <a:pPr marL="173037" indent="-171450" eaLnBrk="1">
              <a:spcBef>
                <a:spcPts val="363"/>
              </a:spcBef>
              <a:buFont typeface="Arial" panose="020B0604020202020204" pitchFamily="34" charset="0"/>
              <a:buChar char="•"/>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Anspruch bezieht sich auf die zugrunde liegenden Kriterien, </a:t>
            </a:r>
          </a:p>
          <a:p>
            <a:pPr marL="173037" indent="-171450" eaLnBrk="1">
              <a:spcBef>
                <a:spcPts val="363"/>
              </a:spcBef>
              <a:buFont typeface="Arial" panose="020B0604020202020204" pitchFamily="34" charset="0"/>
              <a:buChar char="•"/>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bei sozialverträglichen Siegeln ist die Mitwirkung von (lokalen) Stakeholdern wichtig,</a:t>
            </a:r>
          </a:p>
          <a:p>
            <a:pPr marL="1587" eaLnBrk="1">
              <a:spcBef>
                <a:spcPts val="363"/>
              </a:spcBef>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damit alle Interessen berücksichtigt sind</a:t>
            </a:r>
          </a:p>
          <a:p>
            <a:pPr marL="173037" indent="-171450" eaLnBrk="1">
              <a:spcBef>
                <a:spcPts val="363"/>
              </a:spcBef>
              <a:buFont typeface="Arial" panose="020B0604020202020204" pitchFamily="34" charset="0"/>
              <a:buChar char="•"/>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unabhängige und anerkannte Zertifizierungsinstitute sind wichtig</a:t>
            </a:r>
          </a:p>
          <a:p>
            <a:pPr marL="173037" indent="-171450" eaLnBrk="1">
              <a:spcBef>
                <a:spcPts val="363"/>
              </a:spcBef>
              <a:buFont typeface="Arial" panose="020B0604020202020204" pitchFamily="34" charset="0"/>
              <a:buChar char="•"/>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transparente Verfahren sind wichtig: sind die Kriterien und Bewertungsmaßstäbe dargelegt,</a:t>
            </a:r>
          </a:p>
          <a:p>
            <a:pPr marL="1587" eaLnBrk="1">
              <a:spcBef>
                <a:spcPts val="363"/>
              </a:spcBef>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können </a:t>
            </a:r>
            <a:r>
              <a:rPr lang="de-DE" altLang="de-DE" dirty="0" err="1">
                <a:latin typeface="Arial" panose="020B0604020202020204" pitchFamily="34" charset="0"/>
              </a:rPr>
              <a:t>Konsument_innen</a:t>
            </a:r>
            <a:r>
              <a:rPr lang="de-DE" altLang="de-DE" dirty="0">
                <a:latin typeface="Arial" panose="020B0604020202020204" pitchFamily="34" charset="0"/>
              </a:rPr>
              <a:t> die Grundlagen/das Verfahren des Siegels nachvollziehen</a:t>
            </a:r>
          </a:p>
          <a:p>
            <a:pPr marL="173037" indent="-171450" eaLnBrk="1">
              <a:spcBef>
                <a:spcPts val="363"/>
              </a:spcBef>
              <a:buFont typeface="Arial" panose="020B0604020202020204" pitchFamily="34" charset="0"/>
              <a:buChar char="•"/>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Sind zertifizierte Produkte erkennbar? Ist klar, WAS zertifiziert ist? Ist das Logo/die Gestaltung</a:t>
            </a:r>
          </a:p>
          <a:p>
            <a:pPr marL="1587" eaLnBrk="1">
              <a:spcBef>
                <a:spcPts val="363"/>
              </a:spcBef>
              <a:buFont typeface="Arial" panose="020B0604020202020204" pitchFamily="34" charset="0"/>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des Siegels selbsterklärend? (Bei der Anwendbarkeit als Siegel (etwa für </a:t>
            </a:r>
            <a:r>
              <a:rPr lang="de-DE" altLang="de-DE" dirty="0" err="1">
                <a:latin typeface="Arial" panose="020B0604020202020204" pitchFamily="34" charset="0"/>
              </a:rPr>
              <a:t>Verbraucher_innen</a:t>
            </a:r>
            <a:r>
              <a:rPr lang="de-DE" altLang="de-DE" dirty="0">
                <a:latin typeface="Arial" panose="020B0604020202020204" pitchFamily="34" charset="0"/>
              </a:rPr>
              <a:t>) sind</a:t>
            </a:r>
          </a:p>
          <a:p>
            <a:pPr marL="1587" eaLnBrk="1">
              <a:spcBef>
                <a:spcPts val="363"/>
              </a:spcBef>
              <a:buFont typeface="Arial" panose="020B0604020202020204" pitchFamily="34" charset="0"/>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viele Standards ausbaufähig (sozialverträgliche Siegel sind kaum wahrnehmbar oder es wird Greenwashing betrieben))</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dirty="0">
              <a:latin typeface="Arial" panose="020B0604020202020204" pitchFamily="34" charset="0"/>
            </a:endParaRP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Nach diesen Kriterien und wenn man guckt, was die Standards vor Ort verbessern können,</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kann man also ein Ranking machen mit abnehmendem Anspruch (aus Sicht von FEMNET)</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1. GOTS (v.a. ökologisch)/Fairtrade Certified Cotton (v.a. sozial)</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2. Cotton </a:t>
            </a:r>
            <a:r>
              <a:rPr lang="de-DE" altLang="de-DE" dirty="0" err="1">
                <a:latin typeface="Arial" panose="020B0604020202020204" pitchFamily="34" charset="0"/>
              </a:rPr>
              <a:t>made</a:t>
            </a:r>
            <a:r>
              <a:rPr lang="de-DE" altLang="de-DE" dirty="0">
                <a:latin typeface="Arial" panose="020B0604020202020204" pitchFamily="34" charset="0"/>
              </a:rPr>
              <a:t> in </a:t>
            </a:r>
            <a:r>
              <a:rPr lang="de-DE" altLang="de-DE" dirty="0" err="1">
                <a:latin typeface="Arial" panose="020B0604020202020204" pitchFamily="34" charset="0"/>
              </a:rPr>
              <a:t>Africa</a:t>
            </a:r>
            <a:endParaRPr lang="de-DE" altLang="de-DE" dirty="0">
              <a:latin typeface="Arial" panose="020B0604020202020204" pitchFamily="34" charset="0"/>
            </a:endParaRP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3. BCI</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dirty="0">
              <a:latin typeface="Arial" panose="020B0604020202020204" pitchFamily="34" charset="0"/>
            </a:endParaRP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Bei allen Siegeln: Produktsiegel; Nachteil ist, dass nur einzelne Produkte gesiegelt werden</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und nicht vorgesehen ist, dass (einkaufende) Unternehmen sich komplett der Verbesserung</a:t>
            </a:r>
          </a:p>
          <a:p>
            <a:pPr marL="228600" indent="-227013" eaLnBrk="1">
              <a:spcBef>
                <a:spcPts val="363"/>
              </a:spcBef>
              <a:buClrTx/>
              <a:buSzTx/>
              <a:buFontTx/>
              <a:buNone/>
              <a:tabLst>
                <a:tab pos="228600" algn="l"/>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latin typeface="Arial" panose="020B0604020202020204" pitchFamily="34" charset="0"/>
              </a:rPr>
              <a:t>der Bedingungen des Anbaus der gesourcten Baumwolle verpflichten</a:t>
            </a:r>
          </a:p>
        </p:txBody>
      </p:sp>
      <p:sp>
        <p:nvSpPr>
          <p:cNvPr id="59396" name="Rectangle 2">
            <a:extLst>
              <a:ext uri="{FF2B5EF4-FFF2-40B4-BE49-F238E27FC236}">
                <a16:creationId xmlns:a16="http://schemas.microsoft.com/office/drawing/2014/main" id="{51A065D2-A43C-46CC-93FF-22C75088D93A}"/>
              </a:ext>
            </a:extLst>
          </p:cNvPr>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E0CACFA-62BE-4361-BFC5-B380570B91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A6A47E1-7286-4D16-B020-8B91A4D2A118}" type="slidenum">
              <a:rPr lang="de-DE" altLang="de-DE" sz="1200" smtClean="0">
                <a:solidFill>
                  <a:srgbClr val="000000"/>
                </a:solidFill>
                <a:latin typeface="Times New Roman" panose="02020603050405020304" pitchFamily="18" charset="0"/>
                <a:ea typeface="MS PGothic" panose="020B0600070205080204" pitchFamily="34" charset="-128"/>
              </a:rPr>
              <a:pPr/>
              <a:t>24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1443" name="Rectangle 1">
            <a:extLst>
              <a:ext uri="{FF2B5EF4-FFF2-40B4-BE49-F238E27FC236}">
                <a16:creationId xmlns:a16="http://schemas.microsoft.com/office/drawing/2014/main" id="{C3359DD1-B0DA-457E-BCE0-6A9771C468A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a:extLst>
              <a:ext uri="{FF2B5EF4-FFF2-40B4-BE49-F238E27FC236}">
                <a16:creationId xmlns:a16="http://schemas.microsoft.com/office/drawing/2014/main" id="{D21FCB73-2114-48CB-B14E-83D7F5072F48}"/>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1445" name="Text Box 3">
            <a:extLst>
              <a:ext uri="{FF2B5EF4-FFF2-40B4-BE49-F238E27FC236}">
                <a16:creationId xmlns:a16="http://schemas.microsoft.com/office/drawing/2014/main" id="{C7C17C06-D5C6-4F15-98FE-BD6D1C2D06D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C300F750-DD64-4A84-9C8C-B073F354CEEF}"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1446" name="Notizenplatzhalter 1">
            <a:extLst>
              <a:ext uri="{FF2B5EF4-FFF2-40B4-BE49-F238E27FC236}">
                <a16:creationId xmlns:a16="http://schemas.microsoft.com/office/drawing/2014/main" id="{0342B7ED-D49D-4F99-BA58-F2C7D86936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Es geht hier um kbA (kontrolliert biologischer Anbau)</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Statistik von textile exchange lässt dafür zwei Zertifizierungen zu:</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Organic Content Standards (OCS) und Global Organic Textile Standard (GOTS)</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Quelle: http://aboutorganiccotton.org/organic-certification/, Zugriff 08.05.2019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Anbauländer: die Prozentwerte beziehen sich auf die Gesamtmenge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an Bio-Baumwolle und ergeben zusammen knapp 100%</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Quelle:</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https://textileexchange.org/wp-content/uploads/2018/11/2018-Organic-Cotton-Market-Report.pdf,</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Zugriff 19.08.2019</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i="1">
              <a:latin typeface="Arial" panose="020B0604020202020204" pitchFamily="34" charset="0"/>
              <a:ea typeface="Microsoft YaHei" panose="020B0503020204020204" pitchFamily="34" charset="-122"/>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In Indien ist limitierender Faktor u.a. die mangelnde Verfügbarkeit von Bio-Saatgut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(also nicht genverändert oder Hybrid-Saatgut);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in Afrika, dass sie kaum oder keine weiterverarbeitende Industrie haben und</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die Weiterverarbeitung/der Handel für Bio-Baumwolle (getrennt von konventioneller) schwierig ist</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hangingPunct="1">
              <a:spcBef>
                <a:spcPct val="0"/>
              </a:spcBef>
              <a:buFont typeface="Wingdings" panose="05000000000000000000" pitchFamily="2" charset="2"/>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Teilweise wird Bio-Baumwolle mit konventioneller zusammen verkauft und weiterverarbeitet</a:t>
            </a:r>
          </a:p>
          <a:p>
            <a:pPr eaLnBrk="1" hangingPunct="1">
              <a:spcBef>
                <a:spcPct val="0"/>
              </a:spcBef>
              <a:buFont typeface="Wingdings" panose="05000000000000000000" pitchFamily="2" charset="2"/>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und ist dann nicht mehr als solche erkennbar und gelabelt und die Bauern können so</a:t>
            </a:r>
          </a:p>
          <a:p>
            <a:pPr eaLnBrk="1" hangingPunct="1">
              <a:spcBef>
                <a:spcPct val="0"/>
              </a:spcBef>
              <a:buFont typeface="Wingdings" panose="05000000000000000000" pitchFamily="2" charset="2"/>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auch keinen Aufpreis verlangen/erhalten</a:t>
            </a:r>
          </a:p>
          <a:p>
            <a:pPr eaLnBrk="1" hangingPunct="1">
              <a:spcBef>
                <a:spcPct val="0"/>
              </a:spcBef>
              <a:buFont typeface="Wingdings" panose="05000000000000000000" pitchFamily="2" charset="2"/>
              <a:buChar cha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i="1">
              <a:latin typeface="Arial" panose="020B0604020202020204" pitchFamily="34" charset="0"/>
              <a:ea typeface="Microsoft YaHei" panose="020B0503020204020204" pitchFamily="34" charset="-122"/>
            </a:endParaRPr>
          </a:p>
          <a:p>
            <a:pPr eaLnBrk="1" hangingPunct="1">
              <a:spcBef>
                <a:spcPct val="0"/>
              </a:spcBef>
              <a:buFont typeface="Wingdings" panose="05000000000000000000" pitchFamily="2" charset="2"/>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Hintergrundinfos: http://aboutorganiccotton.org/stats/, Zugriff 19.08.2019 und</a:t>
            </a:r>
          </a:p>
          <a:p>
            <a:pPr eaLnBrk="1" hangingPunct="1">
              <a:spcBef>
                <a:spcPct val="0"/>
              </a:spcBef>
              <a:buFont typeface="Wingdings" panose="05000000000000000000" pitchFamily="2" charset="2"/>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http://aboutorganiccotton.org/faq/, Zugriff 19.08.2019</a:t>
            </a:r>
          </a:p>
          <a:p>
            <a:pPr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Überleitung: Nachfrage wächst, u.a. von großen Unternehmen; diese tragen teilweise über Stiftungen (C&amp;A)</a:t>
            </a:r>
          </a:p>
          <a:p>
            <a:pPr eaLnBrk="1" hangingPunct="1">
              <a:spcBef>
                <a:spcPct val="0"/>
              </a:spcBef>
              <a:buClrTx/>
              <a:buSz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und Bündnisse (Organic Cotton Accelerator) zur Verbreitung des Bio-Baumwollanbaus bei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AF21906-6026-48B8-8897-D34FFCE4DDF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9B5BD80A-526C-4CB8-9CA5-BF92AEEABAFA}" type="slidenum">
              <a:rPr lang="de-DE" altLang="de-DE" sz="1200" smtClean="0">
                <a:solidFill>
                  <a:srgbClr val="000000"/>
                </a:solidFill>
                <a:latin typeface="Times New Roman" panose="02020603050405020304" pitchFamily="18" charset="0"/>
                <a:ea typeface="MS PGothic" panose="020B0600070205080204" pitchFamily="34" charset="-128"/>
              </a:rPr>
              <a:pPr/>
              <a:t>25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3491" name="Rectangle 1">
            <a:extLst>
              <a:ext uri="{FF2B5EF4-FFF2-40B4-BE49-F238E27FC236}">
                <a16:creationId xmlns:a16="http://schemas.microsoft.com/office/drawing/2014/main" id="{2F928C7D-6EA6-4412-AC2F-2FE525B9AE6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6B377911-D01C-4C60-97F3-1EE8FDACC72F}"/>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3493" name="Text Box 3">
            <a:extLst>
              <a:ext uri="{FF2B5EF4-FFF2-40B4-BE49-F238E27FC236}">
                <a16:creationId xmlns:a16="http://schemas.microsoft.com/office/drawing/2014/main" id="{A2B6DFD7-669B-47AC-972A-0CDB753209BA}"/>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ADE028D2-AB79-4EBB-9FBC-48D65CEC76E5}"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25</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3494" name="Notizenplatzhalter 1">
            <a:extLst>
              <a:ext uri="{FF2B5EF4-FFF2-40B4-BE49-F238E27FC236}">
                <a16:creationId xmlns:a16="http://schemas.microsoft.com/office/drawing/2014/main" id="{C2ED6C96-6399-48F5-A548-7D41C8FE7B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Ranking nach eingekaufter Menge (nicht Geldmenge, sondern Menge an Baumwolle weltweit); </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Kann hier auf Aktualität überprüft werden: http://aboutorganiccotton.org/stats/, Zugriff 19.08.2019</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C&amp;A, H&amp;M und Tchibo haben sich das Ziel gesetzt bis 2020 bzw. schnellstmöglich komplett</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auf Bio-/nachhaltige Baumwolle umzusteigen</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Herausforderung: Bio und nachhaltig/nachhaltiger wird teils selbst definiert oder ein nicht so strenger Standard genommen</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(H&amp;M z.B. versteht darunter Bio/recycled und BCI)</a:t>
            </a: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marL="431800" indent="-4302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Hier kann bei Bedarf/Zeit diskutiert werden: Wie nachhaltig ist das? Wie bewerten die Teilnehmenden das?</a:t>
            </a:r>
          </a:p>
          <a:p>
            <a:pPr marL="431800" indent="-430213" eaLnBrk="1">
              <a:spcBef>
                <a:spcPct val="0"/>
              </a:spcBef>
              <a:buFont typeface="Times New Roman" panose="02020603050405020304" pitchFamily="18"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Was soll „nachhaltige/nachhaltigere“ Baumwolle sein?</a:t>
            </a:r>
          </a:p>
          <a:p>
            <a:pPr marL="431800" indent="-430213" eaLnBrk="1">
              <a:spcBef>
                <a:spcPct val="0"/>
              </a:spcBef>
              <a:buFont typeface="Times New Roman" panose="02020603050405020304" pitchFamily="18"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Zielsetzung schwammig</a:t>
            </a:r>
          </a:p>
          <a:p>
            <a:pPr marL="431800" indent="-430213" eaLnBrk="1">
              <a:spcBef>
                <a:spcPct val="0"/>
              </a:spcBef>
              <a:buFont typeface="Times New Roman" panose="02020603050405020304" pitchFamily="18"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Bio-Baumwollartikel kosten auch nur Schnäppchen-Preise und unterstützen so Fast Fashion Konsum</a:t>
            </a:r>
          </a:p>
          <a:p>
            <a:pPr marL="431800" indent="-430213" eaLnBrk="1">
              <a:spcBef>
                <a:spcPct val="0"/>
              </a:spcBef>
              <a:buFont typeface="Times New Roman" panose="02020603050405020304" pitchFamily="18"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teilweise Greenwashing (wenn z.B. nur BCI angestrebt wird, aber auch das ist immer noch besser als rein konventionell)</a:t>
            </a:r>
          </a:p>
          <a:p>
            <a:pPr marL="431800" indent="-430213" eaLnBrk="1">
              <a:spcBef>
                <a:spcPct val="0"/>
              </a:spcBef>
              <a:buFont typeface="StarSymbol"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i="1">
                <a:latin typeface="Arial" panose="020B0604020202020204" pitchFamily="34" charset="0"/>
                <a:ea typeface="Microsoft YaHei" panose="020B0503020204020204" pitchFamily="34" charset="-122"/>
              </a:rPr>
              <a:t>Hintergrundinfos: https://utopia.de/ratgeber/biobaumwolle-discounter-preise/, Zugriff 19.08.2019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DE2A88F4-2696-4B04-AB9F-374F23F34BA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DF8FE2A1-A02A-46BA-9568-6B8A05DCBAF7}" type="slidenum">
              <a:rPr lang="de-DE" altLang="de-DE" sz="1200" smtClean="0">
                <a:solidFill>
                  <a:srgbClr val="000000"/>
                </a:solidFill>
                <a:latin typeface="Times New Roman" panose="02020603050405020304" pitchFamily="18" charset="0"/>
                <a:ea typeface="MS PGothic" panose="020B0600070205080204" pitchFamily="34" charset="-128"/>
              </a:rPr>
              <a:pPr/>
              <a:t>26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5539" name="Rectangle 1">
            <a:extLst>
              <a:ext uri="{FF2B5EF4-FFF2-40B4-BE49-F238E27FC236}">
                <a16:creationId xmlns:a16="http://schemas.microsoft.com/office/drawing/2014/main" id="{502E1F14-6A61-49DD-B870-D775947681B4}"/>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5D3B88E8-73D7-496E-A8E7-6FEED1BEEA0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5541" name="Text Box 3">
            <a:extLst>
              <a:ext uri="{FF2B5EF4-FFF2-40B4-BE49-F238E27FC236}">
                <a16:creationId xmlns:a16="http://schemas.microsoft.com/office/drawing/2014/main" id="{2DE918F8-7C7E-4B7C-92C4-19C4D9D5DBE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A7EB9405-C1F2-4A06-8CF7-04D939440DAC}"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26</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5542" name="Notizenplatzhalter 1">
            <a:extLst>
              <a:ext uri="{FF2B5EF4-FFF2-40B4-BE49-F238E27FC236}">
                <a16:creationId xmlns:a16="http://schemas.microsoft.com/office/drawing/2014/main" id="{9AE0EA7C-9419-4196-ABFC-002A032BBC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103F8AD-74BA-4D96-81E0-6EFEB6D29BE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E9154ED2-9A35-40C8-AE4C-93351C047BAD}" type="slidenum">
              <a:rPr lang="de-DE" altLang="de-DE" sz="1200" smtClean="0">
                <a:solidFill>
                  <a:srgbClr val="000000"/>
                </a:solidFill>
                <a:latin typeface="Times New Roman" panose="02020603050405020304" pitchFamily="18" charset="0"/>
                <a:ea typeface="MS PGothic" panose="020B0600070205080204" pitchFamily="34" charset="-128"/>
              </a:rPr>
              <a:pPr/>
              <a:t>27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7587" name="Rectangle 1">
            <a:extLst>
              <a:ext uri="{FF2B5EF4-FFF2-40B4-BE49-F238E27FC236}">
                <a16:creationId xmlns:a16="http://schemas.microsoft.com/office/drawing/2014/main" id="{2A8DF67E-1134-47FC-80CF-086B2BB1265C}"/>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BA25EC8-DD29-4F51-87C9-890ACAF7601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7589" name="Text Box 3">
            <a:extLst>
              <a:ext uri="{FF2B5EF4-FFF2-40B4-BE49-F238E27FC236}">
                <a16:creationId xmlns:a16="http://schemas.microsoft.com/office/drawing/2014/main" id="{B5F6FBB0-8E6F-4DB4-80A9-E9B2533844D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FC911A37-879A-481D-812D-24710A2B2A8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7590" name="Notizenplatzhalter 1">
            <a:extLst>
              <a:ext uri="{FF2B5EF4-FFF2-40B4-BE49-F238E27FC236}">
                <a16:creationId xmlns:a16="http://schemas.microsoft.com/office/drawing/2014/main" id="{53910A34-EBFE-47E3-818B-74F982694D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700"/>
              </a:spcBef>
              <a:buClr>
                <a:srgbClr val="003366"/>
              </a:buClr>
            </a:pPr>
            <a:r>
              <a:rPr lang="en-US" altLang="de-DE" sz="2000">
                <a:solidFill>
                  <a:srgbClr val="003366"/>
                </a:solidFill>
                <a:latin typeface="Calibri" panose="020F0502020204030204" pitchFamily="34" charset="0"/>
                <a:cs typeface="Calibri" panose="020F0502020204030204" pitchFamily="34" charset="0"/>
              </a:rPr>
              <a:t>Composition: </a:t>
            </a:r>
          </a:p>
          <a:p>
            <a:pPr eaLnBrk="1">
              <a:spcBef>
                <a:spcPts val="700"/>
              </a:spcBef>
              <a:buClr>
                <a:srgbClr val="003366"/>
              </a:buClr>
              <a:buFont typeface="Arial" panose="020B0604020202020204" pitchFamily="34" charset="0"/>
              <a:buNone/>
            </a:pPr>
            <a:r>
              <a:rPr lang="en-US" altLang="de-DE" sz="2000">
                <a:solidFill>
                  <a:srgbClr val="003366"/>
                </a:solidFill>
                <a:latin typeface="Calibri" panose="020F0502020204030204" pitchFamily="34" charset="0"/>
                <a:cs typeface="Calibri" panose="020F0502020204030204" pitchFamily="34" charset="0"/>
              </a:rPr>
              <a:t>69% organic cotton</a:t>
            </a:r>
          </a:p>
          <a:p>
            <a:pPr eaLnBrk="1">
              <a:spcBef>
                <a:spcPts val="700"/>
              </a:spcBef>
              <a:buClr>
                <a:srgbClr val="003366"/>
              </a:buClr>
              <a:buFont typeface="Arial" panose="020B0604020202020204" pitchFamily="34" charset="0"/>
              <a:buNone/>
            </a:pPr>
            <a:r>
              <a:rPr lang="en-US" altLang="de-DE" sz="2000">
                <a:solidFill>
                  <a:srgbClr val="003366"/>
                </a:solidFill>
                <a:latin typeface="Calibri" panose="020F0502020204030204" pitchFamily="34" charset="0"/>
                <a:cs typeface="Calibri" panose="020F0502020204030204" pitchFamily="34" charset="0"/>
              </a:rPr>
              <a:t>29% recycled cotton</a:t>
            </a:r>
          </a:p>
          <a:p>
            <a:pPr eaLnBrk="1">
              <a:spcBef>
                <a:spcPts val="700"/>
              </a:spcBef>
              <a:buClr>
                <a:srgbClr val="003366"/>
              </a:buClr>
              <a:buFont typeface="Arial" panose="020B0604020202020204" pitchFamily="34" charset="0"/>
              <a:buNone/>
            </a:pPr>
            <a:r>
              <a:rPr lang="en-US" altLang="de-DE" sz="2000">
                <a:solidFill>
                  <a:srgbClr val="003366"/>
                </a:solidFill>
                <a:latin typeface="Calibri" panose="020F0502020204030204" pitchFamily="34" charset="0"/>
                <a:cs typeface="Calibri" panose="020F0502020204030204" pitchFamily="34" charset="0"/>
              </a:rPr>
              <a:t>2% elastane</a:t>
            </a:r>
          </a:p>
          <a:p>
            <a:pPr eaLnBrk="1" hangingPunct="1">
              <a:spcBef>
                <a:spcPct val="0"/>
              </a:spcBef>
            </a:pPr>
            <a:endParaRPr lang="de-DE" altLang="de-DE" sz="2000">
              <a:solidFill>
                <a:srgbClr val="003366"/>
              </a:solidFill>
              <a:latin typeface="Arial" panose="020B0604020202020204" pitchFamily="34" charset="0"/>
              <a:ea typeface="Microsoft YaHei" panose="020B0503020204020204" pitchFamily="34"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76A8AD8-F395-4A55-8BAB-3E327B86C96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44C90398-8958-471A-87AB-75F5E443016F}" type="slidenum">
              <a:rPr lang="de-DE" altLang="de-DE" sz="1200" smtClean="0">
                <a:solidFill>
                  <a:srgbClr val="000000"/>
                </a:solidFill>
                <a:latin typeface="Times New Roman" panose="02020603050405020304" pitchFamily="18" charset="0"/>
                <a:ea typeface="MS PGothic" panose="020B0600070205080204" pitchFamily="34" charset="-128"/>
              </a:rPr>
              <a:pPr/>
              <a:t>28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69635" name="Rectangle 1">
            <a:extLst>
              <a:ext uri="{FF2B5EF4-FFF2-40B4-BE49-F238E27FC236}">
                <a16:creationId xmlns:a16="http://schemas.microsoft.com/office/drawing/2014/main" id="{D18AD18D-5288-4301-B9D8-1B1CE9353B74}"/>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C8764C21-9D34-4B60-A49F-7D78A1D41EAB}"/>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69637" name="Text Box 3">
            <a:extLst>
              <a:ext uri="{FF2B5EF4-FFF2-40B4-BE49-F238E27FC236}">
                <a16:creationId xmlns:a16="http://schemas.microsoft.com/office/drawing/2014/main" id="{6AC94F23-9B74-4F84-BB9F-719EEAB7E35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4860F54E-701D-40D3-9FFD-9BA690B82FB8}"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69638" name="Notizenplatzhalter 1">
            <a:extLst>
              <a:ext uri="{FF2B5EF4-FFF2-40B4-BE49-F238E27FC236}">
                <a16:creationId xmlns:a16="http://schemas.microsoft.com/office/drawing/2014/main" id="{28DC2856-EC84-4EFF-B037-0DEB53AD3C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r>
              <a:rPr lang="de-DE" altLang="de-DE" sz="2000">
                <a:latin typeface="Calibri" panose="020F0502020204030204" pitchFamily="34" charset="0"/>
                <a:ea typeface="Microsoft YaHei" panose="020B0503020204020204" pitchFamily="34" charset="-122"/>
              </a:rPr>
              <a:t>Nutzung von Reststoffen</a:t>
            </a: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2467982-02D4-490E-B174-ADA84865A63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DCD9DA80-212E-49A7-8E9F-9CABC34A3435}" type="slidenum">
              <a:rPr lang="de-DE" altLang="de-DE" sz="1200" smtClean="0">
                <a:solidFill>
                  <a:srgbClr val="000000"/>
                </a:solidFill>
                <a:latin typeface="Times New Roman" panose="02020603050405020304" pitchFamily="18" charset="0"/>
                <a:ea typeface="MS PGothic" panose="020B0600070205080204" pitchFamily="34" charset="-128"/>
              </a:rPr>
              <a:pPr/>
              <a:t>29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1683" name="Rectangle 1">
            <a:extLst>
              <a:ext uri="{FF2B5EF4-FFF2-40B4-BE49-F238E27FC236}">
                <a16:creationId xmlns:a16="http://schemas.microsoft.com/office/drawing/2014/main" id="{C5902F1E-5323-4E37-878C-51D069A7704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a:extLst>
              <a:ext uri="{FF2B5EF4-FFF2-40B4-BE49-F238E27FC236}">
                <a16:creationId xmlns:a16="http://schemas.microsoft.com/office/drawing/2014/main" id="{390F0C42-3FFD-4BEF-BD38-D1D172B53F6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1685" name="Text Box 3">
            <a:extLst>
              <a:ext uri="{FF2B5EF4-FFF2-40B4-BE49-F238E27FC236}">
                <a16:creationId xmlns:a16="http://schemas.microsoft.com/office/drawing/2014/main" id="{417437FB-BD6C-4830-8F8D-4C50D5205A6B}"/>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45732C42-FEF9-49BD-B4F6-D72D2F738C5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29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1686" name="Notizenplatzhalter 1">
            <a:extLst>
              <a:ext uri="{FF2B5EF4-FFF2-40B4-BE49-F238E27FC236}">
                <a16:creationId xmlns:a16="http://schemas.microsoft.com/office/drawing/2014/main" id="{DA08F7F4-8CCD-484C-AB1C-794EFA0EF3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Calibri" panose="020F0502020204030204" pitchFamily="34" charset="0"/>
                <a:ea typeface="Microsoft YaHei" panose="020B0503020204020204" pitchFamily="34" charset="-122"/>
              </a:rPr>
              <a:t>Bambus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1">
            <a:extLst>
              <a:ext uri="{FF2B5EF4-FFF2-40B4-BE49-F238E27FC236}">
                <a16:creationId xmlns:a16="http://schemas.microsoft.com/office/drawing/2014/main" id="{F1606770-1DF4-437B-8976-2C4238188D7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algn="l">
              <a:spcBef>
                <a:spcPct val="0"/>
              </a:spcBef>
              <a:buClrTx/>
              <a:buSzTx/>
              <a:buFontTx/>
              <a:buNone/>
            </a:pPr>
            <a:fld id="{AAB39FB3-A9D0-42C4-8725-7041B9AF5520}" type="slidenum">
              <a:rPr lang="de-DE" altLang="de-DE" sz="1800" smtClean="0">
                <a:ea typeface="Microsoft YaHei" panose="020B0503020204020204" pitchFamily="34" charset="-122"/>
              </a:rPr>
              <a:pPr algn="l">
                <a:spcBef>
                  <a:spcPct val="0"/>
                </a:spcBef>
                <a:buClrTx/>
                <a:buSzTx/>
                <a:buFontTx/>
                <a:buNone/>
              </a:pPr>
              <a:t>3</a:t>
            </a:fld>
            <a:endParaRPr lang="de-DE" altLang="de-DE" sz="1800">
              <a:ea typeface="Microsoft YaHei" panose="020B0503020204020204" pitchFamily="34" charset="-122"/>
            </a:endParaRPr>
          </a:p>
        </p:txBody>
      </p:sp>
      <p:sp>
        <p:nvSpPr>
          <p:cNvPr id="18435" name="Rectangle 1">
            <a:extLst>
              <a:ext uri="{FF2B5EF4-FFF2-40B4-BE49-F238E27FC236}">
                <a16:creationId xmlns:a16="http://schemas.microsoft.com/office/drawing/2014/main" id="{84AA3830-11D8-4CE8-89A8-7E6912D000E5}"/>
              </a:ext>
            </a:extLst>
          </p:cNvPr>
          <p:cNvSpPr>
            <a:spLocks noGrp="1" noRot="1" noChangeAspect="1" noChangeArrowheads="1" noTextEdit="1"/>
          </p:cNvSpPr>
          <p:nvPr>
            <p:ph type="sldImg"/>
          </p:nvPr>
        </p:nvSpPr>
        <p:spPr>
          <a:xfrm>
            <a:off x="992188" y="777875"/>
            <a:ext cx="5114925" cy="3836988"/>
          </a:xfrm>
          <a:solidFill>
            <a:srgbClr val="FFFFFF"/>
          </a:solidFill>
        </p:spPr>
      </p:sp>
      <p:sp>
        <p:nvSpPr>
          <p:cNvPr id="19460" name="Rectangle 2">
            <a:extLst>
              <a:ext uri="{FF2B5EF4-FFF2-40B4-BE49-F238E27FC236}">
                <a16:creationId xmlns:a16="http://schemas.microsoft.com/office/drawing/2014/main" id="{6C11F4D2-6436-43A5-B43F-D5AD6E385E12}"/>
              </a:ext>
            </a:extLst>
          </p:cNvPr>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a:t>
            </a:r>
          </a:p>
          <a:p>
            <a:pPr>
              <a:buFont typeface="Arial" panose="020B0604020202020204" pitchFamily="34" charset="0"/>
              <a:buNone/>
              <a:defRPr/>
            </a:pPr>
            <a:r>
              <a:rPr lang="de-DE" altLang="de-DE" sz="1300" dirty="0">
                <a:latin typeface="Arial" charset="0"/>
              </a:rPr>
              <a:t>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0A9DB89-722D-45CF-8504-E2A3593EEBC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A3722336-B7F9-4338-A0FD-8D6CFDBA3330}" type="slidenum">
              <a:rPr lang="de-DE" altLang="de-DE" sz="1200" smtClean="0">
                <a:solidFill>
                  <a:srgbClr val="000000"/>
                </a:solidFill>
                <a:latin typeface="Times New Roman" panose="02020603050405020304" pitchFamily="18" charset="0"/>
                <a:ea typeface="MS PGothic" panose="020B0600070205080204" pitchFamily="34" charset="-128"/>
              </a:rPr>
              <a:pPr/>
              <a:t>30</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3731" name="Rectangle 1">
            <a:extLst>
              <a:ext uri="{FF2B5EF4-FFF2-40B4-BE49-F238E27FC236}">
                <a16:creationId xmlns:a16="http://schemas.microsoft.com/office/drawing/2014/main" id="{0AEBB136-EB9A-4A89-BB3D-AB4CF9DA2D0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35EB9394-0807-452C-8080-E0B241798819}"/>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3733" name="Text Box 3">
            <a:extLst>
              <a:ext uri="{FF2B5EF4-FFF2-40B4-BE49-F238E27FC236}">
                <a16:creationId xmlns:a16="http://schemas.microsoft.com/office/drawing/2014/main" id="{BBCCC666-5117-4B21-B031-B3C35A44B35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5A281953-A535-46B5-A087-BD765A30E23B}"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30</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3734" name="Notizenplatzhalter 1">
            <a:extLst>
              <a:ext uri="{FF2B5EF4-FFF2-40B4-BE49-F238E27FC236}">
                <a16:creationId xmlns:a16="http://schemas.microsoft.com/office/drawing/2014/main" id="{444759A6-4A23-4C41-99C5-2D93B36ACD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Calibri" panose="020F0502020204030204" pitchFamily="34" charset="0"/>
                <a:ea typeface="Microsoft YaHei" panose="020B0503020204020204" pitchFamily="34" charset="-122"/>
              </a:rPr>
              <a:t>Hanf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0EFC9DC-554A-4100-8EAC-6E0C89985F1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BB797A39-8147-432F-8495-79192A4EEF9D}" type="slidenum">
              <a:rPr lang="de-DE" altLang="de-DE" sz="1200" smtClean="0">
                <a:solidFill>
                  <a:srgbClr val="000000"/>
                </a:solidFill>
                <a:latin typeface="Times New Roman" panose="02020603050405020304" pitchFamily="18" charset="0"/>
                <a:ea typeface="MS PGothic" panose="020B0600070205080204" pitchFamily="34" charset="-128"/>
              </a:rPr>
              <a:pPr/>
              <a:t>31</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5779" name="Rectangle 1">
            <a:extLst>
              <a:ext uri="{FF2B5EF4-FFF2-40B4-BE49-F238E27FC236}">
                <a16:creationId xmlns:a16="http://schemas.microsoft.com/office/drawing/2014/main" id="{82E7B6EB-30D2-434E-869F-93D48542A375}"/>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8660DEB4-AAC5-4DDE-B245-8FE34D93B4EC}"/>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5781" name="Text Box 3">
            <a:extLst>
              <a:ext uri="{FF2B5EF4-FFF2-40B4-BE49-F238E27FC236}">
                <a16:creationId xmlns:a16="http://schemas.microsoft.com/office/drawing/2014/main" id="{28790D86-234E-48D8-B167-8BD8F5C704E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94D45A7E-7E2C-452C-B964-A393EEF9D6C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31</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5782" name="Notizenplatzhalter 1">
            <a:extLst>
              <a:ext uri="{FF2B5EF4-FFF2-40B4-BE49-F238E27FC236}">
                <a16:creationId xmlns:a16="http://schemas.microsoft.com/office/drawing/2014/main" id="{40BA953C-2989-45AD-858E-D3532DCA94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Calibri" panose="020F0502020204030204" pitchFamily="34" charset="0"/>
                <a:ea typeface="Microsoft YaHei" panose="020B0503020204020204" pitchFamily="34" charset="-122"/>
              </a:rPr>
              <a:t>Leinen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6431191-1B41-4237-9727-6E2509100B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CB1171A2-36B9-4235-B2D9-8CE66A0FD6D2}" type="slidenum">
              <a:rPr lang="de-DE" altLang="de-DE" sz="1200" smtClean="0">
                <a:solidFill>
                  <a:srgbClr val="000000"/>
                </a:solidFill>
                <a:latin typeface="Times New Roman" panose="02020603050405020304" pitchFamily="18" charset="0"/>
                <a:ea typeface="MS PGothic" panose="020B0600070205080204" pitchFamily="34" charset="-128"/>
              </a:rPr>
              <a:pPr/>
              <a:t>32</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7827" name="Rectangle 1">
            <a:extLst>
              <a:ext uri="{FF2B5EF4-FFF2-40B4-BE49-F238E27FC236}">
                <a16:creationId xmlns:a16="http://schemas.microsoft.com/office/drawing/2014/main" id="{93A1101A-D816-424A-A109-4ECB11BB540B}"/>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A64D3447-2DD9-4A6F-9EAB-09CF4AC41AEF}"/>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77829" name="Text Box 3">
            <a:extLst>
              <a:ext uri="{FF2B5EF4-FFF2-40B4-BE49-F238E27FC236}">
                <a16:creationId xmlns:a16="http://schemas.microsoft.com/office/drawing/2014/main" id="{831BC186-E9ED-4EB1-B8DB-695CFB2733B1}"/>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F2653506-781D-4162-A206-53A985C1B51D}"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32</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7830" name="Notizenplatzhalter 1">
            <a:extLst>
              <a:ext uri="{FF2B5EF4-FFF2-40B4-BE49-F238E27FC236}">
                <a16:creationId xmlns:a16="http://schemas.microsoft.com/office/drawing/2014/main" id="{C373C028-36A6-4AE7-B842-72F0A72D84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sz="2000">
              <a:solidFill>
                <a:srgbClr val="003366"/>
              </a:solidFill>
              <a:latin typeface="Arial" panose="020B0604020202020204" pitchFamily="34" charset="0"/>
              <a:ea typeface="Microsoft YaHei" panose="020B0503020204020204" pitchFamily="34"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568C0A7-F5A2-40E9-BFA7-FC40F62AA8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95604D0-DA80-4F2F-8FEC-814264C4A216}" type="slidenum">
              <a:rPr lang="de-DE" altLang="de-DE" sz="1200" smtClean="0">
                <a:solidFill>
                  <a:srgbClr val="000000"/>
                </a:solidFill>
                <a:latin typeface="Times New Roman" panose="02020603050405020304" pitchFamily="18" charset="0"/>
                <a:ea typeface="MS PGothic" panose="020B0600070205080204" pitchFamily="34" charset="-128"/>
              </a:rPr>
              <a:pPr/>
              <a:t>33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79875" name="Rectangle 1">
            <a:extLst>
              <a:ext uri="{FF2B5EF4-FFF2-40B4-BE49-F238E27FC236}">
                <a16:creationId xmlns:a16="http://schemas.microsoft.com/office/drawing/2014/main" id="{44433355-C94F-43DD-8CAB-84C14F4C6C92}"/>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F87FDD4C-4C3C-4CCB-B6C3-BD2F6CF0197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79877" name="Text Box 3">
            <a:extLst>
              <a:ext uri="{FF2B5EF4-FFF2-40B4-BE49-F238E27FC236}">
                <a16:creationId xmlns:a16="http://schemas.microsoft.com/office/drawing/2014/main" id="{6F8AF370-E1A9-4CA5-9B4C-6C7750F6D10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8AC6C05F-492D-4AEC-9725-1F3A2324DA24}"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79878" name="Notizenplatzhalter 1">
            <a:extLst>
              <a:ext uri="{FF2B5EF4-FFF2-40B4-BE49-F238E27FC236}">
                <a16:creationId xmlns:a16="http://schemas.microsoft.com/office/drawing/2014/main" id="{B85BFA6B-F186-493A-82C0-D211BEAB78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i="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BA557BD-DDD8-4172-AE09-34B5D975655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A6A02AAB-4AB5-4B3B-A34E-6AB528178E3C}" type="slidenum">
              <a:rPr lang="de-DE" altLang="de-DE" sz="1200" smtClean="0">
                <a:solidFill>
                  <a:srgbClr val="000000"/>
                </a:solidFill>
                <a:latin typeface="Times New Roman" panose="02020603050405020304" pitchFamily="18" charset="0"/>
                <a:ea typeface="MS PGothic" panose="020B0600070205080204" pitchFamily="34" charset="-128"/>
              </a:rPr>
              <a:pPr/>
              <a:t>34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1923" name="Rectangle 1">
            <a:extLst>
              <a:ext uri="{FF2B5EF4-FFF2-40B4-BE49-F238E27FC236}">
                <a16:creationId xmlns:a16="http://schemas.microsoft.com/office/drawing/2014/main" id="{5F9E73CD-706A-4CB8-92B4-2183BE0D48D9}"/>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CB10DDE3-98E9-4B01-B56C-9EE3F3A810FD}"/>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81925" name="Text Box 3">
            <a:extLst>
              <a:ext uri="{FF2B5EF4-FFF2-40B4-BE49-F238E27FC236}">
                <a16:creationId xmlns:a16="http://schemas.microsoft.com/office/drawing/2014/main" id="{426D8B68-AB4F-4BDE-9052-532C7C66001E}"/>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7D4C7D35-1C2C-4378-A4CF-97C4EC84EBF9}"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81926" name="Notizenplatzhalter 1">
            <a:extLst>
              <a:ext uri="{FF2B5EF4-FFF2-40B4-BE49-F238E27FC236}">
                <a16:creationId xmlns:a16="http://schemas.microsoft.com/office/drawing/2014/main" id="{1F8A3F84-3FBB-46CE-A973-9D66C6763C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Zu Transparenz: keine irreführenden eigene Baumwoll-“Siegel“, sondern möglichst echte Bio-Baumwolle,</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in jedem Fall korrekte Infos für Kund_innen; am liebsten Infos zur gesamten Produktion, z.B. über Produktcode;</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bewirkt und setzt voraus, dass Unternehmen die Lieferkette kennen und sich damit auseinander setzen;</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dafür ggf. für Baumwolle ein Track and Tracing-System entwickeln, da sie derzeit (zumindest bei konventioneller)</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nicht auf ihre Herkunft zurückverfolgt werden kann</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endParaRPr lang="de-DE" altLang="de-DE" sz="2000">
              <a:latin typeface="Arial" panose="020B0604020202020204" pitchFamily="34" charset="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Zu Sorgfaltspflicht: beinhaltet zunächst, dass Unternehmen sich mit Risiken für Menschenrechtsverletzungen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in ihrer Lieferkette auseinander setzen und Maßnahmen treffen, dass Menschenrechte geschützt sind;</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de-DE" altLang="de-DE" sz="2000">
                <a:latin typeface="Arial" panose="020B0604020202020204" pitchFamily="34" charset="0"/>
                <a:ea typeface="Microsoft YaHei" panose="020B0503020204020204" pitchFamily="34" charset="-122"/>
              </a:rPr>
              <a:t>hätte auch Auswirkungen auf Baumwollbeschaffung; </a:t>
            </a:r>
            <a:br>
              <a:rPr lang="de-DE" altLang="de-DE" sz="2000">
                <a:latin typeface="Arial" panose="020B0604020202020204" pitchFamily="34" charset="0"/>
                <a:ea typeface="Microsoft YaHei" panose="020B0503020204020204" pitchFamily="34" charset="-122"/>
              </a:rPr>
            </a:br>
            <a:r>
              <a:rPr lang="de-DE" altLang="de-DE" sz="2000">
                <a:latin typeface="Arial" panose="020B0604020202020204" pitchFamily="34" charset="0"/>
                <a:ea typeface="Microsoft YaHei" panose="020B0503020204020204" pitchFamily="34" charset="-122"/>
              </a:rPr>
              <a:t>auch wenn besonderer Fall, dass anbauende Bauern und Bäuerinnen i.d.R. keine Arbeitnehmer sind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9481C20-387D-4EDF-9DEB-88AFD09FAE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13FD2EB4-46E7-4294-B4CA-8BAEE0136A85}" type="slidenum">
              <a:rPr lang="de-DE" altLang="de-DE" sz="1200" smtClean="0">
                <a:solidFill>
                  <a:srgbClr val="000000"/>
                </a:solidFill>
                <a:latin typeface="Times New Roman" panose="02020603050405020304" pitchFamily="18" charset="0"/>
                <a:ea typeface="MS PGothic" panose="020B0600070205080204" pitchFamily="34" charset="-128"/>
              </a:rPr>
              <a:pPr/>
              <a:t>35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3971" name="Rectangle 1">
            <a:extLst>
              <a:ext uri="{FF2B5EF4-FFF2-40B4-BE49-F238E27FC236}">
                <a16:creationId xmlns:a16="http://schemas.microsoft.com/office/drawing/2014/main" id="{FDCCF9E0-9C0D-4DB1-8798-9BFDF827E22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44B4AF32-D8D1-4820-8381-33F90F7332F1}"/>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FFCC5B55-7748-4F76-9F40-A648C7F76A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3F6FA520-41DA-4900-88CC-961269E8E6FE}" type="slidenum">
              <a:rPr lang="de-DE" altLang="de-DE" sz="1200" smtClean="0">
                <a:solidFill>
                  <a:srgbClr val="000000"/>
                </a:solidFill>
                <a:latin typeface="Times New Roman" panose="02020603050405020304" pitchFamily="18" charset="0"/>
                <a:ea typeface="MS PGothic" panose="020B0600070205080204" pitchFamily="34" charset="-128"/>
              </a:rPr>
              <a:pPr/>
              <a:t>36</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6019" name="Rectangle 2">
            <a:extLst>
              <a:ext uri="{FF2B5EF4-FFF2-40B4-BE49-F238E27FC236}">
                <a16:creationId xmlns:a16="http://schemas.microsoft.com/office/drawing/2014/main" id="{BC8DED52-25FC-4EB4-B569-C1280BE57381}"/>
              </a:ext>
            </a:extLst>
          </p:cNvPr>
          <p:cNvSpPr>
            <a:spLocks noGrp="1" noRot="1" noChangeAspect="1" noChangeArrowheads="1" noTextEdit="1"/>
          </p:cNvSpPr>
          <p:nvPr>
            <p:ph type="sldImg"/>
          </p:nvPr>
        </p:nvSpPr>
        <p:spPr/>
      </p:sp>
      <p:sp>
        <p:nvSpPr>
          <p:cNvPr id="96260" name="Rectangle 3">
            <a:extLst>
              <a:ext uri="{FF2B5EF4-FFF2-40B4-BE49-F238E27FC236}">
                <a16:creationId xmlns:a16="http://schemas.microsoft.com/office/drawing/2014/main" id="{FD00B4E5-A415-480B-A26F-A6A370BEA669}"/>
              </a:ext>
            </a:extLst>
          </p:cNvPr>
          <p:cNvSpPr>
            <a:spLocks noGrp="1" noChangeArrowheads="1"/>
          </p:cNvSpPr>
          <p:nvPr>
            <p:ph type="body" idx="1"/>
          </p:nvPr>
        </p:nvSpPr>
        <p:spPr>
          <a:ln/>
        </p:spPr>
        <p:txBody>
          <a:bodyPr/>
          <a:lstStyle/>
          <a:p>
            <a:pPr eaLnBrk="1" hangingPunct="1">
              <a:buFont typeface="Times New Roman" charset="0"/>
              <a:buNone/>
              <a:defRPr/>
            </a:pPr>
            <a:endParaRPr lang="de-DE">
              <a:latin typeface="Arial" charset="0"/>
              <a:ea typeface="ＭＳ Ｐゴシック" charset="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E4EBEF2-FBAB-4762-8CBE-4690F6D376C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AAF8C8AC-B0F0-42E7-907A-793DC224D764}" type="slidenum">
              <a:rPr lang="de-DE" altLang="de-DE" sz="1200" smtClean="0">
                <a:solidFill>
                  <a:srgbClr val="000000"/>
                </a:solidFill>
                <a:latin typeface="Times New Roman" panose="02020603050405020304" pitchFamily="18" charset="0"/>
                <a:ea typeface="MS PGothic" panose="020B0600070205080204" pitchFamily="34" charset="-128"/>
              </a:rPr>
              <a:pPr/>
              <a:t>37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88067" name="Rectangle 1">
            <a:extLst>
              <a:ext uri="{FF2B5EF4-FFF2-40B4-BE49-F238E27FC236}">
                <a16:creationId xmlns:a16="http://schemas.microsoft.com/office/drawing/2014/main" id="{B50F007E-29C9-4684-93E4-5F476E74224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a:extLst>
              <a:ext uri="{FF2B5EF4-FFF2-40B4-BE49-F238E27FC236}">
                <a16:creationId xmlns:a16="http://schemas.microsoft.com/office/drawing/2014/main" id="{9AA09325-BEFB-4D67-848B-40A8D4F03727}"/>
              </a:ext>
            </a:extLst>
          </p:cNvPr>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i="1">
              <a:latin typeface="Arial" panose="020B0604020202020204" pitchFamily="34" charset="0"/>
            </a:endParaRPr>
          </a:p>
          <a:p>
            <a:pPr eaLnBrk="1" hangingPunct="1">
              <a:spcBef>
                <a:spcPct val="0"/>
              </a:spcBef>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i="1">
              <a:solidFill>
                <a:srgbClr val="003366"/>
              </a:solidFill>
            </a:endParaRPr>
          </a:p>
          <a:p>
            <a:pPr>
              <a:tabLst>
                <a:tab pos="0" algn="l"/>
                <a:tab pos="449263" algn="l"/>
                <a:tab pos="898525" algn="l"/>
                <a:tab pos="1347788" algn="l"/>
                <a:tab pos="1797050" algn="l"/>
                <a:tab pos="2246313" algn="l"/>
                <a:tab pos="2695575" algn="l"/>
                <a:tab pos="3144838" algn="l"/>
                <a:tab pos="3594100" algn="l"/>
                <a:tab pos="4043363" algn="l"/>
                <a:tab pos="4492625" algn="l"/>
                <a:tab pos="4941888" algn="l"/>
              </a:tabLst>
            </a:pPr>
            <a:endParaRPr lang="de-DE" altLang="de-DE">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628952D-C126-442E-90C2-E9BD75FF5B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pPr hangingPunct="1">
              <a:lnSpc>
                <a:spcPct val="100000"/>
              </a:lnSpc>
              <a:buSzPct val="45000"/>
              <a:buFont typeface="Wingdings" panose="05000000000000000000" pitchFamily="2" charset="2"/>
              <a:buNone/>
            </a:pPr>
            <a:fld id="{57D5AA5E-A71D-4196-BF3D-F83F5C736CE9}" type="slidenum">
              <a:rPr lang="de-DE" altLang="de-DE" sz="1200" smtClean="0">
                <a:solidFill>
                  <a:srgbClr val="000000"/>
                </a:solidFill>
                <a:latin typeface="Times New Roman" panose="02020603050405020304" pitchFamily="18" charset="0"/>
                <a:ea typeface="MS PGothic" panose="020B0600070205080204" pitchFamily="34" charset="-128"/>
              </a:rPr>
              <a:pPr hangingPunct="1">
                <a:lnSpc>
                  <a:spcPct val="100000"/>
                </a:lnSpc>
                <a:buSzPct val="45000"/>
                <a:buFont typeface="Wingdings" panose="05000000000000000000" pitchFamily="2" charset="2"/>
                <a:buNone/>
              </a:pPr>
              <a:t>4</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20483" name="Rectangle 1">
            <a:extLst>
              <a:ext uri="{FF2B5EF4-FFF2-40B4-BE49-F238E27FC236}">
                <a16:creationId xmlns:a16="http://schemas.microsoft.com/office/drawing/2014/main" id="{B2508BFD-4CA9-4229-BAD1-F6C677C772F9}"/>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Text Box 2">
            <a:extLst>
              <a:ext uri="{FF2B5EF4-FFF2-40B4-BE49-F238E27FC236}">
                <a16:creationId xmlns:a16="http://schemas.microsoft.com/office/drawing/2014/main" id="{0954DD10-496E-4F8C-BCAB-F840CBA36BF1}"/>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20485" name="Text Box 3">
            <a:extLst>
              <a:ext uri="{FF2B5EF4-FFF2-40B4-BE49-F238E27FC236}">
                <a16:creationId xmlns:a16="http://schemas.microsoft.com/office/drawing/2014/main" id="{ECC9A11F-1A95-488E-855E-B692C53063BD}"/>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B9BF7963-036F-41E6-BF57-61CA8DB09EC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4</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4B4CD845-BA19-46FA-B609-4EADD69BBF73}"/>
              </a:ext>
            </a:extLst>
          </p:cNvPr>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E9596180-0EF1-4434-A9F2-A9D0D7F0BA20}"/>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BA51349A-6CC9-48C9-8064-5D3F72750291}" type="slidenum">
              <a:rPr lang="de-DE" sz="1300" spc="-1">
                <a:solidFill>
                  <a:srgbClr val="000000"/>
                </a:solidFill>
                <a:uFill>
                  <a:solidFill>
                    <a:srgbClr val="FFFFFF"/>
                  </a:solidFill>
                </a:uFill>
                <a:latin typeface="Times New Roman"/>
                <a:ea typeface="MS PGothic"/>
              </a:rPr>
              <a:pPr algn="r">
                <a:defRPr/>
              </a:pPr>
              <a:t>5</a:t>
            </a:fld>
            <a:endParaRPr lang="de-DE" sz="1400" spc="-1">
              <a:solidFill>
                <a:srgbClr val="000000"/>
              </a:solidFill>
              <a:uFill>
                <a:solidFill>
                  <a:srgbClr val="FFFFFF"/>
                </a:solidFill>
              </a:uFill>
              <a:latin typeface="Times New Roman"/>
            </a:endParaRPr>
          </a:p>
        </p:txBody>
      </p:sp>
      <p:sp>
        <p:nvSpPr>
          <p:cNvPr id="397" name="PlaceHolder 2">
            <a:extLst>
              <a:ext uri="{FF2B5EF4-FFF2-40B4-BE49-F238E27FC236}">
                <a16:creationId xmlns:a16="http://schemas.microsoft.com/office/drawing/2014/main" id="{E4C56E67-3E0F-453D-A8CF-139988FF775D}"/>
              </a:ext>
            </a:extLst>
          </p:cNvPr>
          <p:cNvSpPr>
            <a:spLocks noGrp="1"/>
          </p:cNvSpPr>
          <p:nvPr>
            <p:ph type="body"/>
          </p:nvPr>
        </p:nvSpPr>
        <p:spPr>
          <a:xfrm>
            <a:off x="946150" y="4860925"/>
            <a:ext cx="5207000" cy="4605338"/>
          </a:xfrm>
        </p:spPr>
        <p:txBody>
          <a:bodyPr lIns="99000" tIns="49680" rIns="99000" bIns="49680"/>
          <a:lstStyle/>
          <a:p>
            <a:pPr marL="216000" indent="-216000">
              <a:defRPr/>
            </a:pPr>
            <a:endParaRPr lang="de-DE" sz="2000" spc="-1" dirty="0">
              <a:uFill>
                <a:solidFill>
                  <a:srgbClr val="FFFFFF"/>
                </a:solidFill>
              </a:u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a:extLst>
              <a:ext uri="{FF2B5EF4-FFF2-40B4-BE49-F238E27FC236}">
                <a16:creationId xmlns:a16="http://schemas.microsoft.com/office/drawing/2014/main" id="{30678795-76DA-495B-B4D0-3E4AAD6A5A0C}"/>
              </a:ext>
            </a:extLst>
          </p:cNvPr>
          <p:cNvSpPr txBox="1"/>
          <p:nvPr/>
        </p:nvSpPr>
        <p:spPr>
          <a:xfrm>
            <a:off x="4022725" y="9723438"/>
            <a:ext cx="3076575" cy="511175"/>
          </a:xfrm>
          <a:prstGeom prst="rect">
            <a:avLst/>
          </a:prstGeom>
          <a:noFill/>
          <a:ln>
            <a:noFill/>
          </a:ln>
        </p:spPr>
        <p:txBody>
          <a:bodyPr lIns="99000" tIns="49680" rIns="99000" bIns="49680" anchor="b"/>
          <a:lstStyle/>
          <a:p>
            <a:pPr algn="r">
              <a:defRPr/>
            </a:pPr>
            <a:fld id="{8D8CEF5F-CC90-464E-BE3D-1CEB3B16A33A}" type="slidenum">
              <a:rPr lang="de-DE" sz="1300" spc="-1">
                <a:solidFill>
                  <a:srgbClr val="000000"/>
                </a:solidFill>
                <a:uFill>
                  <a:solidFill>
                    <a:srgbClr val="FFFFFF"/>
                  </a:solidFill>
                </a:uFill>
                <a:latin typeface="Times New Roman"/>
                <a:ea typeface="MS PGothic"/>
              </a:rPr>
              <a:pPr algn="r">
                <a:defRPr/>
              </a:pPr>
              <a:t>6</a:t>
            </a:fld>
            <a:endParaRPr lang="de-DE" sz="1400" spc="-1">
              <a:solidFill>
                <a:srgbClr val="000000"/>
              </a:solidFill>
              <a:uFill>
                <a:solidFill>
                  <a:srgbClr val="FFFFFF"/>
                </a:solidFill>
              </a:uFill>
              <a:latin typeface="Times New Roman"/>
            </a:endParaRPr>
          </a:p>
        </p:txBody>
      </p:sp>
      <p:sp>
        <p:nvSpPr>
          <p:cNvPr id="397" name="PlaceHolder 2">
            <a:extLst>
              <a:ext uri="{FF2B5EF4-FFF2-40B4-BE49-F238E27FC236}">
                <a16:creationId xmlns:a16="http://schemas.microsoft.com/office/drawing/2014/main" id="{A6A9858D-70FC-4144-A85D-65B9FEE0E295}"/>
              </a:ext>
            </a:extLst>
          </p:cNvPr>
          <p:cNvSpPr>
            <a:spLocks noGrp="1"/>
          </p:cNvSpPr>
          <p:nvPr>
            <p:ph type="body"/>
          </p:nvPr>
        </p:nvSpPr>
        <p:spPr>
          <a:xfrm>
            <a:off x="946150" y="4860925"/>
            <a:ext cx="5207000" cy="4605338"/>
          </a:xfrm>
        </p:spPr>
        <p:txBody>
          <a:bodyPr lIns="99000" tIns="49680" rIns="99000" bIns="49680"/>
          <a:lstStyle/>
          <a:p>
            <a:pPr marL="344487" indent="-34290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geht v.a. um die Gewinnung von Rohstoffen,</a:t>
            </a: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aber auch erste Verarbeitungsschritte am Anfang der Kette</a:t>
            </a:r>
          </a:p>
          <a:p>
            <a:pPr marL="344487" indent="-34290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Bedingungen hier (z.B. chemische Belastung der Fasern) haben teilweise</a:t>
            </a: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noch weitere Auswirkungen auf die gesamte Kette (z.B. Gesundheitsbelastung der </a:t>
            </a:r>
            <a:r>
              <a:rPr lang="de-DE" altLang="de-DE" sz="2000" dirty="0" err="1">
                <a:latin typeface="Arial" panose="020B0604020202020204" pitchFamily="34" charset="0"/>
                <a:ea typeface="Microsoft YaHei" panose="020B0503020204020204" pitchFamily="34" charset="-122"/>
              </a:rPr>
              <a:t>Arbeiter_innen</a:t>
            </a:r>
            <a:endParaRPr lang="de-DE" altLang="de-DE" sz="2000" dirty="0">
              <a:latin typeface="Arial" panose="020B0604020202020204" pitchFamily="34" charset="0"/>
              <a:ea typeface="Microsoft YaHei" panose="020B0503020204020204" pitchFamily="34" charset="-122"/>
            </a:endParaRP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und </a:t>
            </a:r>
            <a:r>
              <a:rPr lang="de-DE" altLang="de-DE" sz="2000" dirty="0" err="1">
                <a:latin typeface="Arial" panose="020B0604020202020204" pitchFamily="34" charset="0"/>
                <a:ea typeface="Microsoft YaHei" panose="020B0503020204020204" pitchFamily="34" charset="-122"/>
              </a:rPr>
              <a:t>Konsument_innen</a:t>
            </a:r>
            <a:r>
              <a:rPr lang="de-DE" altLang="de-DE" sz="2000" dirty="0">
                <a:latin typeface="Arial" panose="020B0604020202020204" pitchFamily="34" charset="0"/>
                <a:ea typeface="Microsoft YaHei" panose="020B0503020204020204" pitchFamily="34" charset="-122"/>
              </a:rPr>
              <a:t>, Qualität der Fasern…)</a:t>
            </a:r>
          </a:p>
          <a:p>
            <a:pPr marL="344487" indent="-34290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wenn Unternehmen sozial und ökologisch nachhaltig agieren wollen,</a:t>
            </a:r>
          </a:p>
          <a:p>
            <a:pPr marL="1587"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sz="2000" dirty="0">
                <a:latin typeface="Arial" panose="020B0604020202020204" pitchFamily="34" charset="0"/>
                <a:ea typeface="Microsoft YaHei" panose="020B0503020204020204" pitchFamily="34" charset="-122"/>
              </a:rPr>
              <a:t>müssen sie beim Baumwollanbau anfangen und wissen, wo diese herkommt</a:t>
            </a:r>
          </a:p>
          <a:p>
            <a:pPr marL="216000" indent="-216000">
              <a:defRPr/>
            </a:pPr>
            <a:endParaRPr lang="de-DE" sz="2000" spc="-1" dirty="0">
              <a:uFill>
                <a:solidFill>
                  <a:srgbClr val="FFFFFF"/>
                </a:solidFill>
              </a:u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C059BE1-D895-4A67-8603-72819738048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4F7EA557-B522-47F1-BA47-5137320DC1A0}" type="slidenum">
              <a:rPr lang="de-DE" altLang="de-DE" sz="1200" smtClean="0">
                <a:solidFill>
                  <a:srgbClr val="000000"/>
                </a:solidFill>
                <a:latin typeface="Times New Roman" panose="02020603050405020304" pitchFamily="18" charset="0"/>
                <a:ea typeface="MS PGothic" panose="020B0600070205080204" pitchFamily="34" charset="-128"/>
              </a:rPr>
              <a:pPr/>
              <a:t>7</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26627" name="Rectangle 1">
            <a:extLst>
              <a:ext uri="{FF2B5EF4-FFF2-40B4-BE49-F238E27FC236}">
                <a16:creationId xmlns:a16="http://schemas.microsoft.com/office/drawing/2014/main" id="{9665C4F8-F7B8-4044-A6E3-EF69F105F998}"/>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Text Box 2">
            <a:extLst>
              <a:ext uri="{FF2B5EF4-FFF2-40B4-BE49-F238E27FC236}">
                <a16:creationId xmlns:a16="http://schemas.microsoft.com/office/drawing/2014/main" id="{FB74CFF7-C8D5-432A-95A5-8BE71AAFD20C}"/>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26629" name="Text Box 3">
            <a:extLst>
              <a:ext uri="{FF2B5EF4-FFF2-40B4-BE49-F238E27FC236}">
                <a16:creationId xmlns:a16="http://schemas.microsoft.com/office/drawing/2014/main" id="{9FDF1D10-03BD-4307-B21A-B769A14868D0}"/>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18BFC092-CF9F-4D08-8F6E-C3A433E8801E}"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7</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26630" name="Notizenplatzhalter 1">
            <a:extLst>
              <a:ext uri="{FF2B5EF4-FFF2-40B4-BE49-F238E27FC236}">
                <a16:creationId xmlns:a16="http://schemas.microsoft.com/office/drawing/2014/main" id="{A06E041F-0D5A-4390-8011-18C350FB03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a:t>Antwort: 20 – 30%</a:t>
            </a:r>
          </a:p>
          <a:p>
            <a:endParaRPr lang="de-DE" altLang="de-DE"/>
          </a:p>
          <a:p>
            <a:r>
              <a:rPr lang="de-DE" altLang="de-DE" i="1"/>
              <a:t>Für 2018 findet man Werte um 25%, z.B. hier:</a:t>
            </a:r>
          </a:p>
          <a:p>
            <a:r>
              <a:rPr lang="de-DE" altLang="de-DE" i="1"/>
              <a:t>https://textileexchange.org/downloads/2018-preferred-fiber-and-materials-market-report/,</a:t>
            </a:r>
          </a:p>
          <a:p>
            <a:r>
              <a:rPr lang="de-DE" altLang="de-DE" i="1"/>
              <a:t>Zugriff 08.05.2019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FF5A9BC-ED41-475F-ADBC-66A9800FA74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6E8F1CD9-CB77-4670-816B-A4EBE474094D}" type="slidenum">
              <a:rPr lang="de-DE" altLang="de-DE" sz="1200" smtClean="0">
                <a:solidFill>
                  <a:srgbClr val="000000"/>
                </a:solidFill>
                <a:latin typeface="Times New Roman" panose="02020603050405020304" pitchFamily="18" charset="0"/>
                <a:ea typeface="MS PGothic" panose="020B0600070205080204" pitchFamily="34" charset="-128"/>
              </a:rPr>
              <a:pPr/>
              <a:t>8</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28675" name="Rectangle 1">
            <a:extLst>
              <a:ext uri="{FF2B5EF4-FFF2-40B4-BE49-F238E27FC236}">
                <a16:creationId xmlns:a16="http://schemas.microsoft.com/office/drawing/2014/main" id="{4085DFBB-60E2-4C85-AE56-B4B6A28FC491}"/>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Text Box 2">
            <a:extLst>
              <a:ext uri="{FF2B5EF4-FFF2-40B4-BE49-F238E27FC236}">
                <a16:creationId xmlns:a16="http://schemas.microsoft.com/office/drawing/2014/main" id="{8EEC1B01-BE57-4004-BC26-A37CCFAB6B54}"/>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28677" name="Text Box 3">
            <a:extLst>
              <a:ext uri="{FF2B5EF4-FFF2-40B4-BE49-F238E27FC236}">
                <a16:creationId xmlns:a16="http://schemas.microsoft.com/office/drawing/2014/main" id="{81A30923-52E4-400F-A239-F8301BF098B6}"/>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A4D8F1FE-D10A-4315-A92A-1DBDD1E0BCC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8</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93190" name="Notizenplatzhalter 1">
            <a:extLst>
              <a:ext uri="{FF2B5EF4-FFF2-40B4-BE49-F238E27FC236}">
                <a16:creationId xmlns:a16="http://schemas.microsoft.com/office/drawing/2014/main" id="{F59E03DE-67B2-48E2-8A6B-69AD600CBE3A}"/>
              </a:ext>
            </a:extLst>
          </p:cNvPr>
          <p:cNvSpPr>
            <a:spLocks noGrp="1" noChangeArrowheads="1"/>
          </p:cNvSpPr>
          <p:nvPr>
            <p:ph type="body" idx="1"/>
          </p:nvPr>
        </p:nvSpPr>
        <p:spPr>
          <a:ln/>
        </p:spPr>
        <p:txBody>
          <a:bodyPr/>
          <a:lstStyle/>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ea typeface="Microsoft YaHei" panose="020B0503020204020204" pitchFamily="34" charset="-122"/>
              </a:rPr>
              <a:t>erdölbasierte Fasern: Polyester, Polyamid</a:t>
            </a:r>
          </a:p>
          <a:p>
            <a:pPr marL="171450" indent="-171450" eaLnBrk="1">
              <a:spcBef>
                <a:spcPct val="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ea typeface="Microsoft YaHei" panose="020B0503020204020204" pitchFamily="34" charset="-122"/>
              </a:rPr>
              <a:t>Anteil Baumwolle rückläufig, aber absolut hat sich Menge</a:t>
            </a:r>
          </a:p>
          <a:p>
            <a:pPr eaLnBrk="1">
              <a:spcBef>
                <a:spcPct val="0"/>
              </a:spcBef>
              <a:buFont typeface="Arial" panose="020B0604020202020204" pitchFamily="34"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dirty="0">
                <a:ea typeface="Microsoft YaHei" panose="020B0503020204020204" pitchFamily="34" charset="-122"/>
              </a:rPr>
              <a:t>verfügbarer Baumwolle in letzten 3 Jahrzehnten verdoppelt</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dirty="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i="1" dirty="0">
                <a:ea typeface="Microsoft YaHei" panose="020B0503020204020204" pitchFamily="34" charset="-122"/>
              </a:rPr>
              <a:t>Quelle: https://textileexchange.org/downloads/2018-preferred-fiber-and-materials-market-report/, ablegt im Ordner mit Hintergrundinfos</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i="1" dirty="0">
                <a:ea typeface="Microsoft YaHei" panose="020B0503020204020204" pitchFamily="34" charset="-122"/>
              </a:rPr>
              <a:t>Zugriff 08.05.2019</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i="1" dirty="0">
              <a:ea typeface="Microsoft YaHei" panose="020B0503020204020204" pitchFamily="34" charset="-122"/>
            </a:endParaRP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de-DE" altLang="de-DE" i="1" dirty="0">
                <a:ea typeface="Microsoft YaHei" panose="020B0503020204020204" pitchFamily="34" charset="-122"/>
              </a:rPr>
              <a:t>Hinweis: Excel-Grundlage und PDF des Reports im Modulordner bzw. Hintergrundmaterialien</a:t>
            </a:r>
          </a:p>
          <a:p>
            <a:pPr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de-DE" altLang="de-DE" dirty="0">
              <a:ea typeface="Microsoft YaHei" panose="020B0503020204020204" pitchFamily="34" charset="-122"/>
            </a:endParaRPr>
          </a:p>
          <a:p>
            <a:pPr>
              <a:lnSpc>
                <a:spcPct val="90000"/>
              </a:lnSpc>
              <a:defRPr/>
            </a:pPr>
            <a:endParaRPr lang="de-DE" altLang="de-DE" dirty="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932BF9A-DDEA-4606-8B5F-3F2787D4C01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fld id="{40489F24-51CE-49F0-ACA8-A4CAE43F8DDF}" type="slidenum">
              <a:rPr lang="de-DE" altLang="de-DE" sz="1200" smtClean="0">
                <a:solidFill>
                  <a:srgbClr val="000000"/>
                </a:solidFill>
                <a:latin typeface="Times New Roman" panose="02020603050405020304" pitchFamily="18" charset="0"/>
                <a:ea typeface="MS PGothic" panose="020B0600070205080204" pitchFamily="34" charset="-128"/>
              </a:rPr>
              <a:pPr/>
              <a:t>9</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30723" name="Rectangle 1">
            <a:extLst>
              <a:ext uri="{FF2B5EF4-FFF2-40B4-BE49-F238E27FC236}">
                <a16:creationId xmlns:a16="http://schemas.microsoft.com/office/drawing/2014/main" id="{FFA94200-76D2-41F1-AEDB-45273F657BEE}"/>
              </a:ext>
            </a:extLst>
          </p:cNvPr>
          <p:cNvSpPr>
            <a:spLocks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60121371-9565-4364-B506-693CBB76F51E}"/>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spcBef>
                <a:spcPts val="450"/>
              </a:spcBef>
              <a:buSzPct val="100000"/>
            </a:pPr>
            <a:r>
              <a:rPr lang="de-DE" altLang="de-DE" sz="1200">
                <a:solidFill>
                  <a:srgbClr val="000000"/>
                </a:solidFill>
                <a:ea typeface="MS PGothic" panose="020B0600070205080204" pitchFamily="34" charset="-128"/>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ea typeface="MS PGothic" panose="020B0600070205080204" pitchFamily="34" charset="-128"/>
              </a:rPr>
              <a:t>Soziale Verantwortung = ihr wirtschaftliches Handeln sozial verantwortlich gestalten</a:t>
            </a:r>
          </a:p>
          <a:p>
            <a:pPr eaLnBrk="1" hangingPunct="1">
              <a:spcBef>
                <a:spcPts val="450"/>
              </a:spcBef>
              <a:buSzPct val="100000"/>
            </a:pPr>
            <a:r>
              <a:rPr lang="de-DE" altLang="de-DE" sz="1200">
                <a:solidFill>
                  <a:srgbClr val="000000"/>
                </a:solidFill>
                <a:ea typeface="MS PGothic" panose="020B0600070205080204" pitchFamily="34" charset="-128"/>
              </a:rPr>
              <a:t>3.  Eigene Kodizes ernst nehmen und effektive Maßnahmen zur Umsetzung </a:t>
            </a:r>
          </a:p>
          <a:p>
            <a:pPr eaLnBrk="1" hangingPunct="1">
              <a:spcBef>
                <a:spcPts val="450"/>
              </a:spcBef>
              <a:buSzPct val="100000"/>
            </a:pPr>
            <a:r>
              <a:rPr lang="de-DE" altLang="de-DE" sz="1200">
                <a:solidFill>
                  <a:srgbClr val="000000"/>
                </a:solidFill>
                <a:ea typeface="MS PGothic" panose="020B0600070205080204" pitchFamily="34" charset="-128"/>
              </a:rPr>
              <a:t>6. Nicht nur rein kommerzielle audits</a:t>
            </a:r>
          </a:p>
          <a:p>
            <a:pPr eaLnBrk="1" hangingPunct="1">
              <a:spcBef>
                <a:spcPts val="450"/>
              </a:spcBef>
              <a:buSzPct val="100000"/>
            </a:pPr>
            <a:endParaRPr lang="de-DE" altLang="de-DE" sz="1200">
              <a:solidFill>
                <a:srgbClr val="000000"/>
              </a:solidFill>
              <a:ea typeface="MS PGothic" panose="020B0600070205080204" pitchFamily="34" charset="-128"/>
            </a:endParaRPr>
          </a:p>
        </p:txBody>
      </p:sp>
      <p:sp>
        <p:nvSpPr>
          <p:cNvPr id="30725" name="Text Box 3">
            <a:extLst>
              <a:ext uri="{FF2B5EF4-FFF2-40B4-BE49-F238E27FC236}">
                <a16:creationId xmlns:a16="http://schemas.microsoft.com/office/drawing/2014/main" id="{DDCF46C6-3394-477A-BBA1-E22043B35858}"/>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r" eaLnBrk="1" hangingPunct="1">
              <a:buSzPct val="100000"/>
            </a:pPr>
            <a:fld id="{1CDB3131-9054-48A4-A025-A0459CEE1196}"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9</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30726" name="Notizenplatzhalter 1">
            <a:extLst>
              <a:ext uri="{FF2B5EF4-FFF2-40B4-BE49-F238E27FC236}">
                <a16:creationId xmlns:a16="http://schemas.microsoft.com/office/drawing/2014/main" id="{2B544003-192B-4B08-9DE2-9AE52D5EA1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de-DE" altLang="de-DE">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3A0EC9C-45D3-4E0E-A782-F2959A5C6D56}"/>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3BBD39DF-4CEF-4593-AB2F-3DF9AED95BD6}"/>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pic>
        <p:nvPicPr>
          <p:cNvPr id="6" name="Grafik 14">
            <a:extLst>
              <a:ext uri="{FF2B5EF4-FFF2-40B4-BE49-F238E27FC236}">
                <a16:creationId xmlns:a16="http://schemas.microsoft.com/office/drawing/2014/main" id="{E6E34916-8B96-43B6-8D6A-F06357BB75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A49B8E3A-4A69-4DF3-9272-994A5D4BA442}"/>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t>08.12.2016</a:t>
            </a:r>
          </a:p>
        </p:txBody>
      </p:sp>
      <p:sp>
        <p:nvSpPr>
          <p:cNvPr id="8" name="Rectangle 15">
            <a:extLst>
              <a:ext uri="{FF2B5EF4-FFF2-40B4-BE49-F238E27FC236}">
                <a16:creationId xmlns:a16="http://schemas.microsoft.com/office/drawing/2014/main" id="{471CC0D1-0E37-4051-8F58-B2412117055D}"/>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 I Hochschule </a:t>
            </a:r>
          </a:p>
        </p:txBody>
      </p:sp>
      <p:sp>
        <p:nvSpPr>
          <p:cNvPr id="9" name="Rectangle 17">
            <a:extLst>
              <a:ext uri="{FF2B5EF4-FFF2-40B4-BE49-F238E27FC236}">
                <a16:creationId xmlns:a16="http://schemas.microsoft.com/office/drawing/2014/main" id="{B18B30EF-094C-4C05-A902-DD5F3DBEFBBC}"/>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BE72B7D5-585D-49DA-89DE-895E2A2CAFE9}" type="slidenum">
              <a:rPr lang="de-DE" altLang="de-DE"/>
              <a:pPr>
                <a:defRPr/>
              </a:pPr>
              <a:t>‹Nr.›</a:t>
            </a:fld>
            <a:endParaRPr lang="de-DE" altLang="de-DE"/>
          </a:p>
        </p:txBody>
      </p:sp>
    </p:spTree>
    <p:extLst>
      <p:ext uri="{BB962C8B-B14F-4D97-AF65-F5344CB8AC3E}">
        <p14:creationId xmlns:p14="http://schemas.microsoft.com/office/powerpoint/2010/main" val="99860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469ADEF7-4C68-4AC0-8C73-90EF61DFA710}"/>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5" name="Rectangle 14">
            <a:extLst>
              <a:ext uri="{FF2B5EF4-FFF2-40B4-BE49-F238E27FC236}">
                <a16:creationId xmlns:a16="http://schemas.microsoft.com/office/drawing/2014/main" id="{EF635948-84BF-4FE1-883C-39A566A49446}"/>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87F2B508-9414-4E00-A216-8002B7EFD0D0}"/>
              </a:ext>
            </a:extLst>
          </p:cNvPr>
          <p:cNvSpPr>
            <a:spLocks noGrp="1" noChangeArrowheads="1"/>
          </p:cNvSpPr>
          <p:nvPr>
            <p:ph type="sldNum" sz="quarter" idx="12"/>
          </p:nvPr>
        </p:nvSpPr>
        <p:spPr>
          <a:ln/>
        </p:spPr>
        <p:txBody>
          <a:bodyPr/>
          <a:lstStyle>
            <a:lvl1pPr>
              <a:defRPr/>
            </a:lvl1pPr>
          </a:lstStyle>
          <a:p>
            <a:pPr>
              <a:defRPr/>
            </a:pPr>
            <a:fld id="{9BA9B312-C965-4373-9619-A7DAB9D76ED3}" type="slidenum">
              <a:rPr lang="de-DE" altLang="de-DE"/>
              <a:pPr>
                <a:defRPr/>
              </a:pPr>
              <a:t>‹Nr.›</a:t>
            </a:fld>
            <a:endParaRPr lang="de-DE" altLang="de-DE"/>
          </a:p>
        </p:txBody>
      </p:sp>
    </p:spTree>
    <p:extLst>
      <p:ext uri="{BB962C8B-B14F-4D97-AF65-F5344CB8AC3E}">
        <p14:creationId xmlns:p14="http://schemas.microsoft.com/office/powerpoint/2010/main" val="42182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EBBA54B7-EDD1-418B-BC2A-EA966C296FB4}"/>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5" name="Rectangle 14">
            <a:extLst>
              <a:ext uri="{FF2B5EF4-FFF2-40B4-BE49-F238E27FC236}">
                <a16:creationId xmlns:a16="http://schemas.microsoft.com/office/drawing/2014/main" id="{1307D1B0-ED31-4D1B-869F-7644A542E536}"/>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007AE432-5FAA-4E5F-9366-C2D006F187D1}"/>
              </a:ext>
            </a:extLst>
          </p:cNvPr>
          <p:cNvSpPr>
            <a:spLocks noGrp="1" noChangeArrowheads="1"/>
          </p:cNvSpPr>
          <p:nvPr>
            <p:ph type="sldNum" sz="quarter" idx="12"/>
          </p:nvPr>
        </p:nvSpPr>
        <p:spPr>
          <a:ln/>
        </p:spPr>
        <p:txBody>
          <a:bodyPr/>
          <a:lstStyle>
            <a:lvl1pPr>
              <a:defRPr/>
            </a:lvl1pPr>
          </a:lstStyle>
          <a:p>
            <a:pPr>
              <a:defRPr/>
            </a:pPr>
            <a:fld id="{945E28E8-9AFC-4C4E-B5E7-8EE0CDE8E0EC}" type="slidenum">
              <a:rPr lang="de-DE" altLang="de-DE"/>
              <a:pPr>
                <a:defRPr/>
              </a:pPr>
              <a:t>‹Nr.›</a:t>
            </a:fld>
            <a:endParaRPr lang="de-DE" altLang="de-DE"/>
          </a:p>
        </p:txBody>
      </p:sp>
    </p:spTree>
    <p:extLst>
      <p:ext uri="{BB962C8B-B14F-4D97-AF65-F5344CB8AC3E}">
        <p14:creationId xmlns:p14="http://schemas.microsoft.com/office/powerpoint/2010/main" val="204621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9D01A845-F8F1-45B0-921E-6BB06A8213DB}"/>
              </a:ext>
            </a:extLst>
          </p:cNvPr>
          <p:cNvSpPr>
            <a:spLocks noGrp="1"/>
          </p:cNvSpPr>
          <p:nvPr>
            <p:ph type="dt" sz="half" idx="10"/>
          </p:nvPr>
        </p:nvSpPr>
        <p:spPr/>
        <p:txBody>
          <a:bodyPr/>
          <a:lstStyle>
            <a:lvl1pPr>
              <a:defRPr/>
            </a:lvl1pPr>
          </a:lstStyle>
          <a:p>
            <a:pPr>
              <a:defRPr/>
            </a:pPr>
            <a:r>
              <a:rPr lang="de-DE"/>
              <a:t>08.12.2016</a:t>
            </a:r>
          </a:p>
        </p:txBody>
      </p:sp>
      <p:sp>
        <p:nvSpPr>
          <p:cNvPr id="5" name="Fußzeilenplatzhalter 4">
            <a:extLst>
              <a:ext uri="{FF2B5EF4-FFF2-40B4-BE49-F238E27FC236}">
                <a16:creationId xmlns:a16="http://schemas.microsoft.com/office/drawing/2014/main" id="{46682FD6-D32C-4E66-A2E6-A9671EA15133}"/>
              </a:ext>
            </a:extLst>
          </p:cNvPr>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a:extLst>
              <a:ext uri="{FF2B5EF4-FFF2-40B4-BE49-F238E27FC236}">
                <a16:creationId xmlns:a16="http://schemas.microsoft.com/office/drawing/2014/main" id="{B0F1EB95-E0E5-4B69-9ECB-0D4279D302A5}"/>
              </a:ext>
            </a:extLst>
          </p:cNvPr>
          <p:cNvSpPr>
            <a:spLocks noGrp="1"/>
          </p:cNvSpPr>
          <p:nvPr>
            <p:ph type="sldNum" sz="quarter" idx="12"/>
          </p:nvPr>
        </p:nvSpPr>
        <p:spPr>
          <a:xfrm>
            <a:off x="84138" y="5946775"/>
            <a:ext cx="671512" cy="885825"/>
          </a:xfrm>
        </p:spPr>
        <p:txBody>
          <a:bodyPr/>
          <a:lstStyle>
            <a:lvl1pPr>
              <a:defRPr/>
            </a:lvl1pPr>
          </a:lstStyle>
          <a:p>
            <a:pPr>
              <a:defRPr/>
            </a:pPr>
            <a:fld id="{F0DBA2B3-B0DD-40B3-8267-A6F239B9A3B4}" type="slidenum">
              <a:rPr lang="de-DE" altLang="de-DE"/>
              <a:pPr>
                <a:defRPr/>
              </a:pPr>
              <a:t>‹Nr.›</a:t>
            </a:fld>
            <a:endParaRPr lang="de-DE" altLang="de-DE"/>
          </a:p>
        </p:txBody>
      </p:sp>
    </p:spTree>
    <p:extLst>
      <p:ext uri="{BB962C8B-B14F-4D97-AF65-F5344CB8AC3E}">
        <p14:creationId xmlns:p14="http://schemas.microsoft.com/office/powerpoint/2010/main" val="749272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7A236066-FE37-4E47-B0CA-DC76FB7936EF}"/>
              </a:ext>
            </a:extLst>
          </p:cNvPr>
          <p:cNvSpPr>
            <a:spLocks noGrp="1"/>
          </p:cNvSpPr>
          <p:nvPr>
            <p:ph type="dt" sz="half" idx="10"/>
          </p:nvPr>
        </p:nvSpPr>
        <p:spPr/>
        <p:txBody>
          <a:bodyPr/>
          <a:lstStyle>
            <a:lvl1pPr>
              <a:defRPr/>
            </a:lvl1pPr>
          </a:lstStyle>
          <a:p>
            <a:pPr>
              <a:defRPr/>
            </a:pPr>
            <a:r>
              <a:rPr lang="de-DE"/>
              <a:t>08.12.2016</a:t>
            </a:r>
          </a:p>
        </p:txBody>
      </p:sp>
      <p:sp>
        <p:nvSpPr>
          <p:cNvPr id="5" name="Fußzeilenplatzhalter 4">
            <a:extLst>
              <a:ext uri="{FF2B5EF4-FFF2-40B4-BE49-F238E27FC236}">
                <a16:creationId xmlns:a16="http://schemas.microsoft.com/office/drawing/2014/main" id="{983854F7-3505-4A0D-B3A8-1D85442FE02C}"/>
              </a:ext>
            </a:extLst>
          </p:cNvPr>
          <p:cNvSpPr>
            <a:spLocks noGrp="1"/>
          </p:cNvSpPr>
          <p:nvPr>
            <p:ph type="ftr" sz="quarter" idx="11"/>
          </p:nvPr>
        </p:nvSpPr>
        <p:spPr/>
        <p:txBody>
          <a:bodyPr/>
          <a:lstStyle>
            <a:lvl1pPr>
              <a:defRPr/>
            </a:lvl1pPr>
          </a:lstStyle>
          <a:p>
            <a:pPr>
              <a:defRPr/>
            </a:pPr>
            <a:r>
              <a:rPr lang="de-DE"/>
              <a:t>Multiplikatorin I Hochschule </a:t>
            </a:r>
          </a:p>
        </p:txBody>
      </p:sp>
      <p:sp>
        <p:nvSpPr>
          <p:cNvPr id="6" name="Foliennummernplatzhalter 5">
            <a:extLst>
              <a:ext uri="{FF2B5EF4-FFF2-40B4-BE49-F238E27FC236}">
                <a16:creationId xmlns:a16="http://schemas.microsoft.com/office/drawing/2014/main" id="{A445AF67-40C7-42F1-AC93-631F9DF31159}"/>
              </a:ext>
            </a:extLst>
          </p:cNvPr>
          <p:cNvSpPr>
            <a:spLocks noGrp="1"/>
          </p:cNvSpPr>
          <p:nvPr>
            <p:ph type="sldNum" sz="quarter" idx="12"/>
          </p:nvPr>
        </p:nvSpPr>
        <p:spPr>
          <a:xfrm>
            <a:off x="84138" y="5946775"/>
            <a:ext cx="671512" cy="885825"/>
          </a:xfrm>
        </p:spPr>
        <p:txBody>
          <a:bodyPr/>
          <a:lstStyle>
            <a:lvl1pPr>
              <a:defRPr/>
            </a:lvl1pPr>
          </a:lstStyle>
          <a:p>
            <a:pPr>
              <a:defRPr/>
            </a:pPr>
            <a:fld id="{A38C54F8-CC67-4B28-8DD7-3CD5F118BEC1}" type="slidenum">
              <a:rPr lang="de-DE" altLang="de-DE"/>
              <a:pPr>
                <a:defRPr/>
              </a:pPr>
              <a:t>‹Nr.›</a:t>
            </a:fld>
            <a:endParaRPr lang="de-DE" altLang="de-DE"/>
          </a:p>
        </p:txBody>
      </p:sp>
    </p:spTree>
    <p:extLst>
      <p:ext uri="{BB962C8B-B14F-4D97-AF65-F5344CB8AC3E}">
        <p14:creationId xmlns:p14="http://schemas.microsoft.com/office/powerpoint/2010/main" val="2533468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E3B836C5-C552-4461-B8ED-57C566365029}"/>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6" name="Rectangle 14">
            <a:extLst>
              <a:ext uri="{FF2B5EF4-FFF2-40B4-BE49-F238E27FC236}">
                <a16:creationId xmlns:a16="http://schemas.microsoft.com/office/drawing/2014/main" id="{F83C267A-257D-48F7-AD96-54CEE920F54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1D6C8AA3-C516-44A2-8F3E-D0E063FC6A4A}"/>
              </a:ext>
            </a:extLst>
          </p:cNvPr>
          <p:cNvSpPr>
            <a:spLocks noGrp="1" noChangeArrowheads="1"/>
          </p:cNvSpPr>
          <p:nvPr>
            <p:ph type="sldNum" sz="quarter" idx="12"/>
          </p:nvPr>
        </p:nvSpPr>
        <p:spPr>
          <a:ln/>
        </p:spPr>
        <p:txBody>
          <a:bodyPr/>
          <a:lstStyle>
            <a:lvl1pPr>
              <a:defRPr/>
            </a:lvl1pPr>
          </a:lstStyle>
          <a:p>
            <a:pPr>
              <a:defRPr/>
            </a:pPr>
            <a:fld id="{DC2D0FDA-024C-4CC5-929B-BD0CE15A3EAF}" type="slidenum">
              <a:rPr lang="de-DE" altLang="de-DE"/>
              <a:pPr>
                <a:defRPr/>
              </a:pPr>
              <a:t>‹Nr.›</a:t>
            </a:fld>
            <a:endParaRPr lang="de-DE" altLang="de-DE"/>
          </a:p>
        </p:txBody>
      </p:sp>
    </p:spTree>
    <p:extLst>
      <p:ext uri="{BB962C8B-B14F-4D97-AF65-F5344CB8AC3E}">
        <p14:creationId xmlns:p14="http://schemas.microsoft.com/office/powerpoint/2010/main" val="1043694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449EE9B7-A2C6-463A-B7EC-4C734FED4708}"/>
              </a:ext>
            </a:extLst>
          </p:cNvPr>
          <p:cNvSpPr>
            <a:spLocks noGrp="1"/>
          </p:cNvSpPr>
          <p:nvPr>
            <p:ph type="dt" idx="10"/>
          </p:nvPr>
        </p:nvSpPr>
        <p:spPr>
          <a:xfrm>
            <a:off x="2667000" y="6553200"/>
            <a:ext cx="1903413" cy="303213"/>
          </a:xfrm>
        </p:spPr>
        <p:txBody>
          <a:bodyPr/>
          <a:lstStyle>
            <a:lvl1pPr>
              <a:defRPr/>
            </a:lvl1pPr>
          </a:lstStyle>
          <a:p>
            <a:pPr>
              <a:defRPr/>
            </a:pPr>
            <a:r>
              <a:rPr lang="de-DE" altLang="de-DE"/>
              <a:t>08.12.2016</a:t>
            </a:r>
          </a:p>
        </p:txBody>
      </p:sp>
      <p:sp>
        <p:nvSpPr>
          <p:cNvPr id="4" name="Fußzeilenplatzhalter 3">
            <a:extLst>
              <a:ext uri="{FF2B5EF4-FFF2-40B4-BE49-F238E27FC236}">
                <a16:creationId xmlns:a16="http://schemas.microsoft.com/office/drawing/2014/main" id="{68D8A196-15F4-451C-B3CA-F269646900D6}"/>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91BC08A1-B44F-499C-8A94-DA69A423CDA7}"/>
              </a:ext>
            </a:extLst>
          </p:cNvPr>
          <p:cNvSpPr>
            <a:spLocks noGrp="1"/>
          </p:cNvSpPr>
          <p:nvPr>
            <p:ph type="sldNum" idx="12"/>
          </p:nvPr>
        </p:nvSpPr>
        <p:spPr>
          <a:xfrm>
            <a:off x="9525" y="5962650"/>
            <a:ext cx="1031875" cy="884238"/>
          </a:xfrm>
        </p:spPr>
        <p:txBody>
          <a:bodyPr/>
          <a:lstStyle>
            <a:lvl1pPr>
              <a:defRPr/>
            </a:lvl1pPr>
          </a:lstStyle>
          <a:p>
            <a:pPr>
              <a:defRPr/>
            </a:pPr>
            <a:fld id="{590ED116-6BC0-4A20-95E5-33E38156AFD3}" type="slidenum">
              <a:rPr lang="de-DE" altLang="de-DE"/>
              <a:pPr>
                <a:defRPr/>
              </a:pPr>
              <a:t>‹Nr.›</a:t>
            </a:fld>
            <a:endParaRPr lang="de-DE" altLang="de-DE"/>
          </a:p>
        </p:txBody>
      </p:sp>
    </p:spTree>
    <p:extLst>
      <p:ext uri="{BB962C8B-B14F-4D97-AF65-F5344CB8AC3E}">
        <p14:creationId xmlns:p14="http://schemas.microsoft.com/office/powerpoint/2010/main" val="11424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F0048E3-1258-4F25-A83B-CB65B060A3D8}"/>
              </a:ext>
            </a:extLst>
          </p:cNvPr>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a:extLst>
              <a:ext uri="{FF2B5EF4-FFF2-40B4-BE49-F238E27FC236}">
                <a16:creationId xmlns:a16="http://schemas.microsoft.com/office/drawing/2014/main" id="{E7CC727C-7E15-4819-86CD-777D986B2B2F}"/>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pic>
        <p:nvPicPr>
          <p:cNvPr id="6" name="Grafik 13">
            <a:extLst>
              <a:ext uri="{FF2B5EF4-FFF2-40B4-BE49-F238E27FC236}">
                <a16:creationId xmlns:a16="http://schemas.microsoft.com/office/drawing/2014/main" id="{D30F359E-6400-4400-839D-8ABDF29393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AAC507B5-FB37-48C0-AC6D-45CDE0137D12}"/>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de-DE"/>
          </a:p>
        </p:txBody>
      </p:sp>
      <p:sp>
        <p:nvSpPr>
          <p:cNvPr id="8" name="Rectangle 15">
            <a:extLst>
              <a:ext uri="{FF2B5EF4-FFF2-40B4-BE49-F238E27FC236}">
                <a16:creationId xmlns:a16="http://schemas.microsoft.com/office/drawing/2014/main" id="{14789DA6-9E69-4E3A-BC96-C41AB08EC199}"/>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a:t>
            </a:r>
          </a:p>
        </p:txBody>
      </p:sp>
      <p:sp>
        <p:nvSpPr>
          <p:cNvPr id="9" name="Rectangle 17">
            <a:extLst>
              <a:ext uri="{FF2B5EF4-FFF2-40B4-BE49-F238E27FC236}">
                <a16:creationId xmlns:a16="http://schemas.microsoft.com/office/drawing/2014/main" id="{4972584D-22F4-4AC2-8924-687792432755}"/>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5F8EDC0D-31EC-4263-A237-6FA758094E1B}" type="slidenum">
              <a:rPr lang="de-DE" altLang="de-DE"/>
              <a:pPr>
                <a:defRPr/>
              </a:pPr>
              <a:t>‹Nr.›</a:t>
            </a:fld>
            <a:endParaRPr lang="de-DE" altLang="de-DE"/>
          </a:p>
        </p:txBody>
      </p:sp>
    </p:spTree>
    <p:extLst>
      <p:ext uri="{BB962C8B-B14F-4D97-AF65-F5344CB8AC3E}">
        <p14:creationId xmlns:p14="http://schemas.microsoft.com/office/powerpoint/2010/main" val="345299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595650A4-9B7F-41C0-A8F8-782FC6E691F0}"/>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F76117F4-2D18-4A8C-BCA0-2E0B7C062A25}"/>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6DE6297D-E837-47AC-A369-EA16992ADF38}"/>
              </a:ext>
            </a:extLst>
          </p:cNvPr>
          <p:cNvSpPr>
            <a:spLocks noGrp="1" noChangeArrowheads="1"/>
          </p:cNvSpPr>
          <p:nvPr>
            <p:ph type="sldNum" sz="quarter" idx="12"/>
          </p:nvPr>
        </p:nvSpPr>
        <p:spPr>
          <a:ln/>
        </p:spPr>
        <p:txBody>
          <a:bodyPr/>
          <a:lstStyle>
            <a:lvl1pPr>
              <a:defRPr/>
            </a:lvl1pPr>
          </a:lstStyle>
          <a:p>
            <a:pPr>
              <a:defRPr/>
            </a:pPr>
            <a:fld id="{3A2413F1-0D6B-4037-B35C-69658104D355}" type="slidenum">
              <a:rPr lang="de-DE" altLang="de-DE"/>
              <a:pPr>
                <a:defRPr/>
              </a:pPr>
              <a:t>‹Nr.›</a:t>
            </a:fld>
            <a:endParaRPr lang="de-DE" altLang="de-DE"/>
          </a:p>
        </p:txBody>
      </p:sp>
    </p:spTree>
    <p:extLst>
      <p:ext uri="{BB962C8B-B14F-4D97-AF65-F5344CB8AC3E}">
        <p14:creationId xmlns:p14="http://schemas.microsoft.com/office/powerpoint/2010/main" val="103994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48B74206-DFD5-4FB7-8C3F-DC97BE438D18}"/>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1D8C3248-0348-4E87-BB05-C0CBBCBC927C}"/>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C98E9561-5F38-4A09-A704-01C0793389C5}"/>
              </a:ext>
            </a:extLst>
          </p:cNvPr>
          <p:cNvSpPr>
            <a:spLocks noGrp="1" noChangeArrowheads="1"/>
          </p:cNvSpPr>
          <p:nvPr>
            <p:ph type="sldNum" sz="quarter" idx="12"/>
          </p:nvPr>
        </p:nvSpPr>
        <p:spPr>
          <a:ln/>
        </p:spPr>
        <p:txBody>
          <a:bodyPr/>
          <a:lstStyle>
            <a:lvl1pPr>
              <a:defRPr/>
            </a:lvl1pPr>
          </a:lstStyle>
          <a:p>
            <a:pPr>
              <a:defRPr/>
            </a:pPr>
            <a:fld id="{0A52BFB4-41E6-468A-B650-2BD321AA6374}" type="slidenum">
              <a:rPr lang="de-DE" altLang="de-DE"/>
              <a:pPr>
                <a:defRPr/>
              </a:pPr>
              <a:t>‹Nr.›</a:t>
            </a:fld>
            <a:endParaRPr lang="de-DE" altLang="de-DE"/>
          </a:p>
        </p:txBody>
      </p:sp>
    </p:spTree>
    <p:extLst>
      <p:ext uri="{BB962C8B-B14F-4D97-AF65-F5344CB8AC3E}">
        <p14:creationId xmlns:p14="http://schemas.microsoft.com/office/powerpoint/2010/main" val="247453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D076F650-5D8E-4BDF-A97E-FD0FD68B0C7D}"/>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5" name="Rectangle 14">
            <a:extLst>
              <a:ext uri="{FF2B5EF4-FFF2-40B4-BE49-F238E27FC236}">
                <a16:creationId xmlns:a16="http://schemas.microsoft.com/office/drawing/2014/main" id="{7764DC81-56C7-421F-AF6A-5EB0AE88E0A8}"/>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12974265-0D68-4DBE-83DA-64CF54409219}"/>
              </a:ext>
            </a:extLst>
          </p:cNvPr>
          <p:cNvSpPr>
            <a:spLocks noGrp="1" noChangeArrowheads="1"/>
          </p:cNvSpPr>
          <p:nvPr>
            <p:ph type="sldNum" sz="quarter" idx="12"/>
          </p:nvPr>
        </p:nvSpPr>
        <p:spPr>
          <a:ln/>
        </p:spPr>
        <p:txBody>
          <a:bodyPr/>
          <a:lstStyle>
            <a:lvl1pPr>
              <a:defRPr/>
            </a:lvl1pPr>
          </a:lstStyle>
          <a:p>
            <a:pPr>
              <a:defRPr/>
            </a:pPr>
            <a:fld id="{A077C84B-11E5-48CF-982D-2FA6F462B0DF}" type="slidenum">
              <a:rPr lang="de-DE" altLang="de-DE"/>
              <a:pPr>
                <a:defRPr/>
              </a:pPr>
              <a:t>‹Nr.›</a:t>
            </a:fld>
            <a:endParaRPr lang="de-DE" altLang="de-DE"/>
          </a:p>
        </p:txBody>
      </p:sp>
    </p:spTree>
    <p:extLst>
      <p:ext uri="{BB962C8B-B14F-4D97-AF65-F5344CB8AC3E}">
        <p14:creationId xmlns:p14="http://schemas.microsoft.com/office/powerpoint/2010/main" val="549149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E708FA22-052D-4212-8079-C70368395657}"/>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DC079D5C-B671-40D7-BF97-1170B6B225D5}"/>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7FD2F5DF-B647-41C5-A974-086C36DEBA39}"/>
              </a:ext>
            </a:extLst>
          </p:cNvPr>
          <p:cNvSpPr>
            <a:spLocks noGrp="1" noChangeArrowheads="1"/>
          </p:cNvSpPr>
          <p:nvPr>
            <p:ph type="sldNum" sz="quarter" idx="12"/>
          </p:nvPr>
        </p:nvSpPr>
        <p:spPr>
          <a:ln/>
        </p:spPr>
        <p:txBody>
          <a:bodyPr/>
          <a:lstStyle>
            <a:lvl1pPr>
              <a:defRPr/>
            </a:lvl1pPr>
          </a:lstStyle>
          <a:p>
            <a:pPr>
              <a:defRPr/>
            </a:pPr>
            <a:fld id="{C5B9F740-7952-4349-844C-BD434C793845}" type="slidenum">
              <a:rPr lang="de-DE" altLang="de-DE"/>
              <a:pPr>
                <a:defRPr/>
              </a:pPr>
              <a:t>‹Nr.›</a:t>
            </a:fld>
            <a:endParaRPr lang="de-DE" altLang="de-DE"/>
          </a:p>
        </p:txBody>
      </p:sp>
    </p:spTree>
    <p:extLst>
      <p:ext uri="{BB962C8B-B14F-4D97-AF65-F5344CB8AC3E}">
        <p14:creationId xmlns:p14="http://schemas.microsoft.com/office/powerpoint/2010/main" val="48536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D3F50514-05E6-45BA-BDC2-FED8DA871638}"/>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14">
            <a:extLst>
              <a:ext uri="{FF2B5EF4-FFF2-40B4-BE49-F238E27FC236}">
                <a16:creationId xmlns:a16="http://schemas.microsoft.com/office/drawing/2014/main" id="{84C9911F-51A5-445F-9F58-C1566609261D}"/>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9" name="Rectangle 15">
            <a:extLst>
              <a:ext uri="{FF2B5EF4-FFF2-40B4-BE49-F238E27FC236}">
                <a16:creationId xmlns:a16="http://schemas.microsoft.com/office/drawing/2014/main" id="{02228F07-7373-46B7-837A-896779366461}"/>
              </a:ext>
            </a:extLst>
          </p:cNvPr>
          <p:cNvSpPr>
            <a:spLocks noGrp="1" noChangeArrowheads="1"/>
          </p:cNvSpPr>
          <p:nvPr>
            <p:ph type="sldNum" sz="quarter" idx="12"/>
          </p:nvPr>
        </p:nvSpPr>
        <p:spPr>
          <a:ln/>
        </p:spPr>
        <p:txBody>
          <a:bodyPr/>
          <a:lstStyle>
            <a:lvl1pPr>
              <a:defRPr/>
            </a:lvl1pPr>
          </a:lstStyle>
          <a:p>
            <a:pPr>
              <a:defRPr/>
            </a:pPr>
            <a:fld id="{29BF151C-06CC-4929-A3D7-6F7385DE1C1A}" type="slidenum">
              <a:rPr lang="de-DE" altLang="de-DE"/>
              <a:pPr>
                <a:defRPr/>
              </a:pPr>
              <a:t>‹Nr.›</a:t>
            </a:fld>
            <a:endParaRPr lang="de-DE" altLang="de-DE"/>
          </a:p>
        </p:txBody>
      </p:sp>
    </p:spTree>
    <p:extLst>
      <p:ext uri="{BB962C8B-B14F-4D97-AF65-F5344CB8AC3E}">
        <p14:creationId xmlns:p14="http://schemas.microsoft.com/office/powerpoint/2010/main" val="171201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59AFF251-EC91-44D0-BA9B-CDFB690FC5FE}"/>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14">
            <a:extLst>
              <a:ext uri="{FF2B5EF4-FFF2-40B4-BE49-F238E27FC236}">
                <a16:creationId xmlns:a16="http://schemas.microsoft.com/office/drawing/2014/main" id="{DADFCD23-7461-458C-B9A2-7CCC1ABFCF92}"/>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5" name="Rectangle 15">
            <a:extLst>
              <a:ext uri="{FF2B5EF4-FFF2-40B4-BE49-F238E27FC236}">
                <a16:creationId xmlns:a16="http://schemas.microsoft.com/office/drawing/2014/main" id="{3C5BA038-20B7-4517-B81E-4D59DEFF6902}"/>
              </a:ext>
            </a:extLst>
          </p:cNvPr>
          <p:cNvSpPr>
            <a:spLocks noGrp="1" noChangeArrowheads="1"/>
          </p:cNvSpPr>
          <p:nvPr>
            <p:ph type="sldNum" sz="quarter" idx="12"/>
          </p:nvPr>
        </p:nvSpPr>
        <p:spPr>
          <a:ln/>
        </p:spPr>
        <p:txBody>
          <a:bodyPr/>
          <a:lstStyle>
            <a:lvl1pPr>
              <a:defRPr/>
            </a:lvl1pPr>
          </a:lstStyle>
          <a:p>
            <a:pPr>
              <a:defRPr/>
            </a:pPr>
            <a:fld id="{AF2D78D5-7B39-4AE5-9319-2BDCF3C6AAFC}" type="slidenum">
              <a:rPr lang="de-DE" altLang="de-DE"/>
              <a:pPr>
                <a:defRPr/>
              </a:pPr>
              <a:t>‹Nr.›</a:t>
            </a:fld>
            <a:endParaRPr lang="de-DE" altLang="de-DE"/>
          </a:p>
        </p:txBody>
      </p:sp>
    </p:spTree>
    <p:extLst>
      <p:ext uri="{BB962C8B-B14F-4D97-AF65-F5344CB8AC3E}">
        <p14:creationId xmlns:p14="http://schemas.microsoft.com/office/powerpoint/2010/main" val="37321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7E5FC328-7DCF-4AD7-96B4-178CF1B14FEB}"/>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14">
            <a:extLst>
              <a:ext uri="{FF2B5EF4-FFF2-40B4-BE49-F238E27FC236}">
                <a16:creationId xmlns:a16="http://schemas.microsoft.com/office/drawing/2014/main" id="{200461B3-E01E-4547-AEC5-B13E1F87C0E2}"/>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4" name="Rectangle 15">
            <a:extLst>
              <a:ext uri="{FF2B5EF4-FFF2-40B4-BE49-F238E27FC236}">
                <a16:creationId xmlns:a16="http://schemas.microsoft.com/office/drawing/2014/main" id="{830BF455-3C91-4D7A-8BE7-73A9FE604AC7}"/>
              </a:ext>
            </a:extLst>
          </p:cNvPr>
          <p:cNvSpPr>
            <a:spLocks noGrp="1" noChangeArrowheads="1"/>
          </p:cNvSpPr>
          <p:nvPr>
            <p:ph type="sldNum" sz="quarter" idx="12"/>
          </p:nvPr>
        </p:nvSpPr>
        <p:spPr>
          <a:ln/>
        </p:spPr>
        <p:txBody>
          <a:bodyPr/>
          <a:lstStyle>
            <a:lvl1pPr>
              <a:defRPr/>
            </a:lvl1pPr>
          </a:lstStyle>
          <a:p>
            <a:pPr>
              <a:defRPr/>
            </a:pPr>
            <a:fld id="{1D49624E-E909-4F98-B883-2A83CFD1BEA1}" type="slidenum">
              <a:rPr lang="de-DE" altLang="de-DE"/>
              <a:pPr>
                <a:defRPr/>
              </a:pPr>
              <a:t>‹Nr.›</a:t>
            </a:fld>
            <a:endParaRPr lang="de-DE" altLang="de-DE"/>
          </a:p>
        </p:txBody>
      </p:sp>
    </p:spTree>
    <p:extLst>
      <p:ext uri="{BB962C8B-B14F-4D97-AF65-F5344CB8AC3E}">
        <p14:creationId xmlns:p14="http://schemas.microsoft.com/office/powerpoint/2010/main" val="214000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54700B1F-ED74-48FD-B060-EB7DE91D0551}"/>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0009891D-75AC-4353-A509-7B843A65BBA1}"/>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6DBA6EF4-2370-44B1-843F-65AC25D66FC5}"/>
              </a:ext>
            </a:extLst>
          </p:cNvPr>
          <p:cNvSpPr>
            <a:spLocks noGrp="1" noChangeArrowheads="1"/>
          </p:cNvSpPr>
          <p:nvPr>
            <p:ph type="sldNum" sz="quarter" idx="12"/>
          </p:nvPr>
        </p:nvSpPr>
        <p:spPr>
          <a:ln/>
        </p:spPr>
        <p:txBody>
          <a:bodyPr/>
          <a:lstStyle>
            <a:lvl1pPr>
              <a:defRPr/>
            </a:lvl1pPr>
          </a:lstStyle>
          <a:p>
            <a:pPr>
              <a:defRPr/>
            </a:pPr>
            <a:fld id="{53CD3CA9-C40C-482A-87D9-89C532F0EB0F}" type="slidenum">
              <a:rPr lang="de-DE" altLang="de-DE"/>
              <a:pPr>
                <a:defRPr/>
              </a:pPr>
              <a:t>‹Nr.›</a:t>
            </a:fld>
            <a:endParaRPr lang="de-DE" altLang="de-DE"/>
          </a:p>
        </p:txBody>
      </p:sp>
    </p:spTree>
    <p:extLst>
      <p:ext uri="{BB962C8B-B14F-4D97-AF65-F5344CB8AC3E}">
        <p14:creationId xmlns:p14="http://schemas.microsoft.com/office/powerpoint/2010/main" val="153787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3E8FAA90-1B1D-4FC6-A801-F8C848B0395E}"/>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22CF5D7C-9552-4E07-B718-3C0B749E4FE1}"/>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3406320A-A24F-4328-9F95-C70DA9C8A5C4}"/>
              </a:ext>
            </a:extLst>
          </p:cNvPr>
          <p:cNvSpPr>
            <a:spLocks noGrp="1" noChangeArrowheads="1"/>
          </p:cNvSpPr>
          <p:nvPr>
            <p:ph type="sldNum" sz="quarter" idx="12"/>
          </p:nvPr>
        </p:nvSpPr>
        <p:spPr>
          <a:ln/>
        </p:spPr>
        <p:txBody>
          <a:bodyPr/>
          <a:lstStyle>
            <a:lvl1pPr>
              <a:defRPr/>
            </a:lvl1pPr>
          </a:lstStyle>
          <a:p>
            <a:pPr>
              <a:defRPr/>
            </a:pPr>
            <a:fld id="{5DE767D0-73D7-4E0C-8708-9420A9E58716}" type="slidenum">
              <a:rPr lang="de-DE" altLang="de-DE"/>
              <a:pPr>
                <a:defRPr/>
              </a:pPr>
              <a:t>‹Nr.›</a:t>
            </a:fld>
            <a:endParaRPr lang="de-DE" altLang="de-DE"/>
          </a:p>
        </p:txBody>
      </p:sp>
    </p:spTree>
    <p:extLst>
      <p:ext uri="{BB962C8B-B14F-4D97-AF65-F5344CB8AC3E}">
        <p14:creationId xmlns:p14="http://schemas.microsoft.com/office/powerpoint/2010/main" val="2878058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5C3C17BF-870F-4F60-87B2-094381650B8A}"/>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4DD9CD1B-4E13-4FCC-88CD-8A5BD9D5CCDD}"/>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BFECA267-0C7B-40C0-8C05-082C6E7FC01F}"/>
              </a:ext>
            </a:extLst>
          </p:cNvPr>
          <p:cNvSpPr>
            <a:spLocks noGrp="1" noChangeArrowheads="1"/>
          </p:cNvSpPr>
          <p:nvPr>
            <p:ph type="sldNum" sz="quarter" idx="12"/>
          </p:nvPr>
        </p:nvSpPr>
        <p:spPr>
          <a:ln/>
        </p:spPr>
        <p:txBody>
          <a:bodyPr/>
          <a:lstStyle>
            <a:lvl1pPr>
              <a:defRPr/>
            </a:lvl1pPr>
          </a:lstStyle>
          <a:p>
            <a:pPr>
              <a:defRPr/>
            </a:pPr>
            <a:fld id="{A50E1BC6-5127-4D18-A606-DF2D86E50D29}" type="slidenum">
              <a:rPr lang="de-DE" altLang="de-DE"/>
              <a:pPr>
                <a:defRPr/>
              </a:pPr>
              <a:t>‹Nr.›</a:t>
            </a:fld>
            <a:endParaRPr lang="de-DE" altLang="de-DE"/>
          </a:p>
        </p:txBody>
      </p:sp>
    </p:spTree>
    <p:extLst>
      <p:ext uri="{BB962C8B-B14F-4D97-AF65-F5344CB8AC3E}">
        <p14:creationId xmlns:p14="http://schemas.microsoft.com/office/powerpoint/2010/main" val="1331789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92B18B77-60A2-4584-B90A-DA439B3F2306}"/>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65DCC946-7B15-4FF1-A12E-EABF56F57B16}"/>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94B19031-FCC5-4719-8DF5-B897E9E3AA92}"/>
              </a:ext>
            </a:extLst>
          </p:cNvPr>
          <p:cNvSpPr>
            <a:spLocks noGrp="1" noChangeArrowheads="1"/>
          </p:cNvSpPr>
          <p:nvPr>
            <p:ph type="sldNum" sz="quarter" idx="12"/>
          </p:nvPr>
        </p:nvSpPr>
        <p:spPr>
          <a:ln/>
        </p:spPr>
        <p:txBody>
          <a:bodyPr/>
          <a:lstStyle>
            <a:lvl1pPr>
              <a:defRPr/>
            </a:lvl1pPr>
          </a:lstStyle>
          <a:p>
            <a:pPr>
              <a:defRPr/>
            </a:pPr>
            <a:fld id="{1FEEC9A5-B669-453D-99E5-497D818081AB}" type="slidenum">
              <a:rPr lang="de-DE" altLang="de-DE"/>
              <a:pPr>
                <a:defRPr/>
              </a:pPr>
              <a:t>‹Nr.›</a:t>
            </a:fld>
            <a:endParaRPr lang="de-DE" altLang="de-DE"/>
          </a:p>
        </p:txBody>
      </p:sp>
    </p:spTree>
    <p:extLst>
      <p:ext uri="{BB962C8B-B14F-4D97-AF65-F5344CB8AC3E}">
        <p14:creationId xmlns:p14="http://schemas.microsoft.com/office/powerpoint/2010/main" val="1019998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8F67A7C3-CFB9-4229-87CB-8FEDDA63A254}"/>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62482850-66A9-46E0-8ADF-9FB662A16CC1}"/>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9722E138-3401-4881-BC45-A4A5A9DBD840}"/>
              </a:ext>
            </a:extLst>
          </p:cNvPr>
          <p:cNvSpPr>
            <a:spLocks noGrp="1"/>
          </p:cNvSpPr>
          <p:nvPr>
            <p:ph type="sldNum" sz="quarter" idx="12"/>
          </p:nvPr>
        </p:nvSpPr>
        <p:spPr>
          <a:xfrm>
            <a:off x="84138" y="5946775"/>
            <a:ext cx="671512" cy="885825"/>
          </a:xfrm>
        </p:spPr>
        <p:txBody>
          <a:bodyPr/>
          <a:lstStyle>
            <a:lvl1pPr>
              <a:defRPr/>
            </a:lvl1pPr>
          </a:lstStyle>
          <a:p>
            <a:pPr>
              <a:defRPr/>
            </a:pPr>
            <a:fld id="{46DD1660-63D2-4280-A5E9-5C6788313EE4}" type="slidenum">
              <a:rPr lang="de-DE" altLang="de-DE"/>
              <a:pPr>
                <a:defRPr/>
              </a:pPr>
              <a:t>‹Nr.›</a:t>
            </a:fld>
            <a:endParaRPr lang="de-DE" altLang="de-DE"/>
          </a:p>
        </p:txBody>
      </p:sp>
    </p:spTree>
    <p:extLst>
      <p:ext uri="{BB962C8B-B14F-4D97-AF65-F5344CB8AC3E}">
        <p14:creationId xmlns:p14="http://schemas.microsoft.com/office/powerpoint/2010/main" val="2302350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5A295021-70B1-4C50-9FF1-534A24E46795}"/>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195596FE-C791-4C92-A61B-2EB3DA1240DE}"/>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11D7CEE8-EE7B-4865-91BA-47AE6374A719}"/>
              </a:ext>
            </a:extLst>
          </p:cNvPr>
          <p:cNvSpPr>
            <a:spLocks noGrp="1"/>
          </p:cNvSpPr>
          <p:nvPr>
            <p:ph type="sldNum" sz="quarter" idx="12"/>
          </p:nvPr>
        </p:nvSpPr>
        <p:spPr>
          <a:xfrm>
            <a:off x="84138" y="5946775"/>
            <a:ext cx="671512" cy="885825"/>
          </a:xfrm>
        </p:spPr>
        <p:txBody>
          <a:bodyPr/>
          <a:lstStyle>
            <a:lvl1pPr>
              <a:defRPr/>
            </a:lvl1pPr>
          </a:lstStyle>
          <a:p>
            <a:pPr>
              <a:defRPr/>
            </a:pPr>
            <a:fld id="{41D1DA76-4ABF-4FFA-A0F6-7A9FFAC1C4FF}" type="slidenum">
              <a:rPr lang="de-DE" altLang="de-DE"/>
              <a:pPr>
                <a:defRPr/>
              </a:pPr>
              <a:t>‹Nr.›</a:t>
            </a:fld>
            <a:endParaRPr lang="de-DE" altLang="de-DE"/>
          </a:p>
        </p:txBody>
      </p:sp>
    </p:spTree>
    <p:extLst>
      <p:ext uri="{BB962C8B-B14F-4D97-AF65-F5344CB8AC3E}">
        <p14:creationId xmlns:p14="http://schemas.microsoft.com/office/powerpoint/2010/main" val="70092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CCF3C683-1200-4B66-B075-E3DDE4E7F0D6}"/>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5" name="Rectangle 14">
            <a:extLst>
              <a:ext uri="{FF2B5EF4-FFF2-40B4-BE49-F238E27FC236}">
                <a16:creationId xmlns:a16="http://schemas.microsoft.com/office/drawing/2014/main" id="{FF66E108-FFF0-4707-9FC3-8378BF1964D7}"/>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07C0B8C0-9BD4-44C7-A523-AC4A1117E2EB}"/>
              </a:ext>
            </a:extLst>
          </p:cNvPr>
          <p:cNvSpPr>
            <a:spLocks noGrp="1" noChangeArrowheads="1"/>
          </p:cNvSpPr>
          <p:nvPr>
            <p:ph type="sldNum" sz="quarter" idx="12"/>
          </p:nvPr>
        </p:nvSpPr>
        <p:spPr>
          <a:ln/>
        </p:spPr>
        <p:txBody>
          <a:bodyPr/>
          <a:lstStyle>
            <a:lvl1pPr>
              <a:defRPr/>
            </a:lvl1pPr>
          </a:lstStyle>
          <a:p>
            <a:pPr>
              <a:defRPr/>
            </a:pPr>
            <a:fld id="{912767AD-F275-4D82-B804-3DD303B179D5}" type="slidenum">
              <a:rPr lang="de-DE" altLang="de-DE"/>
              <a:pPr>
                <a:defRPr/>
              </a:pPr>
              <a:t>‹Nr.›</a:t>
            </a:fld>
            <a:endParaRPr lang="de-DE" altLang="de-DE"/>
          </a:p>
        </p:txBody>
      </p:sp>
    </p:spTree>
    <p:extLst>
      <p:ext uri="{BB962C8B-B14F-4D97-AF65-F5344CB8AC3E}">
        <p14:creationId xmlns:p14="http://schemas.microsoft.com/office/powerpoint/2010/main" val="37205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22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29403CE7-C449-4B73-BDC3-ABEE22DDC897}"/>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6" name="Rectangle 14">
            <a:extLst>
              <a:ext uri="{FF2B5EF4-FFF2-40B4-BE49-F238E27FC236}">
                <a16:creationId xmlns:a16="http://schemas.microsoft.com/office/drawing/2014/main" id="{FF30CB5E-15BB-4D77-9110-5728ACF8CDF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88BD3801-B7B3-4A38-BD36-0E741B9256E3}"/>
              </a:ext>
            </a:extLst>
          </p:cNvPr>
          <p:cNvSpPr>
            <a:spLocks noGrp="1" noChangeArrowheads="1"/>
          </p:cNvSpPr>
          <p:nvPr>
            <p:ph type="sldNum" sz="quarter" idx="12"/>
          </p:nvPr>
        </p:nvSpPr>
        <p:spPr>
          <a:ln/>
        </p:spPr>
        <p:txBody>
          <a:bodyPr/>
          <a:lstStyle>
            <a:lvl1pPr>
              <a:defRPr/>
            </a:lvl1pPr>
          </a:lstStyle>
          <a:p>
            <a:pPr>
              <a:defRPr/>
            </a:pPr>
            <a:fld id="{70DD903E-04F6-4E6D-9355-6571D3A506FB}" type="slidenum">
              <a:rPr lang="de-DE" altLang="de-DE"/>
              <a:pPr>
                <a:defRPr/>
              </a:pPr>
              <a:t>‹Nr.›</a:t>
            </a:fld>
            <a:endParaRPr lang="de-DE" altLang="de-DE"/>
          </a:p>
        </p:txBody>
      </p:sp>
    </p:spTree>
    <p:extLst>
      <p:ext uri="{BB962C8B-B14F-4D97-AF65-F5344CB8AC3E}">
        <p14:creationId xmlns:p14="http://schemas.microsoft.com/office/powerpoint/2010/main" val="294272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27CD0C35-4880-4ED6-8AFC-A6786D1E00FB}"/>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8" name="Rectangle 14">
            <a:extLst>
              <a:ext uri="{FF2B5EF4-FFF2-40B4-BE49-F238E27FC236}">
                <a16:creationId xmlns:a16="http://schemas.microsoft.com/office/drawing/2014/main" id="{6F40B196-3268-4885-AAF2-D291A3108AB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573CECB9-7807-4EB4-B254-FA04D3F48CD8}"/>
              </a:ext>
            </a:extLst>
          </p:cNvPr>
          <p:cNvSpPr>
            <a:spLocks noGrp="1" noChangeArrowheads="1"/>
          </p:cNvSpPr>
          <p:nvPr>
            <p:ph type="sldNum" sz="quarter" idx="12"/>
          </p:nvPr>
        </p:nvSpPr>
        <p:spPr>
          <a:ln/>
        </p:spPr>
        <p:txBody>
          <a:bodyPr/>
          <a:lstStyle>
            <a:lvl1pPr>
              <a:defRPr/>
            </a:lvl1pPr>
          </a:lstStyle>
          <a:p>
            <a:pPr>
              <a:defRPr/>
            </a:pPr>
            <a:fld id="{44F8FD39-93A5-444C-92A6-AAD96954CB31}" type="slidenum">
              <a:rPr lang="de-DE" altLang="de-DE"/>
              <a:pPr>
                <a:defRPr/>
              </a:pPr>
              <a:t>‹Nr.›</a:t>
            </a:fld>
            <a:endParaRPr lang="de-DE" altLang="de-DE"/>
          </a:p>
        </p:txBody>
      </p:sp>
    </p:spTree>
    <p:extLst>
      <p:ext uri="{BB962C8B-B14F-4D97-AF65-F5344CB8AC3E}">
        <p14:creationId xmlns:p14="http://schemas.microsoft.com/office/powerpoint/2010/main" val="3911391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9DCB1E57-1816-4C16-B6B3-1C4B1925502A}"/>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4" name="Rectangle 14">
            <a:extLst>
              <a:ext uri="{FF2B5EF4-FFF2-40B4-BE49-F238E27FC236}">
                <a16:creationId xmlns:a16="http://schemas.microsoft.com/office/drawing/2014/main" id="{6197AFFC-F332-45A8-A541-C5EAB8E67EA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1081ADAF-472C-4774-A887-C24295582F31}"/>
              </a:ext>
            </a:extLst>
          </p:cNvPr>
          <p:cNvSpPr>
            <a:spLocks noGrp="1" noChangeArrowheads="1"/>
          </p:cNvSpPr>
          <p:nvPr>
            <p:ph type="sldNum" sz="quarter" idx="12"/>
          </p:nvPr>
        </p:nvSpPr>
        <p:spPr>
          <a:ln/>
        </p:spPr>
        <p:txBody>
          <a:bodyPr/>
          <a:lstStyle>
            <a:lvl1pPr>
              <a:defRPr/>
            </a:lvl1pPr>
          </a:lstStyle>
          <a:p>
            <a:pPr>
              <a:defRPr/>
            </a:pPr>
            <a:fld id="{D19AC71F-82C7-4BD4-B683-8008E93B805D}" type="slidenum">
              <a:rPr lang="de-DE" altLang="de-DE"/>
              <a:pPr>
                <a:defRPr/>
              </a:pPr>
              <a:t>‹Nr.›</a:t>
            </a:fld>
            <a:endParaRPr lang="de-DE" altLang="de-DE"/>
          </a:p>
        </p:txBody>
      </p:sp>
    </p:spTree>
    <p:extLst>
      <p:ext uri="{BB962C8B-B14F-4D97-AF65-F5344CB8AC3E}">
        <p14:creationId xmlns:p14="http://schemas.microsoft.com/office/powerpoint/2010/main" val="384663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76A91D1-7AD5-4155-8964-6F705CBA6146}"/>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3" name="Rectangle 14">
            <a:extLst>
              <a:ext uri="{FF2B5EF4-FFF2-40B4-BE49-F238E27FC236}">
                <a16:creationId xmlns:a16="http://schemas.microsoft.com/office/drawing/2014/main" id="{D8C818DC-564C-4977-B065-E0A3C6E6141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620A567A-5FE0-47D1-8CB0-869A5C158DBC}"/>
              </a:ext>
            </a:extLst>
          </p:cNvPr>
          <p:cNvSpPr>
            <a:spLocks noGrp="1" noChangeArrowheads="1"/>
          </p:cNvSpPr>
          <p:nvPr>
            <p:ph type="sldNum" sz="quarter" idx="12"/>
          </p:nvPr>
        </p:nvSpPr>
        <p:spPr>
          <a:ln/>
        </p:spPr>
        <p:txBody>
          <a:bodyPr/>
          <a:lstStyle>
            <a:lvl1pPr>
              <a:defRPr/>
            </a:lvl1pPr>
          </a:lstStyle>
          <a:p>
            <a:pPr>
              <a:defRPr/>
            </a:pPr>
            <a:fld id="{7E5BBF3A-EAAA-4336-A06E-89E41E21C206}" type="slidenum">
              <a:rPr lang="de-DE" altLang="de-DE"/>
              <a:pPr>
                <a:defRPr/>
              </a:pPr>
              <a:t>‹Nr.›</a:t>
            </a:fld>
            <a:endParaRPr lang="de-DE" altLang="de-DE"/>
          </a:p>
        </p:txBody>
      </p:sp>
    </p:spTree>
    <p:extLst>
      <p:ext uri="{BB962C8B-B14F-4D97-AF65-F5344CB8AC3E}">
        <p14:creationId xmlns:p14="http://schemas.microsoft.com/office/powerpoint/2010/main" val="264528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34D2A986-CB0E-45F4-A2EA-8AEC850DCBE4}"/>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6" name="Rectangle 14">
            <a:extLst>
              <a:ext uri="{FF2B5EF4-FFF2-40B4-BE49-F238E27FC236}">
                <a16:creationId xmlns:a16="http://schemas.microsoft.com/office/drawing/2014/main" id="{5D42AFAF-3E21-4BE3-AA71-E46802E8CF6F}"/>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672FC406-E09D-42C3-B6E2-3B274AFF1536}"/>
              </a:ext>
            </a:extLst>
          </p:cNvPr>
          <p:cNvSpPr>
            <a:spLocks noGrp="1" noChangeArrowheads="1"/>
          </p:cNvSpPr>
          <p:nvPr>
            <p:ph type="sldNum" sz="quarter" idx="12"/>
          </p:nvPr>
        </p:nvSpPr>
        <p:spPr>
          <a:ln/>
        </p:spPr>
        <p:txBody>
          <a:bodyPr/>
          <a:lstStyle>
            <a:lvl1pPr>
              <a:defRPr/>
            </a:lvl1pPr>
          </a:lstStyle>
          <a:p>
            <a:pPr>
              <a:defRPr/>
            </a:pPr>
            <a:fld id="{1476309F-A9DF-40A2-AD18-2FE9DB49FFC0}" type="slidenum">
              <a:rPr lang="de-DE" altLang="de-DE"/>
              <a:pPr>
                <a:defRPr/>
              </a:pPr>
              <a:t>‹Nr.›</a:t>
            </a:fld>
            <a:endParaRPr lang="de-DE" altLang="de-DE"/>
          </a:p>
        </p:txBody>
      </p:sp>
    </p:spTree>
    <p:extLst>
      <p:ext uri="{BB962C8B-B14F-4D97-AF65-F5344CB8AC3E}">
        <p14:creationId xmlns:p14="http://schemas.microsoft.com/office/powerpoint/2010/main" val="507360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67B6FAA8-9081-490F-AD67-EC7F29A2F3E9}"/>
              </a:ext>
            </a:extLst>
          </p:cNvPr>
          <p:cNvSpPr>
            <a:spLocks noGrp="1" noChangeArrowheads="1"/>
          </p:cNvSpPr>
          <p:nvPr>
            <p:ph type="dt" sz="half" idx="10"/>
          </p:nvPr>
        </p:nvSpPr>
        <p:spPr>
          <a:ln/>
        </p:spPr>
        <p:txBody>
          <a:bodyPr/>
          <a:lstStyle>
            <a:lvl1pPr>
              <a:defRPr/>
            </a:lvl1pPr>
          </a:lstStyle>
          <a:p>
            <a:pPr>
              <a:defRPr/>
            </a:pPr>
            <a:r>
              <a:rPr lang="de-DE" altLang="de-DE"/>
              <a:t>08.12.2016</a:t>
            </a:r>
          </a:p>
        </p:txBody>
      </p:sp>
      <p:sp>
        <p:nvSpPr>
          <p:cNvPr id="6" name="Rectangle 14">
            <a:extLst>
              <a:ext uri="{FF2B5EF4-FFF2-40B4-BE49-F238E27FC236}">
                <a16:creationId xmlns:a16="http://schemas.microsoft.com/office/drawing/2014/main" id="{CA867026-7536-4EC1-B589-34187C76A8DD}"/>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DD2A5B7F-4EB1-423F-8949-6F2E89C3964E}"/>
              </a:ext>
            </a:extLst>
          </p:cNvPr>
          <p:cNvSpPr>
            <a:spLocks noGrp="1" noChangeArrowheads="1"/>
          </p:cNvSpPr>
          <p:nvPr>
            <p:ph type="sldNum" sz="quarter" idx="12"/>
          </p:nvPr>
        </p:nvSpPr>
        <p:spPr>
          <a:ln/>
        </p:spPr>
        <p:txBody>
          <a:bodyPr/>
          <a:lstStyle>
            <a:lvl1pPr>
              <a:defRPr/>
            </a:lvl1pPr>
          </a:lstStyle>
          <a:p>
            <a:pPr>
              <a:defRPr/>
            </a:pPr>
            <a:fld id="{DEECAA58-DBD3-4ECC-95D5-BDF7D2FC8D1E}" type="slidenum">
              <a:rPr lang="de-DE" altLang="de-DE"/>
              <a:pPr>
                <a:defRPr/>
              </a:pPr>
              <a:t>‹Nr.›</a:t>
            </a:fld>
            <a:endParaRPr lang="de-DE" altLang="de-DE"/>
          </a:p>
        </p:txBody>
      </p:sp>
    </p:spTree>
    <p:extLst>
      <p:ext uri="{BB962C8B-B14F-4D97-AF65-F5344CB8AC3E}">
        <p14:creationId xmlns:p14="http://schemas.microsoft.com/office/powerpoint/2010/main" val="2949240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4F7CA05D-8954-453F-96EE-6D2CC1D2400A}"/>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A52B4185-9219-4E74-8431-250B181B0E25}"/>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sp>
          <p:nvSpPr>
            <p:cNvPr id="1028" name="Rectangle 4">
              <a:extLst>
                <a:ext uri="{FF2B5EF4-FFF2-40B4-BE49-F238E27FC236}">
                  <a16:creationId xmlns:a16="http://schemas.microsoft.com/office/drawing/2014/main" id="{60791CDF-8EEF-47B0-B0F0-31400EF1319B}"/>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grpSp>
      <p:sp>
        <p:nvSpPr>
          <p:cNvPr id="2" name="AutoShape 5">
            <a:extLst>
              <a:ext uri="{FF2B5EF4-FFF2-40B4-BE49-F238E27FC236}">
                <a16:creationId xmlns:a16="http://schemas.microsoft.com/office/drawing/2014/main" id="{01A58659-9991-42C9-AD66-3AE6C627D901}"/>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3" name="Rectangle 7">
            <a:extLst>
              <a:ext uri="{FF2B5EF4-FFF2-40B4-BE49-F238E27FC236}">
                <a16:creationId xmlns:a16="http://schemas.microsoft.com/office/drawing/2014/main" id="{98DF6A89-BFD9-4FE9-A997-E14A0C81BBF2}"/>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29" name="Rectangle 8">
            <a:extLst>
              <a:ext uri="{FF2B5EF4-FFF2-40B4-BE49-F238E27FC236}">
                <a16:creationId xmlns:a16="http://schemas.microsoft.com/office/drawing/2014/main" id="{D0390873-06B0-404D-A9B6-FD88340F132A}"/>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009FE308-A066-426F-9A22-592A07C35B9E}"/>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08.12.2016</a:t>
            </a:r>
          </a:p>
        </p:txBody>
      </p:sp>
      <p:sp>
        <p:nvSpPr>
          <p:cNvPr id="1038" name="Rectangle 14">
            <a:extLst>
              <a:ext uri="{FF2B5EF4-FFF2-40B4-BE49-F238E27FC236}">
                <a16:creationId xmlns:a16="http://schemas.microsoft.com/office/drawing/2014/main" id="{6CBF51D1-BE9B-4C92-B9C0-86706EAE1401}"/>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C59E7529-D336-4364-9B99-6EB93E9020BA}"/>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ea typeface="Microsoft YaHei" panose="020B0503020204020204" pitchFamily="34" charset="-122"/>
              </a:defRPr>
            </a:lvl1pPr>
          </a:lstStyle>
          <a:p>
            <a:pPr>
              <a:defRPr/>
            </a:pPr>
            <a:fld id="{B59647D3-C545-4509-A374-638A430206EC}" type="slidenum">
              <a:rPr lang="de-DE" altLang="de-DE"/>
              <a:pPr>
                <a:defRPr/>
              </a:pPr>
              <a:t>‹Nr.›</a:t>
            </a:fld>
            <a:endParaRPr lang="de-DE" altLang="de-DE"/>
          </a:p>
        </p:txBody>
      </p:sp>
      <p:pic>
        <p:nvPicPr>
          <p:cNvPr id="1033" name="Grafik 11">
            <a:extLst>
              <a:ext uri="{FF2B5EF4-FFF2-40B4-BE49-F238E27FC236}">
                <a16:creationId xmlns:a16="http://schemas.microsoft.com/office/drawing/2014/main" id="{7F70A7F5-CD23-4D0B-881E-4531D3DD7D97}"/>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93"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94" r:id="rId12"/>
    <p:sldLayoutId id="2147484295" r:id="rId13"/>
    <p:sldLayoutId id="2147484282" r:id="rId14"/>
    <p:sldLayoutId id="2147484296" r:id="rId15"/>
    <p:sldLayoutId id="2147484297"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ＭＳ Ｐゴシック"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F1F8E135-468B-4F34-8E49-DDA6BF5C50A4}"/>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DDCFAC64-AA71-48D3-A439-AFF285C17492}"/>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defRPr/>
              </a:pPr>
              <a:endParaRPr lang="de-DE"/>
            </a:p>
          </p:txBody>
        </p:sp>
        <p:sp>
          <p:nvSpPr>
            <p:cNvPr id="1028" name="Rectangle 4">
              <a:extLst>
                <a:ext uri="{FF2B5EF4-FFF2-40B4-BE49-F238E27FC236}">
                  <a16:creationId xmlns:a16="http://schemas.microsoft.com/office/drawing/2014/main" id="{1C607928-8001-4332-8B09-06220282D8C1}"/>
                </a:ext>
              </a:extLst>
            </p:cNvPr>
            <p:cNvSpPr>
              <a:spLocks noChangeArrowheads="1"/>
            </p:cNvSpPr>
            <p:nvPr/>
          </p:nvSpPr>
          <p:spPr bwMode="auto">
            <a:xfrm>
              <a:off x="432" y="0"/>
              <a:ext cx="1584" cy="672"/>
            </a:xfrm>
            <a:prstGeom prst="rect">
              <a:avLst/>
            </a:prstGeom>
            <a:grpFill/>
            <a:ln>
              <a:noFill/>
            </a:ln>
            <a:effectLst/>
          </p:spPr>
          <p:txBody>
            <a:bodyPr wrap="none" anchor="ctr"/>
            <a:lstStyle/>
            <a:p>
              <a:pPr eaLnBrk="1" hangingPunct="1">
                <a:defRPr/>
              </a:pPr>
              <a:endParaRPr lang="de-DE"/>
            </a:p>
          </p:txBody>
        </p:sp>
      </p:grpSp>
      <p:sp>
        <p:nvSpPr>
          <p:cNvPr id="2" name="AutoShape 5">
            <a:extLst>
              <a:ext uri="{FF2B5EF4-FFF2-40B4-BE49-F238E27FC236}">
                <a16:creationId xmlns:a16="http://schemas.microsoft.com/office/drawing/2014/main" id="{A9FD12E5-B6D5-47D8-861F-C17CA3CD221F}"/>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2052" name="Rectangle 7">
            <a:extLst>
              <a:ext uri="{FF2B5EF4-FFF2-40B4-BE49-F238E27FC236}">
                <a16:creationId xmlns:a16="http://schemas.microsoft.com/office/drawing/2014/main" id="{CEA7C23C-2DF3-489A-96B4-D0A34D350B27}"/>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2053" name="Rectangle 8">
            <a:extLst>
              <a:ext uri="{FF2B5EF4-FFF2-40B4-BE49-F238E27FC236}">
                <a16:creationId xmlns:a16="http://schemas.microsoft.com/office/drawing/2014/main" id="{CA7ADD21-4194-4FB5-ACD1-FD5680902DBA}"/>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3949CA7F-2D14-44CE-8D19-6622A9F60A13}"/>
              </a:ext>
            </a:extLst>
          </p:cNvPr>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endParaRPr lang="de-DE"/>
          </a:p>
        </p:txBody>
      </p:sp>
      <p:sp>
        <p:nvSpPr>
          <p:cNvPr id="1038" name="Rectangle 14">
            <a:extLst>
              <a:ext uri="{FF2B5EF4-FFF2-40B4-BE49-F238E27FC236}">
                <a16:creationId xmlns:a16="http://schemas.microsoft.com/office/drawing/2014/main" id="{F247E42F-246B-47CE-961C-CE660E01F44A}"/>
              </a:ext>
            </a:extLst>
          </p:cNvPr>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r>
              <a:rPr lang="de-DE"/>
              <a:t>Multiplikatorin</a:t>
            </a:r>
          </a:p>
        </p:txBody>
      </p:sp>
      <p:sp>
        <p:nvSpPr>
          <p:cNvPr id="1039" name="Rectangle 15">
            <a:extLst>
              <a:ext uri="{FF2B5EF4-FFF2-40B4-BE49-F238E27FC236}">
                <a16:creationId xmlns:a16="http://schemas.microsoft.com/office/drawing/2014/main" id="{88CE83A5-295B-44F3-B7EA-11AE9A14FFAA}"/>
              </a:ext>
            </a:extLst>
          </p:cNvPr>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chemeClr val="bg1"/>
                </a:solidFill>
                <a:latin typeface="Arial" charset="0"/>
              </a:defRPr>
            </a:lvl1pPr>
          </a:lstStyle>
          <a:p>
            <a:pPr>
              <a:defRPr/>
            </a:pPr>
            <a:fld id="{414F36E8-EA08-4CBA-81EB-251E3AF93420}" type="slidenum">
              <a:rPr lang="de-DE" altLang="de-DE"/>
              <a:pPr>
                <a:defRPr/>
              </a:pPr>
              <a:t>‹Nr.›</a:t>
            </a:fld>
            <a:endParaRPr lang="de-DE" altLang="de-DE"/>
          </a:p>
        </p:txBody>
      </p:sp>
      <p:pic>
        <p:nvPicPr>
          <p:cNvPr id="2057" name="Grafik 3">
            <a:extLst>
              <a:ext uri="{FF2B5EF4-FFF2-40B4-BE49-F238E27FC236}">
                <a16:creationId xmlns:a16="http://schemas.microsoft.com/office/drawing/2014/main" id="{E46BD379-4C6F-4DFC-9F47-9F76A62A771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98"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9" r:id="rId12"/>
    <p:sldLayoutId id="2147484300" r:id="rId13"/>
    <p:sldLayoutId id="2147484301" r:id="rId14"/>
  </p:sldLayoutIdLst>
  <p:hf sldNum="0" hdr="0" dt="0"/>
  <p:txStyles>
    <p:titleStyle>
      <a:lvl1pPr algn="l" rtl="0" eaLnBrk="0" fontAlgn="base" hangingPunct="0">
        <a:lnSpc>
          <a:spcPct val="90000"/>
        </a:lnSpc>
        <a:spcBef>
          <a:spcPct val="0"/>
        </a:spcBef>
        <a:spcAft>
          <a:spcPct val="0"/>
        </a:spcAft>
        <a:defRPr sz="2800" b="1" kern="1200">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7D4C1293-2201-47FF-A542-DB810E17A86F}"/>
              </a:ext>
            </a:extLst>
          </p:cNvPr>
          <p:cNvSpPr>
            <a:spLocks noGrp="1" noChangeArrowheads="1"/>
          </p:cNvSpPr>
          <p:nvPr>
            <p:ph type="ctrTitle" sz="quarter"/>
          </p:nvPr>
        </p:nvSpPr>
        <p:spPr>
          <a:xfrm>
            <a:off x="685800" y="1412875"/>
            <a:ext cx="7772400" cy="1463675"/>
          </a:xfrm>
        </p:spPr>
        <p:txBody>
          <a:bodyPr/>
          <a:lstStyle/>
          <a:p>
            <a:pPr eaLnBrk="1" hangingPunct="1">
              <a:lnSpc>
                <a:spcPct val="10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en-US" altLang="de-DE" sz="3600">
                <a:latin typeface="Calibri" panose="020F0502020204030204" pitchFamily="34" charset="0"/>
                <a:cs typeface="Calibri" panose="020F0502020204030204" pitchFamily="34" charset="0"/>
              </a:rPr>
              <a:t>Umwelt- und Sozialstandards beim Baumwollanbau</a:t>
            </a:r>
          </a:p>
        </p:txBody>
      </p:sp>
      <p:sp>
        <p:nvSpPr>
          <p:cNvPr id="13315" name="Rectangle 2">
            <a:extLst>
              <a:ext uri="{FF2B5EF4-FFF2-40B4-BE49-F238E27FC236}">
                <a16:creationId xmlns:a16="http://schemas.microsoft.com/office/drawing/2014/main" id="{ED746F0D-0998-4803-9650-42653463280B}"/>
              </a:ext>
            </a:extLst>
          </p:cNvPr>
          <p:cNvSpPr>
            <a:spLocks noChangeArrowheads="1"/>
          </p:cNvSpPr>
          <p:nvPr/>
        </p:nvSpPr>
        <p:spPr bwMode="auto">
          <a:xfrm>
            <a:off x="47371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ea typeface="Microsoft YaHei" panose="020B0503020204020204" pitchFamily="34" charset="-122"/>
            </a:endParaRPr>
          </a:p>
        </p:txBody>
      </p:sp>
      <p:sp>
        <p:nvSpPr>
          <p:cNvPr id="13316" name="Rectangle 3">
            <a:extLst>
              <a:ext uri="{FF2B5EF4-FFF2-40B4-BE49-F238E27FC236}">
                <a16:creationId xmlns:a16="http://schemas.microsoft.com/office/drawing/2014/main" id="{D8DDA7E3-A618-4422-A3DE-B4A157E86D38}"/>
              </a:ext>
            </a:extLst>
          </p:cNvPr>
          <p:cNvSpPr>
            <a:spLocks noChangeArrowheads="1"/>
          </p:cNvSpPr>
          <p:nvPr/>
        </p:nvSpPr>
        <p:spPr bwMode="auto">
          <a:xfrm>
            <a:off x="4737100" y="3429000"/>
            <a:ext cx="38877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Lst>
              <a:defRPr>
                <a:solidFill>
                  <a:schemeClr val="tx1"/>
                </a:solidFill>
                <a:latin typeface="Arial" panose="020B0604020202020204" pitchFamily="34" charset="0"/>
                <a:ea typeface="ヒラギノ角ゴ Pro W3" pitchFamily="6" charset="-128"/>
              </a:defRPr>
            </a:lvl9pPr>
          </a:lstStyle>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Multiplikatorin</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Hochschule </a:t>
            </a:r>
          </a:p>
          <a:p>
            <a:pPr eaLnBrk="1">
              <a:buClr>
                <a:srgbClr val="000000"/>
              </a:buClr>
              <a:buSzPct val="100000"/>
              <a:buFont typeface="Times New Roman" panose="02020603050405020304" pitchFamily="18" charset="0"/>
              <a:buNone/>
            </a:pPr>
            <a:r>
              <a:rPr lang="de-DE" altLang="de-DE" sz="2400">
                <a:solidFill>
                  <a:srgbClr val="003366"/>
                </a:solidFill>
                <a:latin typeface="Calibri" panose="020F0502020204030204" pitchFamily="34" charset="0"/>
                <a:ea typeface="Microsoft YaHei" panose="020B0503020204020204" pitchFamily="34" charset="-122"/>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3B90AF0F-8FF4-4242-A13D-A8515CCF5AD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Wie viele Bauern weltweit bauen Baumwolle an?</a:t>
            </a:r>
          </a:p>
        </p:txBody>
      </p:sp>
      <p:sp>
        <p:nvSpPr>
          <p:cNvPr id="31747" name="Text Box 2">
            <a:extLst>
              <a:ext uri="{FF2B5EF4-FFF2-40B4-BE49-F238E27FC236}">
                <a16:creationId xmlns:a16="http://schemas.microsoft.com/office/drawing/2014/main" id="{909003D4-6B76-4AA4-B001-EEB61CDE9E59}"/>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488"/>
              </a:spcBef>
              <a:buClr>
                <a:srgbClr val="003366"/>
              </a:buClr>
              <a:buSzPct val="75000"/>
              <a:buFont typeface="Arial" panose="020B0604020202020204" pitchFamily="34" charset="0"/>
              <a:buChar char="•"/>
            </a:pPr>
            <a:r>
              <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rPr>
              <a:t>100 Mio. Bauern weltweit bauen Baumwolle an</a:t>
            </a:r>
          </a:p>
          <a:p>
            <a:pPr eaLnBrk="1" hangingPunct="1">
              <a:spcBef>
                <a:spcPts val="488"/>
              </a:spcBef>
              <a:buClr>
                <a:srgbClr val="003366"/>
              </a:buClr>
              <a:buSzPct val="75000"/>
              <a:buFont typeface="Arial" panose="020B0604020202020204" pitchFamily="34" charset="0"/>
              <a:buChar char="•"/>
            </a:pPr>
            <a:r>
              <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rPr>
              <a:t>99% der Bauern leben in Ländern des globalen Südens</a:t>
            </a:r>
          </a:p>
          <a:p>
            <a:pPr eaLnBrk="1" hangingPunct="1">
              <a:spcBef>
                <a:spcPts val="488"/>
              </a:spcBef>
              <a:buClr>
                <a:srgbClr val="003366"/>
              </a:buClr>
              <a:buSzPct val="75000"/>
              <a:buFont typeface="Arial" panose="020B0604020202020204" pitchFamily="34" charset="0"/>
              <a:buChar char="•"/>
            </a:pPr>
            <a:r>
              <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rPr>
              <a:t>75% der Baumwolle wird von Kleinbauern angebaut</a:t>
            </a:r>
          </a:p>
          <a:p>
            <a:pPr eaLnBrk="1" hangingPunct="1">
              <a:spcBef>
                <a:spcPts val="488"/>
              </a:spcBef>
              <a:buClr>
                <a:srgbClr val="003366"/>
              </a:buClr>
              <a:buSzPct val="75000"/>
              <a:buFont typeface="Arial" panose="020B0604020202020204" pitchFamily="34" charset="0"/>
              <a:buChar char="•"/>
            </a:pPr>
            <a:r>
              <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rPr>
              <a:t>350 Mio. Menschen arbeiten in der Baumwollherstellung</a:t>
            </a:r>
          </a:p>
        </p:txBody>
      </p:sp>
      <p:sp>
        <p:nvSpPr>
          <p:cNvPr id="31748" name="Text Box 5">
            <a:extLst>
              <a:ext uri="{FF2B5EF4-FFF2-40B4-BE49-F238E27FC236}">
                <a16:creationId xmlns:a16="http://schemas.microsoft.com/office/drawing/2014/main" id="{C34B2B0F-A0EA-4B9E-AF72-EF8277915A82}"/>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10</a:t>
            </a:r>
          </a:p>
        </p:txBody>
      </p:sp>
      <p:pic>
        <p:nvPicPr>
          <p:cNvPr id="31749" name="Picture 6">
            <a:extLst>
              <a:ext uri="{FF2B5EF4-FFF2-40B4-BE49-F238E27FC236}">
                <a16:creationId xmlns:a16="http://schemas.microsoft.com/office/drawing/2014/main" id="{335C9C28-6C53-457B-8510-B6ECAD139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25" y="4306888"/>
            <a:ext cx="3165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hteck 1">
            <a:extLst>
              <a:ext uri="{FF2B5EF4-FFF2-40B4-BE49-F238E27FC236}">
                <a16:creationId xmlns:a16="http://schemas.microsoft.com/office/drawing/2014/main" id="{B69CA380-F4C7-40C6-989E-93C1CE125646}"/>
              </a:ext>
            </a:extLst>
          </p:cNvPr>
          <p:cNvSpPr>
            <a:spLocks noChangeArrowheads="1"/>
          </p:cNvSpPr>
          <p:nvPr/>
        </p:nvSpPr>
        <p:spPr bwMode="auto">
          <a:xfrm>
            <a:off x="4484688" y="6354763"/>
            <a:ext cx="1265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9pPr>
          </a:lstStyle>
          <a:p>
            <a:pPr eaLnBrk="1">
              <a:buClr>
                <a:srgbClr val="000000"/>
              </a:buClr>
              <a:buSzPct val="100000"/>
              <a:buFont typeface="Times New Roman" panose="02020603050405020304" pitchFamily="18" charset="0"/>
              <a:buNone/>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Foto: flickr/tilo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2DA22BBC-78DF-4E2F-B470-FD3FF4C9C882}"/>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3795" name="Text Box 2">
            <a:extLst>
              <a:ext uri="{FF2B5EF4-FFF2-40B4-BE49-F238E27FC236}">
                <a16:creationId xmlns:a16="http://schemas.microsoft.com/office/drawing/2014/main" id="{0A877A75-2776-4C5A-9C67-A5B669CA3BB3}"/>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488"/>
              </a:spcBef>
              <a:buClr>
                <a:srgbClr val="003366"/>
              </a:buClr>
              <a:buSzPct val="75000"/>
              <a:buFont typeface="Arial" panose="020B0604020202020204" pitchFamily="34" charset="0"/>
              <a:buChar char="•"/>
            </a:pPr>
            <a:endPar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3796" name="Text Box 5">
            <a:extLst>
              <a:ext uri="{FF2B5EF4-FFF2-40B4-BE49-F238E27FC236}">
                <a16:creationId xmlns:a16="http://schemas.microsoft.com/office/drawing/2014/main" id="{02C54A33-3FC8-4950-B230-750C882453B1}"/>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11</a:t>
            </a:r>
          </a:p>
        </p:txBody>
      </p:sp>
      <p:pic>
        <p:nvPicPr>
          <p:cNvPr id="33797" name="Grafik 2">
            <a:extLst>
              <a:ext uri="{FF2B5EF4-FFF2-40B4-BE49-F238E27FC236}">
                <a16:creationId xmlns:a16="http://schemas.microsoft.com/office/drawing/2014/main" id="{2BBAA3D8-143B-46CB-AF57-2F8C07962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1127125"/>
            <a:ext cx="8321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5B1F72A5-C013-4D8F-83F7-5C90AE2F82B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Die größten Baumwoll-produzierenden Länder 2017/2018</a:t>
            </a:r>
          </a:p>
        </p:txBody>
      </p:sp>
      <p:sp>
        <p:nvSpPr>
          <p:cNvPr id="35843" name="Text Box 2">
            <a:extLst>
              <a:ext uri="{FF2B5EF4-FFF2-40B4-BE49-F238E27FC236}">
                <a16:creationId xmlns:a16="http://schemas.microsoft.com/office/drawing/2014/main" id="{10820F72-AAD4-4A76-8887-FA4404CDC714}"/>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488"/>
              </a:spcBef>
              <a:buClr>
                <a:srgbClr val="003366"/>
              </a:buClr>
              <a:buSzPct val="75000"/>
              <a:buFont typeface="Arial" panose="020B0604020202020204" pitchFamily="34" charset="0"/>
              <a:buChar char="•"/>
            </a:pPr>
            <a:endParaRPr lang="en-US" altLang="de-DE" sz="24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5844" name="Text Box 5">
            <a:extLst>
              <a:ext uri="{FF2B5EF4-FFF2-40B4-BE49-F238E27FC236}">
                <a16:creationId xmlns:a16="http://schemas.microsoft.com/office/drawing/2014/main" id="{09D74100-420B-4D95-9F35-6153AAD9B63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12</a:t>
            </a:r>
          </a:p>
        </p:txBody>
      </p:sp>
      <p:graphicFrame>
        <p:nvGraphicFramePr>
          <p:cNvPr id="9" name="Diagramm 8">
            <a:extLst>
              <a:ext uri="{FF2B5EF4-FFF2-40B4-BE49-F238E27FC236}">
                <a16:creationId xmlns:a16="http://schemas.microsoft.com/office/drawing/2014/main" id="{B681DAA0-ECF7-42B3-94B4-EB74BCAA30DA}"/>
              </a:ext>
            </a:extLst>
          </p:cNvPr>
          <p:cNvGraphicFramePr>
            <a:graphicFrameLocks/>
          </p:cNvGraphicFramePr>
          <p:nvPr/>
        </p:nvGraphicFramePr>
        <p:xfrm>
          <a:off x="1155700" y="2219697"/>
          <a:ext cx="7272808"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35846" name="Rechteck 2">
            <a:extLst>
              <a:ext uri="{FF2B5EF4-FFF2-40B4-BE49-F238E27FC236}">
                <a16:creationId xmlns:a16="http://schemas.microsoft.com/office/drawing/2014/main" id="{CC3AF873-D097-4914-BA55-D512982F05A0}"/>
              </a:ext>
            </a:extLst>
          </p:cNvPr>
          <p:cNvSpPr>
            <a:spLocks noChangeArrowheads="1"/>
          </p:cNvSpPr>
          <p:nvPr/>
        </p:nvSpPr>
        <p:spPr bwMode="auto">
          <a:xfrm>
            <a:off x="1476375" y="1901825"/>
            <a:ext cx="82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de-DE" sz="1400">
                <a:latin typeface="Calibri" panose="020F0502020204030204" pitchFamily="34" charset="0"/>
                <a:cs typeface="Calibri" panose="020F0502020204030204" pitchFamily="34" charset="0"/>
              </a:rPr>
              <a:t>in 1000 t</a:t>
            </a:r>
            <a:endParaRPr lang="de-DE" altLang="de-DE" sz="1400">
              <a:latin typeface="Calibri" panose="020F0502020204030204" pitchFamily="34" charset="0"/>
              <a:cs typeface="Calibri" panose="020F0502020204030204" pitchFamily="34" charset="0"/>
            </a:endParaRPr>
          </a:p>
        </p:txBody>
      </p:sp>
      <p:sp>
        <p:nvSpPr>
          <p:cNvPr id="35847" name="Rectangle 6">
            <a:extLst>
              <a:ext uri="{FF2B5EF4-FFF2-40B4-BE49-F238E27FC236}">
                <a16:creationId xmlns:a16="http://schemas.microsoft.com/office/drawing/2014/main" id="{2B599F72-9182-43B6-9382-1B667A8FFB62}"/>
              </a:ext>
            </a:extLst>
          </p:cNvPr>
          <p:cNvSpPr>
            <a:spLocks noChangeArrowheads="1"/>
          </p:cNvSpPr>
          <p:nvPr/>
        </p:nvSpPr>
        <p:spPr bwMode="auto">
          <a:xfrm>
            <a:off x="7024688" y="630872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tabLst>
                <a:tab pos="449263" algn="l"/>
                <a:tab pos="898525" algn="l"/>
                <a:tab pos="134778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Lst>
              <a:defRPr>
                <a:solidFill>
                  <a:schemeClr val="tx1"/>
                </a:solidFill>
                <a:latin typeface="Arial" panose="020B0604020202020204" pitchFamily="34" charset="0"/>
                <a:ea typeface="ヒラギノ角ゴ Pro W3" pitchFamily="6" charset="-128"/>
              </a:defRPr>
            </a:lvl9pPr>
          </a:lstStyle>
          <a:p>
            <a:pPr algn="r" eaLnBrk="1">
              <a:buClr>
                <a:srgbClr val="000000"/>
              </a:buClr>
              <a:buSzPct val="100000"/>
              <a:buFont typeface="Times New Roman" panose="02020603050405020304" pitchFamily="18" charset="0"/>
              <a:buNone/>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Quelle: statista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2A078E9F-B114-47D4-895E-F9397103B2BD}"/>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Auf wie viel Prozent der weltweiten Agrarfläche wird Baumwolle angebaut? </a:t>
            </a:r>
          </a:p>
        </p:txBody>
      </p:sp>
      <p:sp>
        <p:nvSpPr>
          <p:cNvPr id="26627" name="Text Box 2">
            <a:extLst>
              <a:ext uri="{FF2B5EF4-FFF2-40B4-BE49-F238E27FC236}">
                <a16:creationId xmlns:a16="http://schemas.microsoft.com/office/drawing/2014/main" id="{B62EA9EE-B93E-4246-8173-C6D7CC897F54}"/>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0" indent="0" eaLnBrk="1" hangingPunct="1">
              <a:spcBef>
                <a:spcPts val="488"/>
              </a:spcBef>
              <a:buClr>
                <a:srgbClr val="003366"/>
              </a:buClr>
              <a:buSzPct val="75000"/>
              <a:defRPr/>
            </a:pPr>
            <a:r>
              <a:rPr lang="en-US" altLang="de-DE" sz="28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a) 0,2% </a:t>
            </a:r>
          </a:p>
          <a:p>
            <a:pPr marL="0" indent="0" eaLnBrk="1" hangingPunct="1">
              <a:spcBef>
                <a:spcPts val="488"/>
              </a:spcBef>
              <a:buClr>
                <a:srgbClr val="003366"/>
              </a:buClr>
              <a:buSzPct val="75000"/>
              <a:defRPr/>
            </a:pPr>
            <a:r>
              <a:rPr lang="en-US" altLang="de-DE" sz="28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b) 2,5%</a:t>
            </a:r>
          </a:p>
          <a:p>
            <a:pPr marL="0" indent="0" eaLnBrk="1" hangingPunct="1">
              <a:spcBef>
                <a:spcPts val="488"/>
              </a:spcBef>
              <a:buClr>
                <a:srgbClr val="003366"/>
              </a:buClr>
              <a:buSzPct val="75000"/>
              <a:defRPr/>
            </a:pPr>
            <a:r>
              <a:rPr lang="en-US" altLang="de-DE" sz="28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c) 10% </a:t>
            </a:r>
          </a:p>
          <a:p>
            <a:pPr eaLnBrk="1" hangingPunct="1">
              <a:spcBef>
                <a:spcPts val="488"/>
              </a:spcBef>
              <a:buClr>
                <a:srgbClr val="003366"/>
              </a:buClr>
              <a:buSzPct val="75000"/>
              <a:buFont typeface="Arial" panose="020B0604020202020204" pitchFamily="34" charset="0"/>
              <a:buChar char="•"/>
              <a:defRPr/>
            </a:pPr>
            <a:endParaRPr lang="en-US" altLang="de-DE" sz="28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7892" name="Text Box 5">
            <a:extLst>
              <a:ext uri="{FF2B5EF4-FFF2-40B4-BE49-F238E27FC236}">
                <a16:creationId xmlns:a16="http://schemas.microsoft.com/office/drawing/2014/main" id="{5955958E-121B-4CFB-B548-856176AD1B1C}"/>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13</a:t>
            </a:r>
          </a:p>
        </p:txBody>
      </p:sp>
      <p:pic>
        <p:nvPicPr>
          <p:cNvPr id="37893" name="Picture 2">
            <a:extLst>
              <a:ext uri="{FF2B5EF4-FFF2-40B4-BE49-F238E27FC236}">
                <a16:creationId xmlns:a16="http://schemas.microsoft.com/office/drawing/2014/main" id="{E5A70BE8-E94A-4645-A0EE-8139B164B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2989263"/>
            <a:ext cx="44069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D483A3A0-4847-4D25-9E9C-B91B792EED6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Flächenverbrauch von Baumwolle</a:t>
            </a:r>
          </a:p>
        </p:txBody>
      </p:sp>
      <p:sp>
        <p:nvSpPr>
          <p:cNvPr id="26627" name="Text Box 2">
            <a:extLst>
              <a:ext uri="{FF2B5EF4-FFF2-40B4-BE49-F238E27FC236}">
                <a16:creationId xmlns:a16="http://schemas.microsoft.com/office/drawing/2014/main" id="{B54BF040-8E76-413F-9300-C65DB36E27F3}"/>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457200" indent="-457200" eaLnBrk="1" hangingPunct="1">
              <a:spcBef>
                <a:spcPts val="488"/>
              </a:spcBef>
              <a:buClr>
                <a:srgbClr val="003366"/>
              </a:buClr>
              <a:buSzPct val="75000"/>
              <a:buFont typeface="Arial" panose="020B0604020202020204" pitchFamily="34" charset="0"/>
              <a:buChar char="•"/>
              <a:defRPr/>
            </a:pP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2,5% der globalen Agrarfläche</a:t>
            </a:r>
          </a:p>
          <a:p>
            <a:pPr marL="457200" indent="-457200" eaLnBrk="1" hangingPunct="1">
              <a:spcBef>
                <a:spcPts val="488"/>
              </a:spcBef>
              <a:buClr>
                <a:srgbClr val="003366"/>
              </a:buClr>
              <a:buSzPct val="75000"/>
              <a:buFont typeface="Arial" panose="020B0604020202020204" pitchFamily="34" charset="0"/>
              <a:buChar char="•"/>
              <a:defRPr/>
            </a:pP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über 33 Millionen Hektar</a:t>
            </a:r>
          </a:p>
          <a:p>
            <a:pPr marL="457200" indent="-457200" eaLnBrk="1" hangingPunct="1">
              <a:spcBef>
                <a:spcPts val="488"/>
              </a:spcBef>
              <a:buClr>
                <a:srgbClr val="003366"/>
              </a:buClr>
              <a:buSzPct val="75000"/>
              <a:buFont typeface="Arial" panose="020B0604020202020204" pitchFamily="34" charset="0"/>
              <a:buChar char="•"/>
              <a:defRPr/>
            </a:pP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11% aller Insektizide, Herbizide und Fungizide</a:t>
            </a:r>
          </a:p>
          <a:p>
            <a:pPr marL="457200" indent="-457200" eaLnBrk="1" hangingPunct="1">
              <a:spcBef>
                <a:spcPts val="488"/>
              </a:spcBef>
              <a:buClr>
                <a:srgbClr val="003366"/>
              </a:buClr>
              <a:buSzPct val="75000"/>
              <a:buFont typeface="Arial" panose="020B0604020202020204" pitchFamily="34" charset="0"/>
              <a:buChar char="•"/>
              <a:defRPr/>
            </a:pP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25% aller Insektizide, wenn man diese allein betrachtet</a:t>
            </a:r>
          </a:p>
          <a:p>
            <a:pPr marL="457200" indent="-457200" eaLnBrk="1" hangingPunct="1">
              <a:spcBef>
                <a:spcPts val="488"/>
              </a:spcBef>
              <a:buClr>
                <a:srgbClr val="003366"/>
              </a:buClr>
              <a:buSzPct val="75000"/>
              <a:buFont typeface="Arial" panose="020B0604020202020204" pitchFamily="34" charset="0"/>
              <a:buChar char="•"/>
              <a:defRPr/>
            </a:pP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in einer Saison werden Baumwollfelder</a:t>
            </a:r>
            <a:b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br>
            <a:r>
              <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14-30 Mal mit Gift behandelt</a:t>
            </a:r>
          </a:p>
          <a:p>
            <a:pPr marL="0" indent="0" eaLnBrk="1" hangingPunct="1">
              <a:spcBef>
                <a:spcPts val="488"/>
              </a:spcBef>
              <a:buClr>
                <a:srgbClr val="003366"/>
              </a:buClr>
              <a:buSzPct val="75000"/>
              <a:defRPr/>
            </a:pPr>
            <a:endPar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hangingPunct="1">
              <a:spcBef>
                <a:spcPts val="488"/>
              </a:spcBef>
              <a:buClr>
                <a:srgbClr val="003366"/>
              </a:buClr>
              <a:buSzPct val="75000"/>
              <a:defRPr/>
            </a:pPr>
            <a:endPar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hangingPunct="1">
              <a:spcBef>
                <a:spcPts val="488"/>
              </a:spcBef>
              <a:buClr>
                <a:srgbClr val="003366"/>
              </a:buClr>
              <a:buSzPct val="75000"/>
              <a:defRPr/>
            </a:pPr>
            <a:endParaRPr lang="de-DE" altLang="de-DE" sz="24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9940" name="Text Box 5">
            <a:extLst>
              <a:ext uri="{FF2B5EF4-FFF2-40B4-BE49-F238E27FC236}">
                <a16:creationId xmlns:a16="http://schemas.microsoft.com/office/drawing/2014/main" id="{D7618484-CF48-4932-B948-CDEBB85FCC94}"/>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14</a:t>
            </a:r>
          </a:p>
        </p:txBody>
      </p:sp>
      <p:pic>
        <p:nvPicPr>
          <p:cNvPr id="39941" name="Picture 6">
            <a:extLst>
              <a:ext uri="{FF2B5EF4-FFF2-40B4-BE49-F238E27FC236}">
                <a16:creationId xmlns:a16="http://schemas.microsoft.com/office/drawing/2014/main" id="{CE3E212C-C350-462C-A528-B32DD718D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200" y="4427538"/>
            <a:ext cx="23558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hteck 1">
            <a:extLst>
              <a:ext uri="{FF2B5EF4-FFF2-40B4-BE49-F238E27FC236}">
                <a16:creationId xmlns:a16="http://schemas.microsoft.com/office/drawing/2014/main" id="{9A430A80-35CD-479B-861E-A1DE3E44D45B}"/>
              </a:ext>
            </a:extLst>
          </p:cNvPr>
          <p:cNvSpPr>
            <a:spLocks noChangeArrowheads="1"/>
          </p:cNvSpPr>
          <p:nvPr/>
        </p:nvSpPr>
        <p:spPr bwMode="auto">
          <a:xfrm>
            <a:off x="4725988" y="6359525"/>
            <a:ext cx="195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buClr>
                <a:srgbClr val="000000"/>
              </a:buClr>
              <a:buSzPct val="100000"/>
              <a:buFont typeface="Times New Roman" panose="02020603050405020304" pitchFamily="18" charset="0"/>
              <a:buNone/>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Foto: flickr/tAsne Hagen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7DAA57BF-2742-47CC-AFD8-4D08D2D2853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Konventioneller Anbau von Baumwolle</a:t>
            </a:r>
          </a:p>
        </p:txBody>
      </p:sp>
      <p:sp>
        <p:nvSpPr>
          <p:cNvPr id="41987" name="Text Box 2">
            <a:extLst>
              <a:ext uri="{FF2B5EF4-FFF2-40B4-BE49-F238E27FC236}">
                <a16:creationId xmlns:a16="http://schemas.microsoft.com/office/drawing/2014/main" id="{75AA12CC-ABEC-44EA-B5D1-FEE7D0534D4E}"/>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marL="1371600" indent="-4572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über 99% der Welternte an Baumwolle</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64% genverändertes Saatgut</a:t>
            </a:r>
          </a:p>
          <a:p>
            <a:pPr lvl="2" eaLnBrk="1">
              <a:spcBef>
                <a:spcPts val="700"/>
              </a:spcBef>
              <a:buClr>
                <a:srgbClr val="003366"/>
              </a:buClr>
              <a:buSzPct val="100000"/>
              <a:buFont typeface="Courier New" panose="02070309020205020404" pitchFamily="49" charset="0"/>
              <a:buChar char="o"/>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Abhängigkeit von einigen Konzernen</a:t>
            </a:r>
          </a:p>
          <a:p>
            <a:pPr lvl="2" eaLnBrk="1">
              <a:spcBef>
                <a:spcPts val="700"/>
              </a:spcBef>
              <a:buClr>
                <a:srgbClr val="003366"/>
              </a:buClr>
              <a:buSzPct val="100000"/>
              <a:buFont typeface="Courier New" panose="02070309020205020404" pitchFamily="49" charset="0"/>
              <a:buChar char="o"/>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jährlich neues Saatgut nötig</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hoher Einsatz von Pestiziden und Kunstdünger</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Monokulturen </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viel künstliche Bewässerung</a:t>
            </a:r>
          </a:p>
        </p:txBody>
      </p:sp>
      <p:sp>
        <p:nvSpPr>
          <p:cNvPr id="41988" name="Text Box 5">
            <a:extLst>
              <a:ext uri="{FF2B5EF4-FFF2-40B4-BE49-F238E27FC236}">
                <a16:creationId xmlns:a16="http://schemas.microsoft.com/office/drawing/2014/main" id="{B9191836-7796-4D43-996C-5D4AAD8B8C41}"/>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224208C5-EE52-48DD-8AE3-E31456DA617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Wieviel Wasser benötigt der Baumwollanbau für ein T-Shirt?</a:t>
            </a:r>
          </a:p>
        </p:txBody>
      </p:sp>
      <p:sp>
        <p:nvSpPr>
          <p:cNvPr id="44035" name="Text Box 2">
            <a:extLst>
              <a:ext uri="{FF2B5EF4-FFF2-40B4-BE49-F238E27FC236}">
                <a16:creationId xmlns:a16="http://schemas.microsoft.com/office/drawing/2014/main" id="{947760F5-27D4-439F-ABE8-E6B50AF2209B}"/>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488"/>
              </a:spcBef>
              <a:buClr>
                <a:srgbClr val="003366"/>
              </a:buClr>
              <a:buSzPct val="75000"/>
            </a:pPr>
            <a:r>
              <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rPr>
              <a:t>a) 500 – 1000 Liter</a:t>
            </a:r>
          </a:p>
          <a:p>
            <a:pPr eaLnBrk="1" hangingPunct="1">
              <a:spcBef>
                <a:spcPts val="488"/>
              </a:spcBef>
              <a:buClr>
                <a:srgbClr val="003366"/>
              </a:buClr>
              <a:buSzPct val="75000"/>
            </a:pPr>
            <a:r>
              <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rPr>
              <a:t>b) 2000 – 3000 Liter</a:t>
            </a:r>
          </a:p>
          <a:p>
            <a:pPr eaLnBrk="1" hangingPunct="1">
              <a:spcBef>
                <a:spcPts val="488"/>
              </a:spcBef>
              <a:buClr>
                <a:srgbClr val="003366"/>
              </a:buClr>
              <a:buSzPct val="75000"/>
            </a:pPr>
            <a:r>
              <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rPr>
              <a:t>c) 6000 – 7000 Liter</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88"/>
              </a:spcBef>
              <a:buClr>
                <a:srgbClr val="003366"/>
              </a:buClr>
              <a:buSzPct val="75000"/>
            </a:pPr>
            <a:r>
              <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p>
          <a:p>
            <a:pPr eaLnBrk="1" hangingPunct="1">
              <a:spcBef>
                <a:spcPts val="488"/>
              </a:spcBef>
              <a:buClr>
                <a:srgbClr val="003366"/>
              </a:buClr>
              <a:buSzPct val="75000"/>
            </a:pPr>
            <a:endPar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88"/>
              </a:spcBef>
              <a:buClr>
                <a:srgbClr val="003366"/>
              </a:buClr>
              <a:buSzPct val="75000"/>
            </a:pPr>
            <a:endParaRPr lang="en-US" altLang="de-DE" sz="28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4036" name="Text Box 5">
            <a:extLst>
              <a:ext uri="{FF2B5EF4-FFF2-40B4-BE49-F238E27FC236}">
                <a16:creationId xmlns:a16="http://schemas.microsoft.com/office/drawing/2014/main" id="{43C79DEC-D464-4944-B3B6-DAE3B604B5D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16</a:t>
            </a:r>
          </a:p>
        </p:txBody>
      </p:sp>
      <p:pic>
        <p:nvPicPr>
          <p:cNvPr id="44037" name="Picture 2">
            <a:extLst>
              <a:ext uri="{FF2B5EF4-FFF2-40B4-BE49-F238E27FC236}">
                <a16:creationId xmlns:a16="http://schemas.microsoft.com/office/drawing/2014/main" id="{28F17845-35AF-43DF-8C6B-3004C4C12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3784600"/>
            <a:ext cx="4064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CA1ED564-4871-4DE1-BFF5-D0709576F50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Wasserverbrauch	</a:t>
            </a:r>
          </a:p>
        </p:txBody>
      </p:sp>
      <p:sp>
        <p:nvSpPr>
          <p:cNvPr id="26627" name="Text Box 2">
            <a:extLst>
              <a:ext uri="{FF2B5EF4-FFF2-40B4-BE49-F238E27FC236}">
                <a16:creationId xmlns:a16="http://schemas.microsoft.com/office/drawing/2014/main" id="{9F6BD3BA-89FE-4599-AE33-B08FDF52CA13}"/>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weltweiter Durchschnitt </a:t>
            </a:r>
          </a:p>
          <a:p>
            <a:pPr marL="800100" lvl="1" indent="-342900" eaLnBrk="1">
              <a:spcBef>
                <a:spcPts val="700"/>
              </a:spcBef>
              <a:buClr>
                <a:srgbClr val="003366"/>
              </a:buClr>
              <a:buSzPct val="100000"/>
              <a:buFont typeface="Courier New" panose="02070309020205020404" pitchFamily="49" charset="0"/>
              <a:buChar char="o"/>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1 kg Baumwolle: 11.000 Liter Wasser</a:t>
            </a:r>
          </a:p>
          <a:p>
            <a:pPr marL="800100" lvl="1" indent="-342900" eaLnBrk="1">
              <a:spcBef>
                <a:spcPts val="700"/>
              </a:spcBef>
              <a:buClr>
                <a:srgbClr val="003366"/>
              </a:buClr>
              <a:buSzPct val="100000"/>
              <a:buFont typeface="Courier New" panose="02070309020205020404" pitchFamily="49" charset="0"/>
              <a:buChar char="o"/>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1 T-Shirt: 2.700 Liter Wasser</a:t>
            </a: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zum Vergleich: Der Wasserverbrauch in Deutschland pro Person und Tag liegt bei ca. 120 Liter (2017).</a:t>
            </a:r>
          </a:p>
          <a:p>
            <a:pPr eaLnBrk="1">
              <a:spcBef>
                <a:spcPts val="700"/>
              </a:spcBef>
              <a:buClr>
                <a:srgbClr val="003366"/>
              </a:buClr>
              <a:buSzPct val="100000"/>
              <a:buFont typeface="Arial" panose="020B0604020202020204" pitchFamily="34" charset="0"/>
              <a:buChar char="•"/>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eaLnBrk="1">
              <a:spcBef>
                <a:spcPts val="700"/>
              </a:spcBef>
              <a:buClr>
                <a:srgbClr val="003366"/>
              </a:buClr>
              <a:buSzPct val="100000"/>
              <a:buFont typeface="Arial" panose="020B0604020202020204" pitchFamily="34" charset="0"/>
              <a:buChar char="•"/>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eaLnBrk="1">
              <a:spcBef>
                <a:spcPts val="700"/>
              </a:spcBef>
              <a:buClr>
                <a:srgbClr val="003366"/>
              </a:buClr>
              <a:buSzPct val="100000"/>
              <a:buFont typeface="Arial" panose="020B0604020202020204" pitchFamily="34" charset="0"/>
              <a:buChar char="•"/>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46084" name="Text Box 5">
            <a:extLst>
              <a:ext uri="{FF2B5EF4-FFF2-40B4-BE49-F238E27FC236}">
                <a16:creationId xmlns:a16="http://schemas.microsoft.com/office/drawing/2014/main" id="{5A19451D-C106-47EE-8F82-D2657DE05389}"/>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17</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Shape 1">
            <a:extLst>
              <a:ext uri="{FF2B5EF4-FFF2-40B4-BE49-F238E27FC236}">
                <a16:creationId xmlns:a16="http://schemas.microsoft.com/office/drawing/2014/main" id="{6689A1FC-B198-4DC0-A7CC-88447F592D02}"/>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Verortung in der textilen Kette</a:t>
            </a:r>
          </a:p>
        </p:txBody>
      </p:sp>
      <p:sp>
        <p:nvSpPr>
          <p:cNvPr id="206" name="TextShape 5">
            <a:extLst>
              <a:ext uri="{FF2B5EF4-FFF2-40B4-BE49-F238E27FC236}">
                <a16:creationId xmlns:a16="http://schemas.microsoft.com/office/drawing/2014/main" id="{91FF399C-5B06-43AD-8D4C-DC19BAA39672}"/>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18</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48132" name="Grafik 1">
            <a:extLst>
              <a:ext uri="{FF2B5EF4-FFF2-40B4-BE49-F238E27FC236}">
                <a16:creationId xmlns:a16="http://schemas.microsoft.com/office/drawing/2014/main" id="{A7612010-38D6-488C-8B85-B789C9A5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19300"/>
            <a:ext cx="816927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A4079150-8252-421C-B1FC-4F4BD4A5051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Der Welthandel mit Baumwolle</a:t>
            </a:r>
          </a:p>
        </p:txBody>
      </p:sp>
      <p:sp>
        <p:nvSpPr>
          <p:cNvPr id="36867" name="Text Box 2">
            <a:extLst>
              <a:ext uri="{FF2B5EF4-FFF2-40B4-BE49-F238E27FC236}">
                <a16:creationId xmlns:a16="http://schemas.microsoft.com/office/drawing/2014/main" id="{4F65A657-8535-40E9-8053-89485D47D5FE}"/>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marL="1371600" indent="-4572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0" indent="0" eaLnBrk="1">
              <a:spcBef>
                <a:spcPts val="700"/>
              </a:spcBef>
              <a:buClr>
                <a:srgbClr val="003366"/>
              </a:buClr>
              <a:buSzPct val="100000"/>
              <a:defRPr/>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Schwankende und sinkende Preise</a:t>
            </a:r>
          </a:p>
          <a:p>
            <a:pPr marL="571500" indent="-571500" eaLnBrk="1">
              <a:spcBef>
                <a:spcPts val="700"/>
              </a:spcBef>
              <a:buClr>
                <a:srgbClr val="003366"/>
              </a:buClr>
              <a:buSzPct val="100000"/>
              <a:buFont typeface="Arial" panose="020B0604020202020204" pitchFamily="34" charset="0"/>
              <a:buChar char="•"/>
              <a:defRPr/>
            </a:pPr>
            <a:r>
              <a:rPr lang="de-DE" altLang="de-DE" sz="2000" dirty="0">
                <a:solidFill>
                  <a:srgbClr val="002060"/>
                </a:solidFill>
                <a:latin typeface="Calibri" panose="020F0502020204030204" pitchFamily="34" charset="0"/>
                <a:ea typeface="MS PGothic" panose="020B0600070205080204" pitchFamily="34" charset="-128"/>
                <a:cs typeface="Calibri" panose="020F0502020204030204" pitchFamily="34" charset="0"/>
              </a:rPr>
              <a:t>Preis seit 1975 mehr als die Hälfte gesunken (inflationsbereinigt)</a:t>
            </a:r>
          </a:p>
          <a:p>
            <a:pPr marL="571500" indent="-571500" eaLnBrk="1">
              <a:spcBef>
                <a:spcPts val="700"/>
              </a:spcBef>
              <a:buClr>
                <a:srgbClr val="003366"/>
              </a:buClr>
              <a:buSzPct val="100000"/>
              <a:buFont typeface="Arial" panose="020B0604020202020204" pitchFamily="34" charset="0"/>
              <a:buChar char="•"/>
              <a:defRPr/>
            </a:pPr>
            <a:r>
              <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Handel an Börsen (New York, Bremen); Spekulationsobjekt</a:t>
            </a:r>
          </a:p>
          <a:p>
            <a:pPr marL="0" indent="0" eaLnBrk="1">
              <a:spcBef>
                <a:spcPts val="700"/>
              </a:spcBef>
              <a:buClr>
                <a:srgbClr val="003366"/>
              </a:buClr>
              <a:buSzPct val="100000"/>
              <a:defRPr/>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Subventionen und Protektionismus</a:t>
            </a:r>
          </a:p>
          <a:p>
            <a:pPr eaLnBrk="1">
              <a:spcBef>
                <a:spcPts val="700"/>
              </a:spcBef>
              <a:buClr>
                <a:srgbClr val="003366"/>
              </a:buClr>
              <a:buSzPct val="100000"/>
              <a:buFont typeface="Arial" panose="020B0604020202020204" pitchFamily="34" charset="0"/>
              <a:buChar char="•"/>
              <a:tabLst/>
              <a:defRPr/>
            </a:pPr>
            <a:r>
              <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Praxis in vielen Anbauländern</a:t>
            </a:r>
            <a:endParaRPr lang="de-DE" altLang="de-DE" sz="2000" dirty="0">
              <a:solidFill>
                <a:srgbClr val="FF0000"/>
              </a:solidFill>
              <a:latin typeface="Calibri" panose="020F0502020204030204" pitchFamily="34" charset="0"/>
              <a:ea typeface="MS PGothic" panose="020B0600070205080204" pitchFamily="34" charset="-128"/>
              <a:cs typeface="Calibri" panose="020F0502020204030204" pitchFamily="34" charset="0"/>
            </a:endParaRPr>
          </a:p>
          <a:p>
            <a:pPr eaLnBrk="1">
              <a:spcBef>
                <a:spcPts val="700"/>
              </a:spcBef>
              <a:buClr>
                <a:srgbClr val="003366"/>
              </a:buClr>
              <a:buSzPct val="100000"/>
              <a:buFont typeface="Arial" panose="020B0604020202020204" pitchFamily="34" charset="0"/>
              <a:buChar char="•"/>
              <a:tabLst/>
              <a:defRPr/>
            </a:pPr>
            <a:r>
              <a:rPr lang="de-DE" altLang="de-DE" sz="2000" dirty="0">
                <a:solidFill>
                  <a:srgbClr val="002060"/>
                </a:solidFill>
                <a:latin typeface="Calibri" panose="020F0502020204030204" pitchFamily="34" charset="0"/>
                <a:ea typeface="MS PGothic" panose="020B0600070205080204" pitchFamily="34" charset="-128"/>
                <a:cs typeface="Calibri" panose="020F0502020204030204" pitchFamily="34" charset="0"/>
              </a:rPr>
              <a:t>„westliche“ Subventionen drücken den Preis um 10-13%</a:t>
            </a:r>
          </a:p>
          <a:p>
            <a:pPr marL="0" indent="0" eaLnBrk="1">
              <a:spcBef>
                <a:spcPts val="700"/>
              </a:spcBef>
              <a:buClr>
                <a:srgbClr val="003366"/>
              </a:buClr>
              <a:buSzPct val="100000"/>
              <a:tabLst/>
              <a:defRPr/>
            </a:pPr>
            <a:r>
              <a:rPr lang="de-DE" altLang="de-DE" sz="2000" b="1" dirty="0">
                <a:solidFill>
                  <a:srgbClr val="003366"/>
                </a:solidFill>
                <a:latin typeface="Calibri" panose="020F0502020204030204" pitchFamily="34" charset="0"/>
                <a:ea typeface="MS PGothic" panose="020B0600070205080204" pitchFamily="34" charset="-128"/>
                <a:cs typeface="Calibri" panose="020F0502020204030204" pitchFamily="34" charset="0"/>
              </a:rPr>
              <a:t>Zentren der Weiterverarbeitung</a:t>
            </a:r>
          </a:p>
          <a:p>
            <a:pPr eaLnBrk="1">
              <a:spcBef>
                <a:spcPts val="700"/>
              </a:spcBef>
              <a:buClr>
                <a:srgbClr val="003366"/>
              </a:buClr>
              <a:buSzPct val="100000"/>
              <a:buFont typeface="Arial" panose="020B0604020202020204" pitchFamily="34" charset="0"/>
              <a:buChar char="•"/>
              <a:defRPr/>
            </a:pPr>
            <a:r>
              <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v.a. in Schwerpunktländern der Textilindustrie (China, Indien, Pakistan und die Türkei)</a:t>
            </a:r>
          </a:p>
          <a:p>
            <a:pPr eaLnBrk="1">
              <a:spcBef>
                <a:spcPts val="700"/>
              </a:spcBef>
              <a:buClr>
                <a:srgbClr val="003366"/>
              </a:buClr>
              <a:buSzPct val="100000"/>
              <a:buFont typeface="Arial" panose="020B0604020202020204" pitchFamily="34" charset="0"/>
              <a:buChar char="•"/>
              <a:defRPr/>
            </a:pPr>
            <a:r>
              <a:rPr lang="de-DE" altLang="de-DE" sz="2000" dirty="0">
                <a:solidFill>
                  <a:srgbClr val="003366"/>
                </a:solidFill>
                <a:latin typeface="Calibri" panose="020F0502020204030204" pitchFamily="34" charset="0"/>
                <a:ea typeface="MS PGothic" panose="020B0600070205080204" pitchFamily="34" charset="-128"/>
                <a:cs typeface="Calibri" panose="020F0502020204030204" pitchFamily="34" charset="0"/>
              </a:rPr>
              <a:t>wichtigste Abnehmer von Rohbaumwolle: Spinnereien</a:t>
            </a:r>
          </a:p>
        </p:txBody>
      </p:sp>
      <p:sp>
        <p:nvSpPr>
          <p:cNvPr id="50180" name="Text Box 5">
            <a:extLst>
              <a:ext uri="{FF2B5EF4-FFF2-40B4-BE49-F238E27FC236}">
                <a16:creationId xmlns:a16="http://schemas.microsoft.com/office/drawing/2014/main" id="{3DD0B46B-5BA6-458C-A54D-84FD30E8230F}"/>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19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a:extLst>
              <a:ext uri="{FF2B5EF4-FFF2-40B4-BE49-F238E27FC236}">
                <a16:creationId xmlns:a16="http://schemas.microsoft.com/office/drawing/2014/main" id="{FC653B11-C261-487C-9484-D28EEBCAD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hteck 1">
            <a:extLst>
              <a:ext uri="{FF2B5EF4-FFF2-40B4-BE49-F238E27FC236}">
                <a16:creationId xmlns:a16="http://schemas.microsoft.com/office/drawing/2014/main" id="{D867870A-7308-4D6F-BC3C-4E436127886C}"/>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1BA4BF5B-166D-4E73-96D0-72940983ADE6}"/>
              </a:ext>
            </a:extLst>
          </p:cNvPr>
          <p:cNvSpPr txBox="1"/>
          <p:nvPr/>
        </p:nvSpPr>
        <p:spPr>
          <a:xfrm>
            <a:off x="1119188" y="2052638"/>
            <a:ext cx="6264275" cy="5268912"/>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192923" indent="-190043" defTabSz="407442" eaLnBrk="1">
              <a:lnSpc>
                <a:spcPct val="93000"/>
              </a:lnSpc>
              <a:spcAft>
                <a:spcPts val="522"/>
              </a:spcAft>
              <a:buClr>
                <a:srgbClr val="000000"/>
              </a:buClr>
              <a:buSzPct val="45000"/>
              <a:buFont typeface="Wingdings" charset="2"/>
              <a:buChar char=""/>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192923" indent="-190043" defTabSz="407442" eaLnBrk="1">
              <a:lnSpc>
                <a:spcPct val="93000"/>
              </a:lnSpc>
              <a:spcAft>
                <a:spcPts val="522"/>
              </a:spcAft>
              <a:buClr>
                <a:srgbClr val="000000"/>
              </a:buClr>
              <a:buSzPct val="45000"/>
              <a:buFont typeface="Wingdings" charset="2"/>
              <a:buChar char=""/>
              <a:defRPr/>
            </a:pPr>
            <a:r>
              <a:rPr lang="de-DE" altLang="de-DE" sz="1600" dirty="0">
                <a:solidFill>
                  <a:srgbClr val="002060"/>
                </a:solidFill>
                <a:latin typeface="Calibri" panose="020F0502020204030204" pitchFamily="34" charset="0"/>
                <a:cs typeface="Calibri" panose="020F0502020204030204" pitchFamily="34" charset="0"/>
              </a:rPr>
              <a:t>Bildungsarbeit an Hochschulen und Schulen</a:t>
            </a:r>
          </a:p>
          <a:p>
            <a:pPr marL="192923" indent="-190043" defTabSz="407442" eaLnBrk="1">
              <a:lnSpc>
                <a:spcPct val="93000"/>
              </a:lnSpc>
              <a:spcAft>
                <a:spcPts val="522"/>
              </a:spcAft>
              <a:buClr>
                <a:srgbClr val="000000"/>
              </a:buClr>
              <a:buSzPct val="45000"/>
              <a:buFont typeface="Wingdings" charset="2"/>
              <a:buChar char=""/>
              <a:defRPr/>
            </a:pPr>
            <a:r>
              <a:rPr lang="de-DE" alt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192923" indent="-190043" defTabSz="407442" eaLnBrk="1">
              <a:lnSpc>
                <a:spcPct val="93000"/>
              </a:lnSpc>
              <a:spcAft>
                <a:spcPts val="522"/>
              </a:spcAft>
              <a:buClr>
                <a:srgbClr val="000000"/>
              </a:buClr>
              <a:buSzPct val="45000"/>
              <a:buFont typeface="Wingdings" charset="2"/>
              <a:buChar char=""/>
              <a:defRPr/>
            </a:pPr>
            <a:r>
              <a:rPr lang="de-DE" altLang="de-DE" sz="1600" dirty="0" err="1">
                <a:solidFill>
                  <a:srgbClr val="002060"/>
                </a:solidFill>
                <a:latin typeface="Calibri" panose="020F0502020204030204" pitchFamily="34" charset="0"/>
                <a:cs typeface="Calibri" panose="020F0502020204030204" pitchFamily="34" charset="0"/>
              </a:rPr>
              <a:t>Verbraucher_innentipps</a:t>
            </a:r>
            <a:r>
              <a:rPr lang="de-DE" altLang="de-DE" sz="1600" dirty="0">
                <a:solidFill>
                  <a:srgbClr val="002060"/>
                </a:solidFill>
                <a:latin typeface="Calibri" panose="020F0502020204030204" pitchFamily="34" charset="0"/>
                <a:cs typeface="Calibri" panose="020F0502020204030204" pitchFamily="34" charset="0"/>
              </a:rPr>
              <a:t> zu öko-fairer Mode</a:t>
            </a:r>
          </a:p>
          <a:p>
            <a:pPr marL="192923" indent="-190043" defTabSz="407442" eaLnBrk="1">
              <a:lnSpc>
                <a:spcPct val="93000"/>
              </a:lnSpc>
              <a:spcAft>
                <a:spcPts val="522"/>
              </a:spcAft>
              <a:buClr>
                <a:srgbClr val="000000"/>
              </a:buClr>
              <a:buSzPct val="45000"/>
              <a:buFont typeface="Wingdings" charset="2"/>
              <a:buChar char=""/>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192923" indent="-190043" defTabSz="407442" eaLnBrk="1">
              <a:lnSpc>
                <a:spcPct val="93000"/>
              </a:lnSpc>
              <a:spcAft>
                <a:spcPts val="522"/>
              </a:spcAft>
              <a:buClr>
                <a:srgbClr val="000000"/>
              </a:buClr>
              <a:buSzPct val="45000"/>
              <a:buFont typeface="Wingdings" charset="2"/>
              <a:buChar char=""/>
              <a:defRPr/>
            </a:pPr>
            <a:r>
              <a:rPr lang="de-DE" altLang="de-DE" sz="1600" dirty="0">
                <a:solidFill>
                  <a:srgbClr val="002060"/>
                </a:solidFill>
                <a:latin typeface="Calibri" panose="020F0502020204030204" pitchFamily="34" charset="0"/>
                <a:cs typeface="Calibri" panose="020F0502020204030204" pitchFamily="34" charset="0"/>
              </a:rPr>
              <a:t>Unterstützung von </a:t>
            </a:r>
            <a:r>
              <a:rPr lang="de-DE" altLang="de-DE" sz="1600" dirty="0" err="1">
                <a:solidFill>
                  <a:srgbClr val="002060"/>
                </a:solidFill>
                <a:latin typeface="Calibri" panose="020F0502020204030204" pitchFamily="34" charset="0"/>
                <a:cs typeface="Calibri" panose="020F0502020204030204" pitchFamily="34" charset="0"/>
              </a:rPr>
              <a:t>Arbeiter_innen</a:t>
            </a:r>
            <a:r>
              <a:rPr lang="de-DE" altLang="de-DE" sz="1600" dirty="0">
                <a:solidFill>
                  <a:srgbClr val="002060"/>
                </a:solidFill>
                <a:latin typeface="Calibri" panose="020F0502020204030204" pitchFamily="34" charset="0"/>
                <a:cs typeface="Calibri" panose="020F0502020204030204" pitchFamily="34" charset="0"/>
              </a:rPr>
              <a:t> in Indien und Bangladesch</a:t>
            </a:r>
          </a:p>
          <a:p>
            <a:pPr marL="192923" indent="-190043" defTabSz="407442" eaLnBrk="1">
              <a:lnSpc>
                <a:spcPct val="93000"/>
              </a:lnSpc>
              <a:spcAft>
                <a:spcPts val="522"/>
              </a:spcAft>
              <a:buClr>
                <a:srgbClr val="000000"/>
              </a:buClr>
              <a:buSzPct val="45000"/>
              <a:buFont typeface="Wingdings" charset="2"/>
              <a:buChar char=""/>
              <a:defRPr/>
            </a:pPr>
            <a:r>
              <a:rPr lang="de-DE" altLang="de-DE" sz="1600" dirty="0">
                <a:solidFill>
                  <a:srgbClr val="002060"/>
                </a:solidFill>
                <a:latin typeface="Calibri" panose="020F0502020204030204" pitchFamily="34" charset="0"/>
                <a:cs typeface="Calibri" panose="020F0502020204030204" pitchFamily="34" charset="0"/>
              </a:rPr>
              <a:t>Finanzierung von Rechtsbeistand und Beratung</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15365" name="Rechteck 3">
            <a:extLst>
              <a:ext uri="{FF2B5EF4-FFF2-40B4-BE49-F238E27FC236}">
                <a16:creationId xmlns:a16="http://schemas.microsoft.com/office/drawing/2014/main" id="{84BC9930-19A2-445D-A4CC-988A93C02F6A}"/>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Shape 1">
            <a:extLst>
              <a:ext uri="{FF2B5EF4-FFF2-40B4-BE49-F238E27FC236}">
                <a16:creationId xmlns:a16="http://schemas.microsoft.com/office/drawing/2014/main" id="{85A6D2DB-FC0D-49AC-950A-1105C66DE209}"/>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Baumwollproduktion und -verbrauch</a:t>
            </a:r>
          </a:p>
        </p:txBody>
      </p:sp>
      <p:sp>
        <p:nvSpPr>
          <p:cNvPr id="206" name="TextShape 5">
            <a:extLst>
              <a:ext uri="{FF2B5EF4-FFF2-40B4-BE49-F238E27FC236}">
                <a16:creationId xmlns:a16="http://schemas.microsoft.com/office/drawing/2014/main" id="{1467A9DF-86F2-411C-A65F-6B8F8D89C873}"/>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20</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52228" name="Rechteck 1">
            <a:extLst>
              <a:ext uri="{FF2B5EF4-FFF2-40B4-BE49-F238E27FC236}">
                <a16:creationId xmlns:a16="http://schemas.microsoft.com/office/drawing/2014/main" id="{F0824684-A2B5-4D45-8E5E-8629D6A42C36}"/>
              </a:ext>
            </a:extLst>
          </p:cNvPr>
          <p:cNvSpPr>
            <a:spLocks noChangeArrowheads="1"/>
          </p:cNvSpPr>
          <p:nvPr/>
        </p:nvSpPr>
        <p:spPr bwMode="auto">
          <a:xfrm>
            <a:off x="900113" y="1770063"/>
            <a:ext cx="82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in 1000 t</a:t>
            </a:r>
            <a:endParaRPr lang="de-DE" altLang="de-DE" sz="1400">
              <a:ea typeface="Microsoft YaHei" panose="020B0503020204020204" pitchFamily="34" charset="-122"/>
              <a:cs typeface="Calibri" panose="020F0502020204030204" pitchFamily="34" charset="0"/>
            </a:endParaRPr>
          </a:p>
        </p:txBody>
      </p:sp>
      <p:graphicFrame>
        <p:nvGraphicFramePr>
          <p:cNvPr id="6" name="Diagramm 5">
            <a:extLst>
              <a:ext uri="{FF2B5EF4-FFF2-40B4-BE49-F238E27FC236}">
                <a16:creationId xmlns:a16="http://schemas.microsoft.com/office/drawing/2014/main" id="{5015B909-2A14-4175-AB13-6CAB0ABB35F5}"/>
              </a:ext>
            </a:extLst>
          </p:cNvPr>
          <p:cNvGraphicFramePr>
            <a:graphicFrameLocks/>
          </p:cNvGraphicFramePr>
          <p:nvPr/>
        </p:nvGraphicFramePr>
        <p:xfrm>
          <a:off x="899593" y="2060848"/>
          <a:ext cx="8230088" cy="4075832"/>
        </p:xfrm>
        <a:graphic>
          <a:graphicData uri="http://schemas.openxmlformats.org/drawingml/2006/chart">
            <c:chart xmlns:c="http://schemas.openxmlformats.org/drawingml/2006/chart" xmlns:r="http://schemas.openxmlformats.org/officeDocument/2006/relationships" r:id="rId3"/>
          </a:graphicData>
        </a:graphic>
      </p:graphicFrame>
      <p:sp>
        <p:nvSpPr>
          <p:cNvPr id="52230" name="Rechteck 2">
            <a:extLst>
              <a:ext uri="{FF2B5EF4-FFF2-40B4-BE49-F238E27FC236}">
                <a16:creationId xmlns:a16="http://schemas.microsoft.com/office/drawing/2014/main" id="{89C9F48F-E88C-4236-9E7B-3D3609DD3BE3}"/>
              </a:ext>
            </a:extLst>
          </p:cNvPr>
          <p:cNvSpPr>
            <a:spLocks noChangeArrowheads="1"/>
          </p:cNvSpPr>
          <p:nvPr/>
        </p:nvSpPr>
        <p:spPr bwMode="auto">
          <a:xfrm>
            <a:off x="1312863" y="6194425"/>
            <a:ext cx="1890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Hellblau: Produktion</a:t>
            </a:r>
            <a:endParaRPr lang="de-DE" altLang="de-DE" sz="1600">
              <a:latin typeface="Calibri" panose="020F0502020204030204" pitchFamily="34" charset="0"/>
              <a:ea typeface="Microsoft YaHei" panose="020B0503020204020204" pitchFamily="34" charset="-122"/>
              <a:cs typeface="Calibri" panose="020F0502020204030204" pitchFamily="34" charset="0"/>
            </a:endParaRPr>
          </a:p>
        </p:txBody>
      </p:sp>
      <p:sp>
        <p:nvSpPr>
          <p:cNvPr id="52231" name="Rechteck 3">
            <a:extLst>
              <a:ext uri="{FF2B5EF4-FFF2-40B4-BE49-F238E27FC236}">
                <a16:creationId xmlns:a16="http://schemas.microsoft.com/office/drawing/2014/main" id="{F7E0C06C-1FC2-4653-8316-1E8AFEDEB6B0}"/>
              </a:ext>
            </a:extLst>
          </p:cNvPr>
          <p:cNvSpPr>
            <a:spLocks noChangeArrowheads="1"/>
          </p:cNvSpPr>
          <p:nvPr/>
        </p:nvSpPr>
        <p:spPr bwMode="auto">
          <a:xfrm>
            <a:off x="1312863" y="6446838"/>
            <a:ext cx="16271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spcBef>
                <a:spcPct val="50000"/>
              </a:spcBef>
              <a:buClr>
                <a:srgbClr val="000000"/>
              </a:buClr>
              <a:buSzPct val="100000"/>
              <a:buFont typeface="Times New Roman" panose="02020603050405020304" pitchFamily="18" charset="0"/>
              <a:buNone/>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Türkis: Verbrauch</a:t>
            </a:r>
          </a:p>
        </p:txBody>
      </p:sp>
      <p:sp>
        <p:nvSpPr>
          <p:cNvPr id="52232" name="Rechteck 4">
            <a:extLst>
              <a:ext uri="{FF2B5EF4-FFF2-40B4-BE49-F238E27FC236}">
                <a16:creationId xmlns:a16="http://schemas.microsoft.com/office/drawing/2014/main" id="{97E2154D-1D5A-4DD0-8912-029FDD55CCEB}"/>
              </a:ext>
            </a:extLst>
          </p:cNvPr>
          <p:cNvSpPr>
            <a:spLocks noChangeArrowheads="1"/>
          </p:cNvSpPr>
          <p:nvPr/>
        </p:nvSpPr>
        <p:spPr bwMode="auto">
          <a:xfrm>
            <a:off x="6899275" y="6519863"/>
            <a:ext cx="2244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buClr>
                <a:srgbClr val="000000"/>
              </a:buClr>
              <a:buSzPct val="100000"/>
              <a:buFont typeface="Times New Roman" panose="02020603050405020304" pitchFamily="18" charset="0"/>
              <a:buNone/>
            </a:pPr>
            <a:r>
              <a:rPr lang="de-DE" altLang="de-DE" sz="1600">
                <a:solidFill>
                  <a:srgbClr val="003366"/>
                </a:solidFill>
                <a:latin typeface="Calibri" panose="020F0502020204030204" pitchFamily="34" charset="0"/>
                <a:ea typeface="Microsoft YaHei" panose="020B0503020204020204" pitchFamily="34" charset="-122"/>
                <a:cs typeface="Calibri" panose="020F0502020204030204" pitchFamily="34" charset="0"/>
              </a:rPr>
              <a:t>Quelle: Statista und ICAC</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3A86A0AC-AC80-4A48-B6BE-66348225316C}"/>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Gruppenarbeit I:</a:t>
            </a:r>
            <a:b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b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Fluch oder Segen – welche ökologischen und sozialen Probleme und Chancen bringt der Baumwollanbau mit sich?</a:t>
            </a:r>
            <a:endParaRPr lang="de-DE" sz="2800" dirty="0">
              <a:solidFill>
                <a:srgbClr val="002060"/>
              </a:solidFill>
              <a:latin typeface="Calibri" panose="020F0502020204030204" pitchFamily="34" charset="0"/>
              <a:cs typeface="Calibri" panose="020F0502020204030204" pitchFamily="34" charset="0"/>
            </a:endParaRPr>
          </a:p>
        </p:txBody>
      </p:sp>
      <p:sp>
        <p:nvSpPr>
          <p:cNvPr id="264" name="CustomShape 2">
            <a:extLst>
              <a:ext uri="{FF2B5EF4-FFF2-40B4-BE49-F238E27FC236}">
                <a16:creationId xmlns:a16="http://schemas.microsoft.com/office/drawing/2014/main" id="{AD4CD13D-CBFA-47EA-9BEA-4B1012F51143}"/>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79B616FA-56CD-4F60-A16D-526B15A3F768}"/>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21</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a:extLst>
              <a:ext uri="{FF2B5EF4-FFF2-40B4-BE49-F238E27FC236}">
                <a16:creationId xmlns:a16="http://schemas.microsoft.com/office/drawing/2014/main" id="{60AF829F-076C-4FC6-BCD8-A16A3E477128}"/>
              </a:ext>
            </a:extLst>
          </p:cNvPr>
          <p:cNvSpPr txBox="1"/>
          <p:nvPr/>
        </p:nvSpPr>
        <p:spPr>
          <a:xfrm>
            <a:off x="571500" y="3429000"/>
            <a:ext cx="8001000" cy="563563"/>
          </a:xfrm>
          <a:prstGeom prst="rect">
            <a:avLst/>
          </a:prstGeom>
          <a:noFill/>
          <a:ln>
            <a:noFill/>
          </a:ln>
        </p:spPr>
        <p:txBody>
          <a:bodyPr anchor="b"/>
          <a:lstStyle/>
          <a:p>
            <a:pPr algn="ctr">
              <a:defRPr/>
            </a:pP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Gruppenarbeit II:</a:t>
            </a:r>
            <a:b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br>
            <a:r>
              <a:rPr lang="de-DE"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Gruppenpuzzle zu vier grundlegenden Standards</a:t>
            </a:r>
            <a:endParaRPr lang="de-DE" sz="2800" dirty="0">
              <a:solidFill>
                <a:srgbClr val="002060"/>
              </a:solidFill>
              <a:latin typeface="Calibri" panose="020F0502020204030204" pitchFamily="34" charset="0"/>
              <a:cs typeface="Calibri" panose="020F0502020204030204" pitchFamily="34" charset="0"/>
            </a:endParaRPr>
          </a:p>
        </p:txBody>
      </p:sp>
      <p:sp>
        <p:nvSpPr>
          <p:cNvPr id="264" name="CustomShape 2">
            <a:extLst>
              <a:ext uri="{FF2B5EF4-FFF2-40B4-BE49-F238E27FC236}">
                <a16:creationId xmlns:a16="http://schemas.microsoft.com/office/drawing/2014/main" id="{B966116E-3F53-4A63-92F6-CFD8B0C9C2AC}"/>
              </a:ext>
            </a:extLst>
          </p:cNvPr>
          <p:cNvSpPr/>
          <p:nvPr/>
        </p:nvSpPr>
        <p:spPr>
          <a:xfrm>
            <a:off x="914400" y="2349500"/>
            <a:ext cx="7993063" cy="42052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3366"/>
              </a:buClr>
              <a:defRP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a:extLst>
              <a:ext uri="{FF2B5EF4-FFF2-40B4-BE49-F238E27FC236}">
                <a16:creationId xmlns:a16="http://schemas.microsoft.com/office/drawing/2014/main" id="{67FB5C37-F441-467D-8F67-3394641AC2FD}"/>
              </a:ext>
            </a:extLst>
          </p:cNvPr>
          <p:cNvSpPr txBox="1"/>
          <p:nvPr/>
        </p:nvSpPr>
        <p:spPr>
          <a:xfrm>
            <a:off x="0" y="6191250"/>
            <a:ext cx="755650" cy="66675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22</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
            <a:extLst>
              <a:ext uri="{FF2B5EF4-FFF2-40B4-BE49-F238E27FC236}">
                <a16:creationId xmlns:a16="http://schemas.microsoft.com/office/drawing/2014/main" id="{A9E6EA6B-7F53-4FEE-A775-7693D4CF658B}"/>
              </a:ext>
            </a:extLst>
          </p:cNvPr>
          <p:cNvSpPr>
            <a:spLocks noChangeArrowheads="1"/>
          </p:cNvSpPr>
          <p:nvPr/>
        </p:nvSpPr>
        <p:spPr bwMode="auto">
          <a:xfrm>
            <a:off x="871538" y="968375"/>
            <a:ext cx="8001000" cy="635000"/>
          </a:xfrm>
          <a:prstGeom prst="rect">
            <a:avLst/>
          </a:prstGeom>
          <a:noFill/>
          <a:ln>
            <a:noFill/>
          </a:ln>
          <a:effectLst/>
        </p:spPr>
        <p:txBody>
          <a:bodyPr lIns="90000" tIns="45000" rIns="90000" bIns="45000" anchor="b"/>
          <a:lstStyle/>
          <a:p>
            <a:pPr algn="ctr">
              <a:defRPr/>
            </a:pPr>
            <a:r>
              <a:rPr lang="de-DE"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Beurteilung von Siegeln und Standards</a:t>
            </a:r>
          </a:p>
        </p:txBody>
      </p:sp>
      <p:sp>
        <p:nvSpPr>
          <p:cNvPr id="58371" name="Rectangle 4">
            <a:extLst>
              <a:ext uri="{FF2B5EF4-FFF2-40B4-BE49-F238E27FC236}">
                <a16:creationId xmlns:a16="http://schemas.microsoft.com/office/drawing/2014/main" id="{B585F549-E7A9-472A-B3B9-FF0C0D542FBE}"/>
              </a:ext>
            </a:extLst>
          </p:cNvPr>
          <p:cNvSpPr>
            <a:spLocks noChangeArrowheads="1"/>
          </p:cNvSpPr>
          <p:nvPr/>
        </p:nvSpPr>
        <p:spPr bwMode="auto">
          <a:xfrm>
            <a:off x="84138" y="6462713"/>
            <a:ext cx="887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de-DE" altLang="de-DE"/>
          </a:p>
        </p:txBody>
      </p:sp>
      <p:sp>
        <p:nvSpPr>
          <p:cNvPr id="58372" name="Rectangle 5">
            <a:extLst>
              <a:ext uri="{FF2B5EF4-FFF2-40B4-BE49-F238E27FC236}">
                <a16:creationId xmlns:a16="http://schemas.microsoft.com/office/drawing/2014/main" id="{AFEA5142-52A4-4FB7-8D0B-0C9023CD02D8}"/>
              </a:ext>
            </a:extLst>
          </p:cNvPr>
          <p:cNvSpPr>
            <a:spLocks noChangeArrowheads="1"/>
          </p:cNvSpPr>
          <p:nvPr/>
        </p:nvSpPr>
        <p:spPr bwMode="auto">
          <a:xfrm>
            <a:off x="823913" y="1843088"/>
            <a:ext cx="2665412" cy="1773237"/>
          </a:xfrm>
          <a:prstGeom prst="rect">
            <a:avLst/>
          </a:prstGeom>
          <a:solidFill>
            <a:srgbClr val="D9E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8373" name="Rectangle 6">
            <a:extLst>
              <a:ext uri="{FF2B5EF4-FFF2-40B4-BE49-F238E27FC236}">
                <a16:creationId xmlns:a16="http://schemas.microsoft.com/office/drawing/2014/main" id="{9AB3E4A4-2AC0-4888-8D9D-7973B16BF5F9}"/>
              </a:ext>
            </a:extLst>
          </p:cNvPr>
          <p:cNvSpPr>
            <a:spLocks noChangeArrowheads="1"/>
          </p:cNvSpPr>
          <p:nvPr/>
        </p:nvSpPr>
        <p:spPr bwMode="auto">
          <a:xfrm>
            <a:off x="3592513" y="1843088"/>
            <a:ext cx="2749550" cy="1773237"/>
          </a:xfrm>
          <a:prstGeom prst="rect">
            <a:avLst/>
          </a:prstGeom>
          <a:solidFill>
            <a:srgbClr val="CFBB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8374" name="Rectangle 8">
            <a:extLst>
              <a:ext uri="{FF2B5EF4-FFF2-40B4-BE49-F238E27FC236}">
                <a16:creationId xmlns:a16="http://schemas.microsoft.com/office/drawing/2014/main" id="{A025591F-4259-407E-A2B1-9BD2A88C708D}"/>
              </a:ext>
            </a:extLst>
          </p:cNvPr>
          <p:cNvSpPr>
            <a:spLocks noChangeArrowheads="1"/>
          </p:cNvSpPr>
          <p:nvPr/>
        </p:nvSpPr>
        <p:spPr bwMode="auto">
          <a:xfrm>
            <a:off x="6445250" y="1843088"/>
            <a:ext cx="2663825" cy="1773237"/>
          </a:xfrm>
          <a:prstGeom prst="rect">
            <a:avLst/>
          </a:prstGeom>
          <a:solidFill>
            <a:srgbClr val="FFE8C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8375" name="Rectangle 10">
            <a:extLst>
              <a:ext uri="{FF2B5EF4-FFF2-40B4-BE49-F238E27FC236}">
                <a16:creationId xmlns:a16="http://schemas.microsoft.com/office/drawing/2014/main" id="{36293229-68C9-4000-913C-3E50F6E944E2}"/>
              </a:ext>
            </a:extLst>
          </p:cNvPr>
          <p:cNvSpPr>
            <a:spLocks noChangeArrowheads="1"/>
          </p:cNvSpPr>
          <p:nvPr/>
        </p:nvSpPr>
        <p:spPr bwMode="auto">
          <a:xfrm>
            <a:off x="1966913" y="3743325"/>
            <a:ext cx="2905125" cy="1890713"/>
          </a:xfrm>
          <a:prstGeom prst="rect">
            <a:avLst/>
          </a:prstGeom>
          <a:solidFill>
            <a:srgbClr val="F6C7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8376" name="Rectangle 12">
            <a:extLst>
              <a:ext uri="{FF2B5EF4-FFF2-40B4-BE49-F238E27FC236}">
                <a16:creationId xmlns:a16="http://schemas.microsoft.com/office/drawing/2014/main" id="{D072E9B3-BC15-45AC-9BFA-B61C390FC45A}"/>
              </a:ext>
            </a:extLst>
          </p:cNvPr>
          <p:cNvSpPr>
            <a:spLocks noChangeArrowheads="1"/>
          </p:cNvSpPr>
          <p:nvPr/>
        </p:nvSpPr>
        <p:spPr bwMode="auto">
          <a:xfrm>
            <a:off x="4924425" y="3743325"/>
            <a:ext cx="2905125" cy="1890713"/>
          </a:xfrm>
          <a:prstGeom prst="rect">
            <a:avLst/>
          </a:prstGeom>
          <a:solidFill>
            <a:srgbClr val="C0EDF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endParaRPr lang="de-DE" altLang="de-DE" sz="2000">
              <a:solidFill>
                <a:srgbClr val="003366"/>
              </a:solidFill>
              <a:ea typeface="MS PGothic" panose="020B0600070205080204" pitchFamily="34" charset="-128"/>
            </a:endParaRPr>
          </a:p>
        </p:txBody>
      </p:sp>
      <p:sp>
        <p:nvSpPr>
          <p:cNvPr id="58377" name="AutoShape 14">
            <a:extLst>
              <a:ext uri="{FF2B5EF4-FFF2-40B4-BE49-F238E27FC236}">
                <a16:creationId xmlns:a16="http://schemas.microsoft.com/office/drawing/2014/main" id="{7BC861B6-438B-4768-BE52-919992BC73EB}"/>
              </a:ext>
            </a:extLst>
          </p:cNvPr>
          <p:cNvSpPr>
            <a:spLocks noChangeArrowheads="1"/>
          </p:cNvSpPr>
          <p:nvPr/>
        </p:nvSpPr>
        <p:spPr bwMode="auto">
          <a:xfrm>
            <a:off x="1068388" y="5607050"/>
            <a:ext cx="7613650" cy="423863"/>
          </a:xfrm>
          <a:custGeom>
            <a:avLst/>
            <a:gdLst>
              <a:gd name="T0" fmla="*/ 7613650 w 7613650"/>
              <a:gd name="T1" fmla="*/ 211932 h 423863"/>
              <a:gd name="T2" fmla="*/ 3806825 w 7613650"/>
              <a:gd name="T3" fmla="*/ 423863 h 423863"/>
              <a:gd name="T4" fmla="*/ 0 w 7613650"/>
              <a:gd name="T5" fmla="*/ 211932 h 423863"/>
              <a:gd name="T6" fmla="*/ 3806825 w 7613650"/>
              <a:gd name="T7" fmla="*/ 0 h 423863"/>
              <a:gd name="T8" fmla="*/ 0 60000 65536"/>
              <a:gd name="T9" fmla="*/ 5898240 60000 65536"/>
              <a:gd name="T10" fmla="*/ 11796480 60000 65536"/>
              <a:gd name="T11" fmla="*/ 17694720 60000 65536"/>
              <a:gd name="T12" fmla="*/ 0 w 7613650"/>
              <a:gd name="T13" fmla="*/ 0 h 423863"/>
              <a:gd name="T14" fmla="*/ 7613650 w 7613650"/>
              <a:gd name="T15" fmla="*/ 423863 h 423863"/>
            </a:gdLst>
            <a:ahLst/>
            <a:cxnLst>
              <a:cxn ang="T8">
                <a:pos x="T0" y="T1"/>
              </a:cxn>
              <a:cxn ang="T9">
                <a:pos x="T2" y="T3"/>
              </a:cxn>
              <a:cxn ang="T10">
                <a:pos x="T4" y="T5"/>
              </a:cxn>
              <a:cxn ang="T11">
                <a:pos x="T6" y="T7"/>
              </a:cxn>
            </a:cxnLst>
            <a:rect l="T12" t="T13" r="T14" b="T15"/>
            <a:pathLst>
              <a:path w="7613650" h="423863">
                <a:moveTo>
                  <a:pt x="0" y="0"/>
                </a:moveTo>
                <a:lnTo>
                  <a:pt x="0" y="12444"/>
                </a:lnTo>
                <a:lnTo>
                  <a:pt x="9814" y="12343"/>
                </a:lnTo>
                <a:lnTo>
                  <a:pt x="10662" y="21600"/>
                </a:lnTo>
                <a:lnTo>
                  <a:pt x="11553" y="12343"/>
                </a:lnTo>
                <a:lnTo>
                  <a:pt x="21600" y="12343"/>
                </a:lnTo>
                <a:lnTo>
                  <a:pt x="21600" y="188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pic>
        <p:nvPicPr>
          <p:cNvPr id="58378" name="Picture 15">
            <a:extLst>
              <a:ext uri="{FF2B5EF4-FFF2-40B4-BE49-F238E27FC236}">
                <a16:creationId xmlns:a16="http://schemas.microsoft.com/office/drawing/2014/main" id="{06876810-E7FC-4567-9A33-BEFB886D8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5605463"/>
            <a:ext cx="7662863"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17">
            <a:extLst>
              <a:ext uri="{FF2B5EF4-FFF2-40B4-BE49-F238E27FC236}">
                <a16:creationId xmlns:a16="http://schemas.microsoft.com/office/drawing/2014/main" id="{6229E83F-B330-4EDD-B7DC-A92299B58089}"/>
              </a:ext>
            </a:extLst>
          </p:cNvPr>
          <p:cNvSpPr>
            <a:spLocks noChangeArrowheads="1"/>
          </p:cNvSpPr>
          <p:nvPr/>
        </p:nvSpPr>
        <p:spPr bwMode="auto">
          <a:xfrm>
            <a:off x="3787775" y="6092825"/>
            <a:ext cx="23590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Lst>
              <a:defRPr>
                <a:solidFill>
                  <a:schemeClr val="tx1"/>
                </a:solidFill>
                <a:latin typeface="Arial" panose="020B0604020202020204" pitchFamily="34" charset="0"/>
                <a:ea typeface="ヒラギノ角ゴ Pro W3" pitchFamily="6" charset="-128"/>
              </a:defRPr>
            </a:lvl9pPr>
          </a:lstStyle>
          <a:p>
            <a:pPr eaLnBrk="1">
              <a:buClr>
                <a:srgbClr val="000000"/>
              </a:buClr>
              <a:buSzPct val="100000"/>
              <a:buFont typeface="Times New Roman" panose="02020603050405020304" pitchFamily="18" charset="0"/>
              <a:buNone/>
            </a:pPr>
            <a:r>
              <a:rPr lang="de-DE" altLang="de-DE" sz="2400" b="1">
                <a:solidFill>
                  <a:srgbClr val="003366"/>
                </a:solidFill>
                <a:latin typeface="Calibri" panose="020F0502020204030204" pitchFamily="34" charset="0"/>
                <a:ea typeface="Microsoft YaHei" panose="020B0503020204020204" pitchFamily="34" charset="-122"/>
                <a:cs typeface="Calibri" panose="020F0502020204030204" pitchFamily="34" charset="0"/>
              </a:rPr>
              <a:t>Glaubwürdigkeit</a:t>
            </a:r>
          </a:p>
        </p:txBody>
      </p:sp>
      <p:sp>
        <p:nvSpPr>
          <p:cNvPr id="58380" name="Text Box 19">
            <a:extLst>
              <a:ext uri="{FF2B5EF4-FFF2-40B4-BE49-F238E27FC236}">
                <a16:creationId xmlns:a16="http://schemas.microsoft.com/office/drawing/2014/main" id="{1FFF74CF-A211-4C1E-AF91-9009ACB65DE5}"/>
              </a:ext>
            </a:extLst>
          </p:cNvPr>
          <p:cNvSpPr txBox="1">
            <a:spLocks noChangeArrowheads="1"/>
          </p:cNvSpPr>
          <p:nvPr/>
        </p:nvSpPr>
        <p:spPr bwMode="auto">
          <a:xfrm>
            <a:off x="914400" y="1862138"/>
            <a:ext cx="24479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lnSpc>
                <a:spcPct val="93000"/>
              </a:lnSpc>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Anspruch</a:t>
            </a:r>
          </a:p>
          <a:p>
            <a:pPr algn="ctr" eaLnBrk="1">
              <a:lnSpc>
                <a:spcPct val="93000"/>
              </a:lnSpc>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Kriterien</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Überprüfung</a:t>
            </a:r>
          </a:p>
        </p:txBody>
      </p:sp>
      <p:sp>
        <p:nvSpPr>
          <p:cNvPr id="58381" name="Text Box 20">
            <a:extLst>
              <a:ext uri="{FF2B5EF4-FFF2-40B4-BE49-F238E27FC236}">
                <a16:creationId xmlns:a16="http://schemas.microsoft.com/office/drawing/2014/main" id="{375B87C5-8DE0-49A9-8F92-114FF6FA99CA}"/>
              </a:ext>
            </a:extLst>
          </p:cNvPr>
          <p:cNvSpPr txBox="1">
            <a:spLocks noChangeArrowheads="1"/>
          </p:cNvSpPr>
          <p:nvPr/>
        </p:nvSpPr>
        <p:spPr bwMode="auto">
          <a:xfrm>
            <a:off x="3594100" y="1881188"/>
            <a:ext cx="266541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Unabhängigkeit</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Beteiligung von Stakeholdern bei der Entwicklung der Kriterien</a:t>
            </a:r>
          </a:p>
        </p:txBody>
      </p:sp>
      <p:sp>
        <p:nvSpPr>
          <p:cNvPr id="58382" name="Text Box 21">
            <a:extLst>
              <a:ext uri="{FF2B5EF4-FFF2-40B4-BE49-F238E27FC236}">
                <a16:creationId xmlns:a16="http://schemas.microsoft.com/office/drawing/2014/main" id="{4CF58B34-7148-4AAD-AC9E-30E69055763E}"/>
              </a:ext>
            </a:extLst>
          </p:cNvPr>
          <p:cNvSpPr txBox="1">
            <a:spLocks noChangeArrowheads="1"/>
          </p:cNvSpPr>
          <p:nvPr/>
        </p:nvSpPr>
        <p:spPr bwMode="auto">
          <a:xfrm>
            <a:off x="6732588" y="1881188"/>
            <a:ext cx="20875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Überprüfbarkeit</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Kontrolle durch unabhängige Institutionen</a:t>
            </a:r>
          </a:p>
        </p:txBody>
      </p:sp>
      <p:sp>
        <p:nvSpPr>
          <p:cNvPr id="58383" name="Text Box 22">
            <a:extLst>
              <a:ext uri="{FF2B5EF4-FFF2-40B4-BE49-F238E27FC236}">
                <a16:creationId xmlns:a16="http://schemas.microsoft.com/office/drawing/2014/main" id="{0A359AD8-EFA3-4FDA-8E08-A88467DEE4EF}"/>
              </a:ext>
            </a:extLst>
          </p:cNvPr>
          <p:cNvSpPr txBox="1">
            <a:spLocks noChangeArrowheads="1"/>
          </p:cNvSpPr>
          <p:nvPr/>
        </p:nvSpPr>
        <p:spPr bwMode="auto">
          <a:xfrm>
            <a:off x="2195513" y="3757613"/>
            <a:ext cx="24479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Transparenz</a:t>
            </a:r>
          </a:p>
          <a:p>
            <a:pPr algn="ctr" eaLnBrk="1">
              <a:spcBef>
                <a:spcPct val="50000"/>
              </a:spcBef>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Offenlegung der Kriterien?</a:t>
            </a:r>
            <a:br>
              <a:rPr lang="de-DE" altLang="de-DE" sz="2000">
                <a:latin typeface="Calibri" panose="020F0502020204030204" pitchFamily="34" charset="0"/>
                <a:cs typeface="Calibri" panose="020F0502020204030204" pitchFamily="34" charset="0"/>
              </a:rPr>
            </a:br>
            <a:r>
              <a:rPr lang="de-DE" altLang="de-DE" sz="2000">
                <a:latin typeface="Calibri" panose="020F0502020204030204" pitchFamily="34" charset="0"/>
                <a:cs typeface="Calibri" panose="020F0502020204030204" pitchFamily="34" charset="0"/>
              </a:rPr>
              <a:t>Nachvollziehbarkeit des Anspruchs?</a:t>
            </a:r>
          </a:p>
        </p:txBody>
      </p:sp>
      <p:sp>
        <p:nvSpPr>
          <p:cNvPr id="58384" name="Text Box 23">
            <a:extLst>
              <a:ext uri="{FF2B5EF4-FFF2-40B4-BE49-F238E27FC236}">
                <a16:creationId xmlns:a16="http://schemas.microsoft.com/office/drawing/2014/main" id="{76137B77-ED97-4BE6-9909-6BAD91CCF955}"/>
              </a:ext>
            </a:extLst>
          </p:cNvPr>
          <p:cNvSpPr txBox="1">
            <a:spLocks noChangeArrowheads="1"/>
          </p:cNvSpPr>
          <p:nvPr/>
        </p:nvSpPr>
        <p:spPr bwMode="auto">
          <a:xfrm>
            <a:off x="4932363" y="3716338"/>
            <a:ext cx="26638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spcBef>
                <a:spcPct val="50000"/>
              </a:spcBef>
              <a:buClr>
                <a:srgbClr val="000000"/>
              </a:buClr>
              <a:buSzPct val="100000"/>
              <a:buFont typeface="Times New Roman" panose="02020603050405020304" pitchFamily="18" charset="0"/>
              <a:buNone/>
            </a:pPr>
            <a:r>
              <a:rPr lang="de-DE" altLang="de-DE" sz="2000" b="1">
                <a:latin typeface="Calibri" panose="020F0502020204030204" pitchFamily="34" charset="0"/>
                <a:cs typeface="Calibri" panose="020F0502020204030204" pitchFamily="34" charset="0"/>
              </a:rPr>
              <a:t>Anwendung/</a:t>
            </a:r>
            <a:br>
              <a:rPr lang="de-DE" altLang="de-DE" sz="2000" b="1">
                <a:latin typeface="Calibri" panose="020F0502020204030204" pitchFamily="34" charset="0"/>
                <a:cs typeface="Calibri" panose="020F0502020204030204" pitchFamily="34" charset="0"/>
              </a:rPr>
            </a:br>
            <a:r>
              <a:rPr lang="de-DE" altLang="de-DE" sz="2000" b="1">
                <a:latin typeface="Calibri" panose="020F0502020204030204" pitchFamily="34" charset="0"/>
                <a:cs typeface="Calibri" panose="020F0502020204030204" pitchFamily="34" charset="0"/>
              </a:rPr>
              <a:t>Wahrnehmung</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Markierung der Produkte?</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Prüfaspekt klar?</a:t>
            </a:r>
          </a:p>
          <a:p>
            <a:pPr algn="ctr" eaLnBrk="1">
              <a:buClr>
                <a:srgbClr val="000000"/>
              </a:buClr>
              <a:buSzPct val="100000"/>
              <a:buFont typeface="Times New Roman" panose="02020603050405020304" pitchFamily="18" charset="0"/>
              <a:buNone/>
            </a:pPr>
            <a:r>
              <a:rPr lang="de-DE" altLang="de-DE" sz="2000">
                <a:latin typeface="Calibri" panose="020F0502020204030204" pitchFamily="34" charset="0"/>
                <a:cs typeface="Calibri" panose="020F0502020204030204" pitchFamily="34" charset="0"/>
              </a:rPr>
              <a:t>Logo nachvollziehbar?</a:t>
            </a:r>
          </a:p>
          <a:p>
            <a:pPr eaLnBrk="1">
              <a:spcBef>
                <a:spcPct val="50000"/>
              </a:spcBef>
              <a:buClr>
                <a:srgbClr val="000000"/>
              </a:buClr>
              <a:buSzPct val="100000"/>
              <a:buFont typeface="Times New Roman" panose="02020603050405020304" pitchFamily="18" charset="0"/>
              <a:buNone/>
            </a:pPr>
            <a:endParaRPr lang="de-DE" altLang="de-DE" sz="2000" b="1">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1C3B5D4A-D9B4-4FB6-B3C9-BBF76E3BC1CD}"/>
              </a:ext>
            </a:extLst>
          </p:cNvPr>
          <p:cNvSpPr/>
          <p:nvPr/>
        </p:nvSpPr>
        <p:spPr>
          <a:xfrm>
            <a:off x="0" y="6462713"/>
            <a:ext cx="755650" cy="400050"/>
          </a:xfrm>
          <a:prstGeom prst="rect">
            <a:avLst/>
          </a:prstGeom>
        </p:spPr>
        <p:txBody>
          <a:bodyPr>
            <a:spAutoFit/>
          </a:bodyPr>
          <a:lstStyle/>
          <a:p>
            <a:pPr algn="ct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23</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a:extLst>
              <a:ext uri="{FF2B5EF4-FFF2-40B4-BE49-F238E27FC236}">
                <a16:creationId xmlns:a16="http://schemas.microsoft.com/office/drawing/2014/main" id="{B48C999F-3AED-4E3A-B51A-FED56D42D94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Bio-Baumwolle – Weltmarkt</a:t>
            </a:r>
          </a:p>
        </p:txBody>
      </p:sp>
      <p:sp>
        <p:nvSpPr>
          <p:cNvPr id="26627" name="Text Box 2">
            <a:extLst>
              <a:ext uri="{FF2B5EF4-FFF2-40B4-BE49-F238E27FC236}">
                <a16:creationId xmlns:a16="http://schemas.microsoft.com/office/drawing/2014/main" id="{3032B708-0343-4B28-B170-79BA405B7ECD}"/>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In 2016/17: &lt;1% des Gesamtmarkts für Baumwolle</a:t>
            </a: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Anbauländer</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Indien: 51%</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China: 19%</a:t>
            </a:r>
          </a:p>
          <a:p>
            <a:pPr eaLnBrk="1">
              <a:spcBef>
                <a:spcPts val="700"/>
              </a:spcBef>
              <a:buClr>
                <a:srgbClr val="003366"/>
              </a:buClr>
              <a:buSzPct val="100000"/>
              <a:buFont typeface="Arial" panose="020B0604020202020204" pitchFamily="34" charset="0"/>
              <a:buChar char="•"/>
              <a:defRPr/>
            </a:pPr>
            <a:r>
              <a:rPr lang="de-DE" sz="2400" dirty="0">
                <a:latin typeface="Calibri" panose="020F0502020204030204" pitchFamily="34" charset="0"/>
                <a:cs typeface="Calibri" panose="020F0502020204030204" pitchFamily="34" charset="0"/>
              </a:rPr>
              <a:t>Kirgisistan</a:t>
            </a: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 7%</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Türkei: 7%</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Tadschikistan: 5%</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USA: 4%</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Tansania: 3%</a:t>
            </a:r>
          </a:p>
        </p:txBody>
      </p:sp>
      <p:sp>
        <p:nvSpPr>
          <p:cNvPr id="60420" name="Text Box 5">
            <a:extLst>
              <a:ext uri="{FF2B5EF4-FFF2-40B4-BE49-F238E27FC236}">
                <a16:creationId xmlns:a16="http://schemas.microsoft.com/office/drawing/2014/main" id="{1735345F-884B-4095-B27D-F60C86A14D5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a:extLst>
              <a:ext uri="{FF2B5EF4-FFF2-40B4-BE49-F238E27FC236}">
                <a16:creationId xmlns:a16="http://schemas.microsoft.com/office/drawing/2014/main" id="{98FFBCE0-EFC9-49FD-8276-CA4AE857B76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Bio-Baumwolle – Abnehmer</a:t>
            </a:r>
          </a:p>
        </p:txBody>
      </p:sp>
      <p:sp>
        <p:nvSpPr>
          <p:cNvPr id="62467" name="Text Box 2">
            <a:extLst>
              <a:ext uri="{FF2B5EF4-FFF2-40B4-BE49-F238E27FC236}">
                <a16:creationId xmlns:a16="http://schemas.microsoft.com/office/drawing/2014/main" id="{93363510-21C4-473C-B8A4-D7DC975D4ABE}"/>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C&amp;A Global	</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H&amp;M 	</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Tchibo GmbH	</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Inditex Group</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Nike, Inc.</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ALDI Süd International</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Stanley/Stella</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ALDI Einkauf GmbH &amp; Co. oHG </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AB Lindex </a:t>
            </a:r>
          </a:p>
          <a:p>
            <a:pPr eaLnBrk="1">
              <a:spcBef>
                <a:spcPts val="700"/>
              </a:spcBef>
              <a:buClr>
                <a:srgbClr val="003366"/>
              </a:buClr>
              <a:buSzPct val="100000"/>
              <a:buFont typeface="Arial" panose="020B0604020202020204" pitchFamily="34" charset="0"/>
              <a:buAutoNum type="arabicPeriod"/>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Boll &amp; Branch</a:t>
            </a:r>
          </a:p>
        </p:txBody>
      </p:sp>
      <p:sp>
        <p:nvSpPr>
          <p:cNvPr id="62468" name="Text Box 5">
            <a:extLst>
              <a:ext uri="{FF2B5EF4-FFF2-40B4-BE49-F238E27FC236}">
                <a16:creationId xmlns:a16="http://schemas.microsoft.com/office/drawing/2014/main" id="{8D9D0478-0A76-4F68-9DFD-AED656EC41ED}"/>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25</a:t>
            </a:r>
          </a:p>
        </p:txBody>
      </p:sp>
      <p:pic>
        <p:nvPicPr>
          <p:cNvPr id="62469" name="Picture 8">
            <a:extLst>
              <a:ext uri="{FF2B5EF4-FFF2-40B4-BE49-F238E27FC236}">
                <a16:creationId xmlns:a16="http://schemas.microsoft.com/office/drawing/2014/main" id="{412CBC74-37DE-486C-9BCC-FFCA4A313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150" y="4149725"/>
            <a:ext cx="1381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D5453E4F-1011-42F6-8391-C62AD6B6B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357563"/>
            <a:ext cx="1312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9">
            <a:extLst>
              <a:ext uri="{FF2B5EF4-FFF2-40B4-BE49-F238E27FC236}">
                <a16:creationId xmlns:a16="http://schemas.microsoft.com/office/drawing/2014/main" id="{0EE3B812-4C4D-44BF-BAD1-287C4BA6E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088" y="2663825"/>
            <a:ext cx="197008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hteck 1">
            <a:extLst>
              <a:ext uri="{FF2B5EF4-FFF2-40B4-BE49-F238E27FC236}">
                <a16:creationId xmlns:a16="http://schemas.microsoft.com/office/drawing/2014/main" id="{DBEF1F9E-7B4C-4D5E-BADA-7CA7C74AD830}"/>
              </a:ext>
            </a:extLst>
          </p:cNvPr>
          <p:cNvSpPr>
            <a:spLocks noChangeArrowheads="1"/>
          </p:cNvSpPr>
          <p:nvPr/>
        </p:nvSpPr>
        <p:spPr bwMode="auto">
          <a:xfrm>
            <a:off x="6802438" y="6550025"/>
            <a:ext cx="2354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buClr>
                <a:srgbClr val="000000"/>
              </a:buClr>
              <a:buSzPct val="100000"/>
              <a:buFont typeface="Times New Roman" panose="02020603050405020304" pitchFamily="18" charset="0"/>
              <a:buNone/>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Quelle: Textile Exchange 2016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a:extLst>
              <a:ext uri="{FF2B5EF4-FFF2-40B4-BE49-F238E27FC236}">
                <a16:creationId xmlns:a16="http://schemas.microsoft.com/office/drawing/2014/main" id="{A3A540C4-5AAE-42BD-AC1F-B0DAC3656057}"/>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Sustainable Sourcing Award</a:t>
            </a:r>
          </a:p>
        </p:txBody>
      </p:sp>
      <p:sp>
        <p:nvSpPr>
          <p:cNvPr id="26627" name="Text Box 2">
            <a:extLst>
              <a:ext uri="{FF2B5EF4-FFF2-40B4-BE49-F238E27FC236}">
                <a16:creationId xmlns:a16="http://schemas.microsoft.com/office/drawing/2014/main" id="{26A99833-CC56-4B5D-87F7-7DEECB76D086}"/>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Bewerben Sie sich!</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Was ist das Konzept Ihres Labels?</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Welche natürlichen Materialien verwenden Sie?</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Warum ist es nachhaltig?</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Wo kann Ihre Kleidung gekauft werden?</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Wie erreichen Sie Ihre Kunden?</a:t>
            </a: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64516" name="Text Box 5">
            <a:extLst>
              <a:ext uri="{FF2B5EF4-FFF2-40B4-BE49-F238E27FC236}">
                <a16:creationId xmlns:a16="http://schemas.microsoft.com/office/drawing/2014/main" id="{386F5744-7960-4DE1-838D-8FEB5AF394F0}"/>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76F4ABC4-8FD6-4E4E-81D6-D5C20654C3D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66563" name="Text Box 2">
            <a:extLst>
              <a:ext uri="{FF2B5EF4-FFF2-40B4-BE49-F238E27FC236}">
                <a16:creationId xmlns:a16="http://schemas.microsoft.com/office/drawing/2014/main" id="{1A5592CA-CE42-48E0-81F8-2E0DD27141DC}"/>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pPr>
            <a:endParaRPr lang="en-US"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66564" name="Text Box 5">
            <a:extLst>
              <a:ext uri="{FF2B5EF4-FFF2-40B4-BE49-F238E27FC236}">
                <a16:creationId xmlns:a16="http://schemas.microsoft.com/office/drawing/2014/main" id="{5F7688BA-0A84-46D8-934A-9E05100E3930}"/>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27</a:t>
            </a:r>
          </a:p>
        </p:txBody>
      </p:sp>
      <p:pic>
        <p:nvPicPr>
          <p:cNvPr id="66565" name="Picture 6">
            <a:extLst>
              <a:ext uri="{FF2B5EF4-FFF2-40B4-BE49-F238E27FC236}">
                <a16:creationId xmlns:a16="http://schemas.microsoft.com/office/drawing/2014/main" id="{601754C1-B27A-4903-ADA8-50ADEC401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3" y="1585913"/>
            <a:ext cx="250825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a:extLst>
              <a:ext uri="{FF2B5EF4-FFF2-40B4-BE49-F238E27FC236}">
                <a16:creationId xmlns:a16="http://schemas.microsoft.com/office/drawing/2014/main" id="{F6765488-E856-44AE-92A1-BB0FB9E7D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763" y="1749425"/>
            <a:ext cx="21336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B1A4000F-C1BC-45B9-8250-77B22D8C8454}"/>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68611" name="Text Box 2">
            <a:extLst>
              <a:ext uri="{FF2B5EF4-FFF2-40B4-BE49-F238E27FC236}">
                <a16:creationId xmlns:a16="http://schemas.microsoft.com/office/drawing/2014/main" id="{CC6D99F2-9705-4692-9D08-AB20C26171B6}"/>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pPr>
            <a:endParaRPr lang="en-US"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68612" name="Text Box 5">
            <a:extLst>
              <a:ext uri="{FF2B5EF4-FFF2-40B4-BE49-F238E27FC236}">
                <a16:creationId xmlns:a16="http://schemas.microsoft.com/office/drawing/2014/main" id="{A313FC60-3075-49D1-8B1E-0F4DB824C8F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28</a:t>
            </a:r>
          </a:p>
        </p:txBody>
      </p:sp>
      <p:pic>
        <p:nvPicPr>
          <p:cNvPr id="68613" name="Picture 5">
            <a:extLst>
              <a:ext uri="{FF2B5EF4-FFF2-40B4-BE49-F238E27FC236}">
                <a16:creationId xmlns:a16="http://schemas.microsoft.com/office/drawing/2014/main" id="{9E82C16C-DF2B-4847-962F-9EB0BAAC0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0"/>
            <a:ext cx="24479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4">
            <a:extLst>
              <a:ext uri="{FF2B5EF4-FFF2-40B4-BE49-F238E27FC236}">
                <a16:creationId xmlns:a16="http://schemas.microsoft.com/office/drawing/2014/main" id="{1225E602-9C45-4FBD-8BB5-2B06E1E84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13" y="1252538"/>
            <a:ext cx="34559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a:extLst>
              <a:ext uri="{FF2B5EF4-FFF2-40B4-BE49-F238E27FC236}">
                <a16:creationId xmlns:a16="http://schemas.microsoft.com/office/drawing/2014/main" id="{B8D22C7D-2DF3-433E-99B0-C25B43D7BF8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70659" name="Text Box 2">
            <a:extLst>
              <a:ext uri="{FF2B5EF4-FFF2-40B4-BE49-F238E27FC236}">
                <a16:creationId xmlns:a16="http://schemas.microsoft.com/office/drawing/2014/main" id="{6C9281A3-696F-41A4-8D2B-B7D175A4B13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pPr>
            <a:endParaRPr lang="en-US"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70660" name="Text Box 5">
            <a:extLst>
              <a:ext uri="{FF2B5EF4-FFF2-40B4-BE49-F238E27FC236}">
                <a16:creationId xmlns:a16="http://schemas.microsoft.com/office/drawing/2014/main" id="{7CD763E7-E56D-4C77-90D8-9CBE069DD7CC}"/>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29</a:t>
            </a:r>
          </a:p>
        </p:txBody>
      </p:sp>
      <p:pic>
        <p:nvPicPr>
          <p:cNvPr id="70661" name="Picture 4">
            <a:extLst>
              <a:ext uri="{FF2B5EF4-FFF2-40B4-BE49-F238E27FC236}">
                <a16:creationId xmlns:a16="http://schemas.microsoft.com/office/drawing/2014/main" id="{7C42CA7B-48ED-4480-8326-4E341CB82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713" y="1468438"/>
            <a:ext cx="31337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5">
            <a:extLst>
              <a:ext uri="{FF2B5EF4-FFF2-40B4-BE49-F238E27FC236}">
                <a16:creationId xmlns:a16="http://schemas.microsoft.com/office/drawing/2014/main" id="{60316C28-C029-4874-AF3F-4203E928F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1700213"/>
            <a:ext cx="280193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a:extLst>
              <a:ext uri="{FF2B5EF4-FFF2-40B4-BE49-F238E27FC236}">
                <a16:creationId xmlns:a16="http://schemas.microsoft.com/office/drawing/2014/main" id="{B9E91C18-66EC-480D-AEF9-90E6A639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a:extLst>
              <a:ext uri="{FF2B5EF4-FFF2-40B4-BE49-F238E27FC236}">
                <a16:creationId xmlns:a16="http://schemas.microsoft.com/office/drawing/2014/main" id="{79FD14D8-E1B7-48AC-955A-C6E6ED3B126A}"/>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ヒラギノ角ゴ Pro W3" pitchFamily="6" charset="-128"/>
              </a:defRPr>
            </a:lvl9pPr>
          </a:lstStyle>
          <a:p>
            <a:pPr eaLnBrk="1" hangingPunct="1">
              <a:lnSpc>
                <a:spcPct val="93000"/>
              </a:lnSpc>
              <a:buSzPct val="100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der Näher_innen, Sozial- und Umweltstandards sowie Verantwortung</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7412" name="Rechteck 2">
            <a:extLst>
              <a:ext uri="{FF2B5EF4-FFF2-40B4-BE49-F238E27FC236}">
                <a16:creationId xmlns:a16="http://schemas.microsoft.com/office/drawing/2014/main" id="{558DE2E0-85AC-4137-8A35-A0F4DBC63AA7}"/>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19D2890A-BC7E-43F8-9D89-D60DA2F20BF3}"/>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dirty="0" err="1">
                <a:solidFill>
                  <a:srgbClr val="002060"/>
                </a:solidFill>
                <a:latin typeface="Calibri" panose="020F0502020204030204" pitchFamily="34" charset="0"/>
                <a:cs typeface="Calibri" panose="020F0502020204030204" pitchFamily="34" charset="0"/>
              </a:rPr>
              <a:t>Modeblog</a:t>
            </a:r>
            <a:r>
              <a:rPr lang="de-DE" dirty="0">
                <a:solidFill>
                  <a:srgbClr val="002060"/>
                </a:solidFill>
                <a:latin typeface="Calibri" panose="020F0502020204030204" pitchFamily="34" charset="0"/>
                <a:cs typeface="Calibri" panose="020F0502020204030204" pitchFamily="34" charset="0"/>
              </a:rPr>
              <a:t> </a:t>
            </a:r>
            <a:r>
              <a:rPr lang="de-DE"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Webseite </a:t>
            </a:r>
            <a:r>
              <a:rPr lang="de-DE" i="1" dirty="0">
                <a:solidFill>
                  <a:srgbClr val="002060"/>
                </a:solidFill>
                <a:latin typeface="Calibri" panose="020F0502020204030204" pitchFamily="34" charset="0"/>
                <a:cs typeface="Calibri" panose="020F0502020204030204" pitchFamily="34" charset="0"/>
              </a:rPr>
              <a:t>fairschnitt.org </a:t>
            </a:r>
            <a:r>
              <a:rPr lang="de-DE"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D9A4FC1C-7007-4932-B062-3A2321DAAC06}"/>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72707" name="Text Box 2">
            <a:extLst>
              <a:ext uri="{FF2B5EF4-FFF2-40B4-BE49-F238E27FC236}">
                <a16:creationId xmlns:a16="http://schemas.microsoft.com/office/drawing/2014/main" id="{AC3C552A-CC11-4EC0-B298-B6DDE0AFC93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pPr>
            <a:endParaRPr lang="en-US"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72708" name="Text Box 5">
            <a:extLst>
              <a:ext uri="{FF2B5EF4-FFF2-40B4-BE49-F238E27FC236}">
                <a16:creationId xmlns:a16="http://schemas.microsoft.com/office/drawing/2014/main" id="{954EA6D4-5AC2-4668-8599-E59CD501B146}"/>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30</a:t>
            </a:r>
          </a:p>
        </p:txBody>
      </p:sp>
      <p:pic>
        <p:nvPicPr>
          <p:cNvPr id="72709" name="Picture 4">
            <a:extLst>
              <a:ext uri="{FF2B5EF4-FFF2-40B4-BE49-F238E27FC236}">
                <a16:creationId xmlns:a16="http://schemas.microsoft.com/office/drawing/2014/main" id="{98CBDB8F-B6F9-4484-BB66-86AEBF782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68413"/>
            <a:ext cx="2808288"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a:extLst>
              <a:ext uri="{FF2B5EF4-FFF2-40B4-BE49-F238E27FC236}">
                <a16:creationId xmlns:a16="http://schemas.microsoft.com/office/drawing/2014/main" id="{04E5E298-A7A7-4641-9045-DE6D06FD0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4914900"/>
            <a:ext cx="37909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5489A7E1-C5E9-4FB7-9BC1-2895E64F53F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endPar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74755" name="Text Box 2">
            <a:extLst>
              <a:ext uri="{FF2B5EF4-FFF2-40B4-BE49-F238E27FC236}">
                <a16:creationId xmlns:a16="http://schemas.microsoft.com/office/drawing/2014/main" id="{D3094B8A-ED37-4758-B267-AF071AE3252A}"/>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pPr>
            <a:endParaRPr lang="en-US"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74756" name="Text Box 5">
            <a:extLst>
              <a:ext uri="{FF2B5EF4-FFF2-40B4-BE49-F238E27FC236}">
                <a16:creationId xmlns:a16="http://schemas.microsoft.com/office/drawing/2014/main" id="{B32745E3-CC11-4465-A753-4DBE34BD2F18}"/>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31</a:t>
            </a:r>
          </a:p>
        </p:txBody>
      </p:sp>
      <p:pic>
        <p:nvPicPr>
          <p:cNvPr id="74757" name="Picture 4" descr="leinen bild">
            <a:extLst>
              <a:ext uri="{FF2B5EF4-FFF2-40B4-BE49-F238E27FC236}">
                <a16:creationId xmlns:a16="http://schemas.microsoft.com/office/drawing/2014/main" id="{61771228-0EA9-425A-B51C-3E63EEC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590675"/>
            <a:ext cx="3408362"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descr="logo">
            <a:extLst>
              <a:ext uri="{FF2B5EF4-FFF2-40B4-BE49-F238E27FC236}">
                <a16:creationId xmlns:a16="http://schemas.microsoft.com/office/drawing/2014/main" id="{F046C1F2-6E47-4CEF-98AF-5EB173F30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5" y="5043488"/>
            <a:ext cx="2951163"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A826F074-5D06-4CAC-927C-A7F3DD4FB4F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Sustainable Sourcing Award</a:t>
            </a:r>
          </a:p>
        </p:txBody>
      </p:sp>
      <p:sp>
        <p:nvSpPr>
          <p:cNvPr id="26627" name="Text Box 2">
            <a:extLst>
              <a:ext uri="{FF2B5EF4-FFF2-40B4-BE49-F238E27FC236}">
                <a16:creationId xmlns:a16="http://schemas.microsoft.com/office/drawing/2014/main" id="{990CEDF4-E3BE-41F2-AAB0-3A09B09154DA}"/>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Bewerben Sie sich!</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Was ist das Konzept Ihres Labels?</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Welche natürlichen Materialien verwenden Sie?</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Warum ist es nachhaltig?</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Wo kann Ihre Kleidung gekauft werden?</a:t>
            </a:r>
          </a:p>
          <a:p>
            <a:pPr eaLnBrk="1">
              <a:spcBef>
                <a:spcPts val="700"/>
              </a:spcBef>
              <a:buClr>
                <a:srgbClr val="003366"/>
              </a:buClr>
              <a:buSzPct val="100000"/>
              <a:buFont typeface="Arial" panose="020B0604020202020204" pitchFamily="34" charset="0"/>
              <a:buChar char="•"/>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Wie erreichen Sie Ihre Kunden?</a:t>
            </a:r>
          </a:p>
          <a:p>
            <a:pPr eaLnBrk="1">
              <a:spcBef>
                <a:spcPts val="700"/>
              </a:spcBef>
              <a:buClr>
                <a:srgbClr val="003366"/>
              </a:buClr>
              <a:buSzPct val="100000"/>
              <a:buFont typeface="Arial" panose="020B0604020202020204" pitchFamily="34" charset="0"/>
              <a:buChar char="•"/>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Kriterien für die Jury:</a:t>
            </a:r>
          </a:p>
          <a:p>
            <a:pPr marL="0" indent="0" eaLnBrk="1">
              <a:spcBef>
                <a:spcPts val="700"/>
              </a:spcBef>
              <a:buClr>
                <a:srgbClr val="003366"/>
              </a:buClr>
              <a:buSzPct val="100000"/>
              <a:defRPr/>
            </a:pPr>
            <a:r>
              <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rPr>
              <a:t>Nachhaltigkeit, Erfolgsaussichten, Präsentation </a:t>
            </a: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a:p>
            <a:pPr marL="0" indent="0" eaLnBrk="1">
              <a:spcBef>
                <a:spcPts val="700"/>
              </a:spcBef>
              <a:buClr>
                <a:srgbClr val="003366"/>
              </a:buClr>
              <a:buSzPct val="100000"/>
              <a:defRPr/>
            </a:pPr>
            <a:endParaRPr lang="de-DE" altLang="de-DE" sz="2400" dirty="0">
              <a:solidFill>
                <a:srgbClr val="003366"/>
              </a:solidFill>
              <a:latin typeface="Calibri" panose="020F0502020204030204" pitchFamily="34" charset="0"/>
              <a:ea typeface="MS PGothic" panose="020B0600070205080204" pitchFamily="34" charset="-128"/>
              <a:cs typeface="Calibri" panose="020F0502020204030204" pitchFamily="34" charset="0"/>
            </a:endParaRPr>
          </a:p>
        </p:txBody>
      </p:sp>
      <p:sp>
        <p:nvSpPr>
          <p:cNvPr id="76804" name="Text Box 5">
            <a:extLst>
              <a:ext uri="{FF2B5EF4-FFF2-40B4-BE49-F238E27FC236}">
                <a16:creationId xmlns:a16="http://schemas.microsoft.com/office/drawing/2014/main" id="{9DE186A3-B0C1-457F-9444-8CDCEE587B5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3F66C997-9F86-47A8-BDBB-0AB86AEDAA79}"/>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Online und als Download verfügbar</a:t>
            </a:r>
          </a:p>
        </p:txBody>
      </p:sp>
      <p:sp>
        <p:nvSpPr>
          <p:cNvPr id="78851" name="Text Box 2">
            <a:extLst>
              <a:ext uri="{FF2B5EF4-FFF2-40B4-BE49-F238E27FC236}">
                <a16:creationId xmlns:a16="http://schemas.microsoft.com/office/drawing/2014/main" id="{CC6CF0CB-DE69-4528-AAE9-CEAFEABA27FB}"/>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500"/>
              </a:spcBef>
              <a:buClr>
                <a:srgbClr val="003366"/>
              </a:buClr>
              <a:buSzPct val="75000"/>
            </a:pPr>
            <a:r>
              <a:rPr lang="de-DE" altLang="de-DE" sz="2400" b="1">
                <a:solidFill>
                  <a:srgbClr val="003366"/>
                </a:solidFill>
                <a:latin typeface="Calibri" panose="020F0502020204030204" pitchFamily="34" charset="0"/>
                <a:ea typeface="MS PGothic" panose="020B0600070205080204" pitchFamily="34" charset="-128"/>
                <a:cs typeface="Calibri" panose="020F0502020204030204" pitchFamily="34" charset="0"/>
              </a:rPr>
              <a:t>Broschüre „Sustainbale Sourcing“ unter folgendem Link:</a:t>
            </a:r>
          </a:p>
          <a:p>
            <a:pPr eaLnBrk="1" hangingPunct="1">
              <a:spcBef>
                <a:spcPts val="500"/>
              </a:spcBef>
              <a:buClr>
                <a:srgbClr val="003366"/>
              </a:buClr>
              <a:buSzPct val="75000"/>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http://www.fairschnitt.org/images/downloads/Femnet-Sustainable-Sourcing.pdf </a:t>
            </a:r>
          </a:p>
        </p:txBody>
      </p:sp>
      <p:sp>
        <p:nvSpPr>
          <p:cNvPr id="78852" name="Text Box 5">
            <a:extLst>
              <a:ext uri="{FF2B5EF4-FFF2-40B4-BE49-F238E27FC236}">
                <a16:creationId xmlns:a16="http://schemas.microsoft.com/office/drawing/2014/main" id="{2E2761A2-EF11-4A4B-AB64-F5A9F0365C00}"/>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33</a:t>
            </a:r>
            <a:endParaRPr lang="de-DE" altLang="de-DE" sz="2600" b="1">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
        <p:nvSpPr>
          <p:cNvPr id="78853" name="Fußzeilenplatzhalter 1">
            <a:extLst>
              <a:ext uri="{FF2B5EF4-FFF2-40B4-BE49-F238E27FC236}">
                <a16:creationId xmlns:a16="http://schemas.microsoft.com/office/drawing/2014/main" id="{FAD0095B-8C0D-42B4-BAAE-2F16D912E89E}"/>
              </a:ext>
            </a:extLst>
          </p:cNvPr>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a:extLst>
              <a:ext uri="{FF2B5EF4-FFF2-40B4-BE49-F238E27FC236}">
                <a16:creationId xmlns:a16="http://schemas.microsoft.com/office/drawing/2014/main" id="{E79C01F3-9A5A-4E5F-AC59-838DB0FEEF6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für nachhaltigere Baumwolle</a:t>
            </a:r>
          </a:p>
        </p:txBody>
      </p:sp>
      <p:sp>
        <p:nvSpPr>
          <p:cNvPr id="80899" name="Text Box 2">
            <a:extLst>
              <a:ext uri="{FF2B5EF4-FFF2-40B4-BE49-F238E27FC236}">
                <a16:creationId xmlns:a16="http://schemas.microsoft.com/office/drawing/2014/main" id="{23F8EE57-2C2A-4BAB-B67F-0DC970A1A9C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Transparenz:</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eindeutige Kennzeichnung</a:t>
            </a:r>
            <a:b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b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verwendeter Baumwolle </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innerhalb der Lieferkette</a:t>
            </a:r>
            <a:b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b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(z.B. Produktcode)</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Offenlegungspflichten für Unternehmen</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Menschenrechtsbericht</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Publikation der Zulieferer</a:t>
            </a:r>
          </a:p>
          <a:p>
            <a:pPr eaLnBrk="1">
              <a:spcBef>
                <a:spcPts val="700"/>
              </a:spcBef>
              <a:buClr>
                <a:srgbClr val="003366"/>
              </a:buClr>
              <a:buSzPct val="100000"/>
              <a:buFont typeface="Arial" panose="020B0604020202020204" pitchFamily="34" charset="0"/>
              <a:buChar char="•"/>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Unternehmenshaftung</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Sorgfaltspflicht</a:t>
            </a:r>
          </a:p>
          <a:p>
            <a:pPr lvl="1" eaLnBrk="1">
              <a:spcBef>
                <a:spcPts val="700"/>
              </a:spcBef>
              <a:buClr>
                <a:srgbClr val="003366"/>
              </a:buClr>
              <a:buSzPct val="100000"/>
              <a:buFont typeface="Courier New" panose="02070309020205020404" pitchFamily="49" charset="0"/>
              <a:buChar char="o"/>
            </a:pPr>
            <a:r>
              <a:rPr lang="de-DE" altLang="de-DE" sz="2000">
                <a:solidFill>
                  <a:srgbClr val="003366"/>
                </a:solidFill>
                <a:latin typeface="Calibri" panose="020F0502020204030204" pitchFamily="34" charset="0"/>
                <a:ea typeface="MS PGothic" panose="020B0600070205080204" pitchFamily="34" charset="-128"/>
                <a:cs typeface="Calibri" panose="020F0502020204030204" pitchFamily="34" charset="0"/>
              </a:rPr>
              <a:t>Klagemöglichkeiten</a:t>
            </a:r>
          </a:p>
        </p:txBody>
      </p:sp>
      <p:sp>
        <p:nvSpPr>
          <p:cNvPr id="80900" name="Text Box 5">
            <a:extLst>
              <a:ext uri="{FF2B5EF4-FFF2-40B4-BE49-F238E27FC236}">
                <a16:creationId xmlns:a16="http://schemas.microsoft.com/office/drawing/2014/main" id="{E6D498CC-B9A5-4FC0-96E3-5AC7CAAA82C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34</a:t>
            </a:r>
          </a:p>
        </p:txBody>
      </p:sp>
      <p:pic>
        <p:nvPicPr>
          <p:cNvPr id="80901" name="Picture 6">
            <a:extLst>
              <a:ext uri="{FF2B5EF4-FFF2-40B4-BE49-F238E27FC236}">
                <a16:creationId xmlns:a16="http://schemas.microsoft.com/office/drawing/2014/main" id="{C9AEC679-5CB7-4921-AB2E-6698D4283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2198688"/>
            <a:ext cx="2773362"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a:extLst>
              <a:ext uri="{FF2B5EF4-FFF2-40B4-BE49-F238E27FC236}">
                <a16:creationId xmlns:a16="http://schemas.microsoft.com/office/drawing/2014/main" id="{91304EBA-D05A-4973-9B65-EA161FBCB408}"/>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Ihr Feedback…</a:t>
            </a:r>
          </a:p>
        </p:txBody>
      </p:sp>
      <p:sp>
        <p:nvSpPr>
          <p:cNvPr id="98307" name="Text Box 2">
            <a:extLst>
              <a:ext uri="{FF2B5EF4-FFF2-40B4-BE49-F238E27FC236}">
                <a16:creationId xmlns:a16="http://schemas.microsoft.com/office/drawing/2014/main" id="{A166A9EC-8374-419A-ABAF-06E190C8D51B}"/>
              </a:ext>
            </a:extLst>
          </p:cNvPr>
          <p:cNvSpPr txBox="1">
            <a:spLocks noChangeArrowheads="1"/>
          </p:cNvSpPr>
          <p:nvPr/>
        </p:nvSpPr>
        <p:spPr bwMode="auto">
          <a:xfrm>
            <a:off x="914400" y="2362200"/>
            <a:ext cx="8001000" cy="37338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2948" name="Text Box 5">
            <a:extLst>
              <a:ext uri="{FF2B5EF4-FFF2-40B4-BE49-F238E27FC236}">
                <a16:creationId xmlns:a16="http://schemas.microsoft.com/office/drawing/2014/main" id="{9FBDC7B8-7CBC-43CE-9F50-E40E954D8D80}"/>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35</a:t>
            </a:r>
          </a:p>
        </p:txBody>
      </p:sp>
      <p:pic>
        <p:nvPicPr>
          <p:cNvPr id="51205" name="Picture 6">
            <a:extLst>
              <a:ext uri="{FF2B5EF4-FFF2-40B4-BE49-F238E27FC236}">
                <a16:creationId xmlns:a16="http://schemas.microsoft.com/office/drawing/2014/main" id="{C3271FD9-CEC2-4B9C-90E3-8BB010BF7A36}"/>
              </a:ext>
            </a:extLst>
          </p:cNvPr>
          <p:cNvPicPr>
            <a:picLocks noChangeAspect="1" noChangeArrowheads="1"/>
          </p:cNvPicPr>
          <p:nvPr/>
        </p:nvPicPr>
        <p:blipFill>
          <a:blip r:embed="rId3"/>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p:spPr>
      </p:pic>
      <p:sp>
        <p:nvSpPr>
          <p:cNvPr id="82950" name="Fußzeilenplatzhalter 1">
            <a:extLst>
              <a:ext uri="{FF2B5EF4-FFF2-40B4-BE49-F238E27FC236}">
                <a16:creationId xmlns:a16="http://schemas.microsoft.com/office/drawing/2014/main" id="{33DD8F13-00B4-463D-9E5E-2CB566B70F79}"/>
              </a:ext>
            </a:extLst>
          </p:cNvPr>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0C99571-6E08-43D8-BCC8-53FC02372A1A}"/>
              </a:ext>
            </a:extLst>
          </p:cNvPr>
          <p:cNvSpPr>
            <a:spLocks noGrp="1" noChangeArrowheads="1"/>
          </p:cNvSpPr>
          <p:nvPr>
            <p:ph type="title"/>
          </p:nvPr>
        </p:nvSpPr>
        <p:spPr>
          <a:xfrm>
            <a:off x="914400" y="981075"/>
            <a:ext cx="8001000" cy="719138"/>
          </a:xfrm>
        </p:spPr>
        <p:txBody>
          <a:bodyPr/>
          <a:lstStyle/>
          <a:p>
            <a:pPr algn="ctr" eaLnBrk="1" hangingPunct="1"/>
            <a:r>
              <a:rPr lang="de-DE" altLang="de-DE" sz="3200">
                <a:solidFill>
                  <a:srgbClr val="002060"/>
                </a:solidFill>
                <a:latin typeface="Calibri" panose="020F0502020204030204" pitchFamily="34" charset="0"/>
                <a:cs typeface="Calibri" panose="020F0502020204030204" pitchFamily="34" charset="0"/>
              </a:rPr>
              <a:t>Danke für Ihre Aufmerksamkeit!</a:t>
            </a:r>
          </a:p>
        </p:txBody>
      </p:sp>
      <p:sp>
        <p:nvSpPr>
          <p:cNvPr id="52227" name="Rectangle 5">
            <a:extLst>
              <a:ext uri="{FF2B5EF4-FFF2-40B4-BE49-F238E27FC236}">
                <a16:creationId xmlns:a16="http://schemas.microsoft.com/office/drawing/2014/main" id="{9365B0DA-C207-4510-A1CF-D61F40F6C175}"/>
              </a:ext>
            </a:extLst>
          </p:cNvPr>
          <p:cNvSpPr>
            <a:spLocks noGrp="1" noChangeArrowheads="1"/>
          </p:cNvSpPr>
          <p:nvPr>
            <p:ph idx="1"/>
          </p:nvPr>
        </p:nvSpPr>
        <p:spPr>
          <a:xfrm>
            <a:off x="889000" y="1822450"/>
            <a:ext cx="8001000" cy="3733800"/>
          </a:xfrm>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a:extLst>
              <a:ext uri="{FF2B5EF4-FFF2-40B4-BE49-F238E27FC236}">
                <a16:creationId xmlns:a16="http://schemas.microsoft.com/office/drawing/2014/main" id="{C2A787D2-9794-4BD7-BC48-4D573FC7B4E4}"/>
              </a:ext>
            </a:extLst>
          </p:cNvPr>
          <p:cNvSpPr txBox="1"/>
          <p:nvPr/>
        </p:nvSpPr>
        <p:spPr>
          <a:xfrm>
            <a:off x="1093788" y="2214563"/>
            <a:ext cx="5635625" cy="1962150"/>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defTabSz="914400"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defTabSz="914400"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defTabSz="914400"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84997" name="Text Box 5">
            <a:extLst>
              <a:ext uri="{FF2B5EF4-FFF2-40B4-BE49-F238E27FC236}">
                <a16:creationId xmlns:a16="http://schemas.microsoft.com/office/drawing/2014/main" id="{8D25D8F5-EE3C-42DC-BF5A-FCEEAC2F5906}"/>
              </a:ext>
            </a:extLst>
          </p:cNvPr>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a:solidFill>
                  <a:schemeClr val="tx1"/>
                </a:solidFill>
                <a:latin typeface="Arial" panose="020B0604020202020204" pitchFamily="34" charset="0"/>
                <a:ea typeface="ヒラギノ角ゴ Pro W3" pitchFamily="6" charset="-128"/>
              </a:defRPr>
            </a:lvl1pPr>
            <a:lvl2pPr marL="457200">
              <a:defRPr>
                <a:solidFill>
                  <a:schemeClr val="tx1"/>
                </a:solidFill>
                <a:latin typeface="Arial" panose="020B0604020202020204" pitchFamily="34" charset="0"/>
                <a:ea typeface="ヒラギノ角ゴ Pro W3" pitchFamily="6" charset="-128"/>
              </a:defRPr>
            </a:lvl2pPr>
            <a:lvl3pPr marL="914400">
              <a:defRPr>
                <a:solidFill>
                  <a:schemeClr val="tx1"/>
                </a:solidFill>
                <a:latin typeface="Arial" panose="020B0604020202020204" pitchFamily="34" charset="0"/>
                <a:ea typeface="ヒラギノ角ゴ Pro W3" pitchFamily="6" charset="-128"/>
              </a:defRPr>
            </a:lvl3pPr>
            <a:lvl4pPr marL="1371600">
              <a:defRPr>
                <a:solidFill>
                  <a:schemeClr val="tx1"/>
                </a:solidFill>
                <a:latin typeface="Arial" panose="020B0604020202020204" pitchFamily="34" charset="0"/>
                <a:ea typeface="ヒラギノ角ゴ Pro W3" pitchFamily="6" charset="-128"/>
              </a:defRPr>
            </a:lvl4pPr>
            <a:lvl5pPr marL="1828800">
              <a:defRPr>
                <a:solidFill>
                  <a:schemeClr val="tx1"/>
                </a:solidFill>
                <a:latin typeface="Arial" panose="020B0604020202020204" pitchFamily="34" charset="0"/>
                <a:ea typeface="ヒラギノ角ゴ Pro W3" pitchFamily="6" charset="-128"/>
              </a:defRPr>
            </a:lvl5pPr>
            <a:lvl6pPr indent="-2286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indent="-2286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indent="-2286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indent="-2286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pPr defTabSz="914400">
              <a:spcBef>
                <a:spcPct val="50000"/>
              </a:spcBef>
            </a:pPr>
            <a:r>
              <a:rPr lang="de-DE" altLang="de-DE" sz="6600" b="1" i="1">
                <a:solidFill>
                  <a:srgbClr val="003366"/>
                </a:solidFill>
                <a:latin typeface="Comic Sans MS" panose="030F0702030302020204" pitchFamily="66" charset="0"/>
                <a:ea typeface="MS PGothic" panose="020B0600070205080204" pitchFamily="34" charset="-128"/>
                <a:cs typeface="Arial" panose="020B0604020202020204" pitchFamily="34" charset="0"/>
              </a:rPr>
              <a:t>Fragen?</a:t>
            </a:r>
          </a:p>
        </p:txBody>
      </p:sp>
      <p:sp>
        <p:nvSpPr>
          <p:cNvPr id="85001" name="Rechteck 1">
            <a:extLst>
              <a:ext uri="{FF2B5EF4-FFF2-40B4-BE49-F238E27FC236}">
                <a16:creationId xmlns:a16="http://schemas.microsoft.com/office/drawing/2014/main" id="{9F02B0AA-F259-418F-BD25-8499061C402D}"/>
              </a:ext>
            </a:extLst>
          </p:cNvPr>
          <p:cNvSpPr>
            <a:spLocks noChangeArrowheads="1"/>
          </p:cNvSpPr>
          <p:nvPr/>
        </p:nvSpPr>
        <p:spPr bwMode="auto">
          <a:xfrm>
            <a:off x="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cs typeface="Calibri" panose="020F0502020204030204" pitchFamily="34" charset="0"/>
              </a:rPr>
              <a:t>36</a:t>
            </a:r>
          </a:p>
        </p:txBody>
      </p:sp>
      <p:sp>
        <p:nvSpPr>
          <p:cNvPr id="85002" name="Fußzeilenplatzhalter 1">
            <a:extLst>
              <a:ext uri="{FF2B5EF4-FFF2-40B4-BE49-F238E27FC236}">
                <a16:creationId xmlns:a16="http://schemas.microsoft.com/office/drawing/2014/main" id="{F364B991-07D7-4EA9-8F0B-6FB2E86B5110}"/>
              </a:ext>
            </a:extLst>
          </p:cNvPr>
          <p:cNvSpPr>
            <a:spLocks noGrp="1"/>
          </p:cNvSpPr>
          <p:nvPr>
            <p:ph type="ftr" sz="quarter" idx="11"/>
          </p:nvPr>
        </p:nvSpPr>
        <p:spPr>
          <a:xfrm>
            <a:off x="6248400" y="6488113"/>
            <a:ext cx="2895600" cy="3698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
        <p:nvSpPr>
          <p:cNvPr id="12"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58170" y="5431504"/>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106" algn="l" rtl="0" eaLnBrk="0" fontAlgn="base" hangingPunct="0">
              <a:spcBef>
                <a:spcPct val="0"/>
              </a:spcBef>
              <a:spcAft>
                <a:spcPct val="0"/>
              </a:spcAft>
              <a:defRPr sz="2400" kern="1200">
                <a:solidFill>
                  <a:schemeClr val="tx1"/>
                </a:solidFill>
                <a:latin typeface="Times New Roman" charset="0"/>
                <a:ea typeface="+mn-ea"/>
                <a:cs typeface="+mn-cs"/>
              </a:defRPr>
            </a:lvl2pPr>
            <a:lvl3pPr marL="914210" algn="l" rtl="0" eaLnBrk="0" fontAlgn="base" hangingPunct="0">
              <a:spcBef>
                <a:spcPct val="0"/>
              </a:spcBef>
              <a:spcAft>
                <a:spcPct val="0"/>
              </a:spcAft>
              <a:defRPr sz="24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4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400" kern="1200">
                <a:solidFill>
                  <a:schemeClr val="tx1"/>
                </a:solidFill>
                <a:latin typeface="Times New Roman" charset="0"/>
                <a:ea typeface="+mn-ea"/>
                <a:cs typeface="+mn-cs"/>
              </a:defRPr>
            </a:lvl5pPr>
            <a:lvl6pPr marL="2285526" algn="l" defTabSz="914210" rtl="0" eaLnBrk="1" latinLnBrk="0" hangingPunct="1">
              <a:defRPr sz="2400" kern="1200">
                <a:solidFill>
                  <a:schemeClr val="tx1"/>
                </a:solidFill>
                <a:latin typeface="Times New Roman" charset="0"/>
                <a:ea typeface="+mn-ea"/>
                <a:cs typeface="+mn-cs"/>
              </a:defRPr>
            </a:lvl6pPr>
            <a:lvl7pPr marL="2742630" algn="l" defTabSz="914210" rtl="0" eaLnBrk="1" latinLnBrk="0" hangingPunct="1">
              <a:defRPr sz="2400" kern="1200">
                <a:solidFill>
                  <a:schemeClr val="tx1"/>
                </a:solidFill>
                <a:latin typeface="Times New Roman" charset="0"/>
                <a:ea typeface="+mn-ea"/>
                <a:cs typeface="+mn-cs"/>
              </a:defRPr>
            </a:lvl7pPr>
            <a:lvl8pPr marL="3199736" algn="l" defTabSz="914210" rtl="0" eaLnBrk="1" latinLnBrk="0" hangingPunct="1">
              <a:defRPr sz="2400" kern="1200">
                <a:solidFill>
                  <a:schemeClr val="tx1"/>
                </a:solidFill>
                <a:latin typeface="Times New Roman" charset="0"/>
                <a:ea typeface="+mn-ea"/>
                <a:cs typeface="+mn-cs"/>
              </a:defRPr>
            </a:lvl8pPr>
            <a:lvl9pPr marL="3656841" algn="l" defTabSz="914210" rtl="0" eaLnBrk="1" latinLnBrk="0" hangingPunct="1">
              <a:defRPr sz="2400" kern="1200">
                <a:solidFill>
                  <a:schemeClr val="tx1"/>
                </a:solidFill>
                <a:latin typeface="Times New Roman" charset="0"/>
                <a:ea typeface="+mn-ea"/>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3"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302" y="5600402"/>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FE992FC1-7F4D-4B71-ABCD-E588B90E6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809" y="5462092"/>
            <a:ext cx="1769687" cy="773054"/>
          </a:xfrm>
          <a:prstGeom prst="rect">
            <a:avLst/>
          </a:prstGeom>
        </p:spPr>
      </p:pic>
      <p:pic>
        <p:nvPicPr>
          <p:cNvPr id="15" name="Grafik 14">
            <a:extLst>
              <a:ext uri="{FF2B5EF4-FFF2-40B4-BE49-F238E27FC236}">
                <a16:creationId xmlns:a16="http://schemas.microsoft.com/office/drawing/2014/main" id="{3DC1D3F7-344D-4551-BCE8-5159DC4C8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58" y="5753229"/>
            <a:ext cx="1796089" cy="555720"/>
          </a:xfrm>
          <a:prstGeom prst="rect">
            <a:avLst/>
          </a:prstGeom>
        </p:spPr>
      </p:pic>
      <p:pic>
        <p:nvPicPr>
          <p:cNvPr id="16" name="Grafik 15">
            <a:extLst>
              <a:ext uri="{FF2B5EF4-FFF2-40B4-BE49-F238E27FC236}">
                <a16:creationId xmlns:a16="http://schemas.microsoft.com/office/drawing/2014/main" id="{2EA0EEF9-32E8-40F8-A0DB-2458052D6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3972" y="5809151"/>
            <a:ext cx="1989247" cy="49979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46D24D6B-3B0E-4565-8B62-27649141D6C1}"/>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 Quellen</a:t>
            </a:r>
          </a:p>
        </p:txBody>
      </p:sp>
      <p:sp>
        <p:nvSpPr>
          <p:cNvPr id="87043" name="Text Box 2">
            <a:extLst>
              <a:ext uri="{FF2B5EF4-FFF2-40B4-BE49-F238E27FC236}">
                <a16:creationId xmlns:a16="http://schemas.microsoft.com/office/drawing/2014/main" id="{A8EB9C89-A5F4-4FA0-8970-218783ADAA76}"/>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Cottoned On: Have you cottoned on yet? Die Bio-Baumwoll-Initiative, http://www.cottonedon.org/Portals/1/briefing_german.pdf, Zugriff am 19.08.2019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Ferenschild, Sabine (2014): Afrikas weißes Gold. Ein moderner Dreieckhandel: http://pfalz.brot-fuer-die-welt.de/uploads/tx_templavoila/2014-10_Afrikas_weisses_Gold.pdf, Zugriff 19.08.2019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Jensen, Annette (2015): Von wegen Naturprodukt – Genbaumwolle als globale Massenware, https://monde-diplomatique.de/artikel/!242038, Zugriff 19.08.2019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Textile Exchange (2018): Organic Cotton Market Report 2018, https://textileexchange.org/wp-content/uploads/2018/11/2018-Organic-Cotton-Market-Report.pdf, Zugriff 19.08.2019 </a:t>
            </a:r>
          </a:p>
        </p:txBody>
      </p:sp>
      <p:sp>
        <p:nvSpPr>
          <p:cNvPr id="87044" name="Text Box 5">
            <a:extLst>
              <a:ext uri="{FF2B5EF4-FFF2-40B4-BE49-F238E27FC236}">
                <a16:creationId xmlns:a16="http://schemas.microsoft.com/office/drawing/2014/main" id="{D056246C-395A-4835-B846-26D2B8BCF0F9}"/>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37</a:t>
            </a:r>
            <a:endParaRPr lang="de-DE" altLang="de-DE" sz="2600" b="1">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
        <p:nvSpPr>
          <p:cNvPr id="87045" name="Fußzeilenplatzhalter 1">
            <a:extLst>
              <a:ext uri="{FF2B5EF4-FFF2-40B4-BE49-F238E27FC236}">
                <a16:creationId xmlns:a16="http://schemas.microsoft.com/office/drawing/2014/main" id="{467C4111-F152-4293-948F-73005759FCD3}"/>
              </a:ext>
            </a:extLst>
          </p:cNvPr>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05AEC591-46CD-4D79-A0DB-9E288FC8F343}"/>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Kampagne für Saubere Kleidung</a:t>
            </a:r>
          </a:p>
          <a:p>
            <a:pPr algn="ctr" eaLnBrk="1" hangingPunct="1">
              <a:lnSpc>
                <a:spcPct val="90000"/>
              </a:lnSpc>
              <a:buSzPct val="100000"/>
            </a:pPr>
            <a:r>
              <a:rPr lang="de-DE" altLang="de-DE" sz="2400" b="1">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EB0B3FFE-39CE-4692-8D96-0E5F9D8311D7}"/>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lvl="1"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19460" name="Text Box 5">
            <a:extLst>
              <a:ext uri="{FF2B5EF4-FFF2-40B4-BE49-F238E27FC236}">
                <a16:creationId xmlns:a16="http://schemas.microsoft.com/office/drawing/2014/main" id="{F8C10138-ECB1-40D1-8A82-A4AD753A3C96}"/>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4</a:t>
            </a:r>
          </a:p>
        </p:txBody>
      </p:sp>
      <p:sp>
        <p:nvSpPr>
          <p:cNvPr id="19461" name="Textfeld 2">
            <a:extLst>
              <a:ext uri="{FF2B5EF4-FFF2-40B4-BE49-F238E27FC236}">
                <a16:creationId xmlns:a16="http://schemas.microsoft.com/office/drawing/2014/main" id="{280D53E5-64EE-4A92-9D3D-E04FEFE3E66A}"/>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2060"/>
                </a:solidFill>
                <a:latin typeface="Calibri" panose="020F0502020204030204" pitchFamily="34" charset="0"/>
                <a:ea typeface="MS PGothic" panose="020B0600070205080204" pitchFamily="34" charset="-128"/>
                <a:cs typeface="Calibri" panose="020F0502020204030204" pitchFamily="34" charset="0"/>
              </a:rPr>
              <a:t>*ILO = internationale Arbeitsorganisation</a:t>
            </a:r>
          </a:p>
        </p:txBody>
      </p:sp>
      <p:sp>
        <p:nvSpPr>
          <p:cNvPr id="19462" name="Fußzeilenplatzhalter 1">
            <a:extLst>
              <a:ext uri="{FF2B5EF4-FFF2-40B4-BE49-F238E27FC236}">
                <a16:creationId xmlns:a16="http://schemas.microsoft.com/office/drawing/2014/main" id="{BF95D29C-C600-4B4F-BEEF-345C027C1666}"/>
              </a:ext>
            </a:extLst>
          </p:cNvPr>
          <p:cNvSpPr>
            <a:spLocks noGrp="1" noChangeArrowheads="1"/>
          </p:cNvSpPr>
          <p:nvPr>
            <p:ph type="ftr" sz="quarter" idx="11"/>
          </p:nvPr>
        </p:nvSpPr>
        <p:spPr/>
        <p:txBody>
          <a:bodyPr/>
          <a:lstStyle/>
          <a:p>
            <a:pPr>
              <a:defRPr/>
            </a:pPr>
            <a:r>
              <a:rPr lang="de-DE" altLang="de-DE">
                <a:solidFill>
                  <a:srgbClr val="FFFFFF"/>
                </a:solidFill>
                <a:ea typeface="MS PGothic" panose="020B0600070205080204" pitchFamily="34" charset="-128"/>
              </a:rPr>
              <a:t>Multiplikatorin</a:t>
            </a:r>
          </a:p>
        </p:txBody>
      </p:sp>
      <p:pic>
        <p:nvPicPr>
          <p:cNvPr id="19463" name="Grafik 7">
            <a:extLst>
              <a:ext uri="{FF2B5EF4-FFF2-40B4-BE49-F238E27FC236}">
                <a16:creationId xmlns:a16="http://schemas.microsoft.com/office/drawing/2014/main" id="{A169AB86-3267-45E3-9E27-931ADBD6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Shape 1">
            <a:extLst>
              <a:ext uri="{FF2B5EF4-FFF2-40B4-BE49-F238E27FC236}">
                <a16:creationId xmlns:a16="http://schemas.microsoft.com/office/drawing/2014/main" id="{11D09613-D4A0-4E34-B8FF-873667236C1B}"/>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Kurzer Ausblick auf das Modul</a:t>
            </a:r>
          </a:p>
        </p:txBody>
      </p:sp>
      <p:sp>
        <p:nvSpPr>
          <p:cNvPr id="206" name="TextShape 5">
            <a:extLst>
              <a:ext uri="{FF2B5EF4-FFF2-40B4-BE49-F238E27FC236}">
                <a16:creationId xmlns:a16="http://schemas.microsoft.com/office/drawing/2014/main" id="{022C71DA-3704-4AE1-A7FE-B19C1DB3B5EF}"/>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5</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21508" name="Picture 9">
            <a:extLst>
              <a:ext uri="{FF2B5EF4-FFF2-40B4-BE49-F238E27FC236}">
                <a16:creationId xmlns:a16="http://schemas.microsoft.com/office/drawing/2014/main" id="{E32EC71D-3CCA-4C4F-AF1A-66F48B76D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2751138"/>
            <a:ext cx="1371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3">
            <a:extLst>
              <a:ext uri="{FF2B5EF4-FFF2-40B4-BE49-F238E27FC236}">
                <a16:creationId xmlns:a16="http://schemas.microsoft.com/office/drawing/2014/main" id="{702B8BDC-B9DB-49BE-90D1-EA11C0A14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2116138"/>
            <a:ext cx="150812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a:extLst>
              <a:ext uri="{FF2B5EF4-FFF2-40B4-BE49-F238E27FC236}">
                <a16:creationId xmlns:a16="http://schemas.microsoft.com/office/drawing/2014/main" id="{A096363E-90E9-4DA7-B548-FF3F0A656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9550" y="3911600"/>
            <a:ext cx="28082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Bild 4">
            <a:extLst>
              <a:ext uri="{FF2B5EF4-FFF2-40B4-BE49-F238E27FC236}">
                <a16:creationId xmlns:a16="http://schemas.microsoft.com/office/drawing/2014/main" id="{2FE934EF-EEEF-4F8D-9C2E-D1364E901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8" y="2247900"/>
            <a:ext cx="1481137"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Shape 1">
            <a:extLst>
              <a:ext uri="{FF2B5EF4-FFF2-40B4-BE49-F238E27FC236}">
                <a16:creationId xmlns:a16="http://schemas.microsoft.com/office/drawing/2014/main" id="{C72EB738-94CE-4891-8A43-4CF78FB988D1}"/>
              </a:ext>
            </a:extLst>
          </p:cNvPr>
          <p:cNvSpPr txBox="1">
            <a:spLocks noChangeArrowheads="1"/>
          </p:cNvSpPr>
          <p:nvPr/>
        </p:nvSpPr>
        <p:spPr bwMode="auto">
          <a:xfrm>
            <a:off x="582613" y="738188"/>
            <a:ext cx="797877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Verortung in der textilen Kette</a:t>
            </a:r>
          </a:p>
        </p:txBody>
      </p:sp>
      <p:sp>
        <p:nvSpPr>
          <p:cNvPr id="206" name="TextShape 5">
            <a:extLst>
              <a:ext uri="{FF2B5EF4-FFF2-40B4-BE49-F238E27FC236}">
                <a16:creationId xmlns:a16="http://schemas.microsoft.com/office/drawing/2014/main" id="{67749860-035C-4EF5-8CAE-2C5C450B110D}"/>
              </a:ext>
            </a:extLst>
          </p:cNvPr>
          <p:cNvSpPr txBox="1"/>
          <p:nvPr/>
        </p:nvSpPr>
        <p:spPr>
          <a:xfrm>
            <a:off x="0" y="6532563"/>
            <a:ext cx="742950" cy="330200"/>
          </a:xfrm>
          <a:prstGeom prst="rect">
            <a:avLst/>
          </a:prstGeom>
          <a:noFill/>
          <a:ln>
            <a:noFill/>
          </a:ln>
        </p:spPr>
        <p:txBody>
          <a:bodyPr anchor="b" anchorCtr="1"/>
          <a:lstStyle/>
          <a:p>
            <a:pPr>
              <a:defRPr/>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6</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23556" name="Grafik 1">
            <a:extLst>
              <a:ext uri="{FF2B5EF4-FFF2-40B4-BE49-F238E27FC236}">
                <a16:creationId xmlns:a16="http://schemas.microsoft.com/office/drawing/2014/main" id="{ADFD42CE-FAB1-4594-8D05-C2E70DBD7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19300"/>
            <a:ext cx="816927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FD83CD5E-F0A5-4C7D-949C-F13D36AD6A7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Wie viel macht Baumwolle als Faser im</a:t>
            </a:r>
          </a:p>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  Gesamttextilmarkt aus?</a:t>
            </a:r>
          </a:p>
        </p:txBody>
      </p:sp>
      <p:sp>
        <p:nvSpPr>
          <p:cNvPr id="25603" name="Text Box 2">
            <a:extLst>
              <a:ext uri="{FF2B5EF4-FFF2-40B4-BE49-F238E27FC236}">
                <a16:creationId xmlns:a16="http://schemas.microsoft.com/office/drawing/2014/main" id="{688B28F8-DFA9-47BC-B946-94DA90C414E4}"/>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buClr>
                <a:srgbClr val="003366"/>
              </a:buClr>
              <a:buSzPct val="4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a) 5 – 15%</a:t>
            </a:r>
          </a:p>
          <a:p>
            <a:pPr eaLnBrk="1">
              <a:buClr>
                <a:srgbClr val="003366"/>
              </a:buClr>
              <a:buSzPct val="4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b) 20 – 30%</a:t>
            </a:r>
          </a:p>
          <a:p>
            <a:pPr eaLnBrk="1">
              <a:buClr>
                <a:srgbClr val="003366"/>
              </a:buClr>
              <a:buSzPct val="45000"/>
            </a:pPr>
            <a:r>
              <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rPr>
              <a:t>c) 40 – 50%</a:t>
            </a:r>
          </a:p>
        </p:txBody>
      </p:sp>
      <p:sp>
        <p:nvSpPr>
          <p:cNvPr id="25604" name="Text Box 5">
            <a:extLst>
              <a:ext uri="{FF2B5EF4-FFF2-40B4-BE49-F238E27FC236}">
                <a16:creationId xmlns:a16="http://schemas.microsoft.com/office/drawing/2014/main" id="{F6E3AFAF-BB2A-48FD-B61F-A5ADFA3B4A7B}"/>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7</a:t>
            </a:r>
          </a:p>
        </p:txBody>
      </p:sp>
      <p:pic>
        <p:nvPicPr>
          <p:cNvPr id="25605" name="Picture 5">
            <a:extLst>
              <a:ext uri="{FF2B5EF4-FFF2-40B4-BE49-F238E27FC236}">
                <a16:creationId xmlns:a16="http://schemas.microsoft.com/office/drawing/2014/main" id="{F07E5AEC-F133-4236-96C6-AF319D828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036888"/>
            <a:ext cx="48958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61D7061D-53FC-4035-AD39-FBD73141207B}"/>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chemeClr val="tx1"/>
                </a:solidFill>
                <a:latin typeface="Arial" panose="020B0604020202020204" pitchFamily="34" charset="0"/>
                <a:ea typeface="ヒラギノ角ゴ Pro W3" pitchFamily="6" charset="-128"/>
              </a:defRPr>
            </a:lvl9pPr>
          </a:lstStyle>
          <a:p>
            <a:pPr algn="ctr" eaLnBrk="1">
              <a:buClr>
                <a:srgbClr val="000000"/>
              </a:buClr>
              <a:buSzPct val="100000"/>
              <a:buFont typeface="Times New Roman" panose="02020603050405020304" pitchFamily="18" charset="0"/>
              <a:buNone/>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Globale Textilfaserproduktion 2018</a:t>
            </a:r>
          </a:p>
        </p:txBody>
      </p:sp>
      <p:sp>
        <p:nvSpPr>
          <p:cNvPr id="27651" name="Text Box 2">
            <a:extLst>
              <a:ext uri="{FF2B5EF4-FFF2-40B4-BE49-F238E27FC236}">
                <a16:creationId xmlns:a16="http://schemas.microsoft.com/office/drawing/2014/main" id="{D050F4CD-FAD6-45EA-9DF9-FD3D887E5E30}"/>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ヒラギノ角ゴ Pro W3" pitchFamily="6" charset="-128"/>
              </a:defRPr>
            </a:lvl9pPr>
          </a:lstStyle>
          <a:p>
            <a:pPr eaLnBrk="1">
              <a:buClr>
                <a:srgbClr val="003366"/>
              </a:buClr>
              <a:buSzPct val="45000"/>
            </a:pPr>
            <a:endParaRPr lang="de-DE" altLang="de-DE" sz="28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27652" name="Text Box 5">
            <a:extLst>
              <a:ext uri="{FF2B5EF4-FFF2-40B4-BE49-F238E27FC236}">
                <a16:creationId xmlns:a16="http://schemas.microsoft.com/office/drawing/2014/main" id="{91910990-FD73-4BC0-9372-17B5BA42B837}"/>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8</a:t>
            </a:r>
          </a:p>
        </p:txBody>
      </p:sp>
      <p:graphicFrame>
        <p:nvGraphicFramePr>
          <p:cNvPr id="6" name="Diagramm 5">
            <a:extLst>
              <a:ext uri="{FF2B5EF4-FFF2-40B4-BE49-F238E27FC236}">
                <a16:creationId xmlns:a16="http://schemas.microsoft.com/office/drawing/2014/main" id="{3BA87FF9-5CF8-41E3-888A-3DE8DD60EF35}"/>
              </a:ext>
            </a:extLst>
          </p:cNvPr>
          <p:cNvGraphicFramePr>
            <a:graphicFrameLocks/>
          </p:cNvGraphicFramePr>
          <p:nvPr/>
        </p:nvGraphicFramePr>
        <p:xfrm>
          <a:off x="-126268" y="1905000"/>
          <a:ext cx="9396536"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27654" name="Rectangle 5">
            <a:extLst>
              <a:ext uri="{FF2B5EF4-FFF2-40B4-BE49-F238E27FC236}">
                <a16:creationId xmlns:a16="http://schemas.microsoft.com/office/drawing/2014/main" id="{30710717-1209-4544-AD28-656FFA8F04DF}"/>
              </a:ext>
            </a:extLst>
          </p:cNvPr>
          <p:cNvSpPr>
            <a:spLocks noChangeArrowheads="1"/>
          </p:cNvSpPr>
          <p:nvPr/>
        </p:nvSpPr>
        <p:spPr bwMode="auto">
          <a:xfrm>
            <a:off x="5448300" y="6551613"/>
            <a:ext cx="370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1pPr>
            <a:lvl2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2pPr>
            <a:lvl3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3pPr>
            <a:lvl4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4pPr>
            <a:lvl5pPr>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ヒラギノ角ゴ Pro W3" pitchFamily="6" charset="-128"/>
              </a:defRPr>
            </a:lvl9pPr>
          </a:lstStyle>
          <a:p>
            <a:pPr eaLnBrk="1">
              <a:buClr>
                <a:srgbClr val="000000"/>
              </a:buClr>
              <a:buSzPct val="100000"/>
              <a:buFont typeface="Times New Roman" panose="02020603050405020304" pitchFamily="18" charset="0"/>
              <a:buNone/>
            </a:pPr>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Grafik: eigene Darstellung nach Textile Exchange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6A1DD8F0-EB1E-4986-9176-8631892A397C}"/>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Wie viele Bauern weltweit bauen Baumwolle an?</a:t>
            </a:r>
          </a:p>
        </p:txBody>
      </p:sp>
      <p:sp>
        <p:nvSpPr>
          <p:cNvPr id="94211" name="Text Box 2">
            <a:extLst>
              <a:ext uri="{FF2B5EF4-FFF2-40B4-BE49-F238E27FC236}">
                <a16:creationId xmlns:a16="http://schemas.microsoft.com/office/drawing/2014/main" id="{B7F18C4E-94BD-4C0B-B877-91FD442ECCA5}"/>
              </a:ext>
            </a:extLst>
          </p:cNvPr>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1587" indent="0" eaLnBrk="1">
              <a:buClr>
                <a:srgbClr val="003366"/>
              </a:buClr>
              <a:buSzPct val="4500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de-DE" sz="2800" dirty="0">
                <a:solidFill>
                  <a:srgbClr val="003366"/>
                </a:solidFill>
                <a:latin typeface="Calibri" panose="020F0502020204030204" pitchFamily="34" charset="0"/>
                <a:ea typeface="ＭＳ Ｐゴシック" charset="0"/>
                <a:cs typeface="Calibri" panose="020F0502020204030204" pitchFamily="34" charset="0"/>
              </a:rPr>
              <a:t>a) 1 Mio. Bauern</a:t>
            </a:r>
          </a:p>
          <a:p>
            <a:pPr marL="1587" indent="0" eaLnBrk="1">
              <a:buClr>
                <a:srgbClr val="003366"/>
              </a:buClr>
              <a:buSzPct val="4500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de-DE" sz="2800" dirty="0">
                <a:solidFill>
                  <a:srgbClr val="003366"/>
                </a:solidFill>
                <a:latin typeface="Calibri" panose="020F0502020204030204" pitchFamily="34" charset="0"/>
                <a:ea typeface="ＭＳ Ｐゴシック" charset="0"/>
                <a:cs typeface="Calibri" panose="020F0502020204030204" pitchFamily="34" charset="0"/>
              </a:rPr>
              <a:t>b) 50 Mio. Bauern</a:t>
            </a:r>
          </a:p>
          <a:p>
            <a:pPr marL="1587" indent="0" eaLnBrk="1">
              <a:buClr>
                <a:srgbClr val="003366"/>
              </a:buClr>
              <a:buSzPct val="45000"/>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de-DE" sz="2800" dirty="0">
                <a:solidFill>
                  <a:srgbClr val="003366"/>
                </a:solidFill>
                <a:latin typeface="Calibri" panose="020F0502020204030204" pitchFamily="34" charset="0"/>
                <a:ea typeface="ＭＳ Ｐゴシック" charset="0"/>
                <a:cs typeface="Calibri" panose="020F0502020204030204" pitchFamily="34" charset="0"/>
              </a:rPr>
              <a:t>c) 100 Mio. Bauern</a:t>
            </a: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endParaRPr lang="de-DE" sz="2800" dirty="0">
              <a:solidFill>
                <a:srgbClr val="003366"/>
              </a:solidFill>
              <a:latin typeface="Calibri" panose="020F0502020204030204" pitchFamily="34" charset="0"/>
              <a:ea typeface="ＭＳ Ｐゴシック" charset="0"/>
              <a:cs typeface="Calibri" panose="020F0502020204030204" pitchFamily="34" charset="0"/>
            </a:endParaRPr>
          </a:p>
          <a:p>
            <a:pPr indent="-341313" eaLnBrk="1">
              <a:tabLst>
                <a:tab pos="0" algn="l"/>
                <a:tab pos="447675" algn="l"/>
                <a:tab pos="895350" algn="l"/>
                <a:tab pos="1344613" algn="l"/>
                <a:tab pos="1793875" algn="l"/>
                <a:tab pos="2243138" algn="l"/>
                <a:tab pos="2692400" algn="l"/>
                <a:tab pos="3141663" algn="l"/>
                <a:tab pos="3590925" algn="l"/>
                <a:tab pos="4040188" algn="l"/>
                <a:tab pos="4489450" algn="l"/>
                <a:tab pos="4938713" algn="l"/>
                <a:tab pos="5389563" algn="l"/>
                <a:tab pos="5838825" algn="l"/>
                <a:tab pos="6288088" algn="l"/>
                <a:tab pos="6737350" algn="l"/>
                <a:tab pos="7186613" algn="l"/>
                <a:tab pos="7635875" algn="l"/>
                <a:tab pos="8085138" algn="l"/>
                <a:tab pos="8534400" algn="l"/>
                <a:tab pos="8983663" algn="l"/>
              </a:tabLst>
              <a:defRPr/>
            </a:pPr>
            <a:r>
              <a:rPr lang="de-DE" sz="2800" dirty="0">
                <a:solidFill>
                  <a:srgbClr val="003366"/>
                </a:solidFill>
                <a:latin typeface="Calibri" panose="020F0502020204030204" pitchFamily="34" charset="0"/>
                <a:ea typeface="ＭＳ Ｐゴシック" charset="0"/>
                <a:cs typeface="Calibri" panose="020F0502020204030204" pitchFamily="34" charset="0"/>
              </a:rPr>
              <a:t> </a:t>
            </a:r>
          </a:p>
        </p:txBody>
      </p:sp>
      <p:sp>
        <p:nvSpPr>
          <p:cNvPr id="29700" name="Text Box 5">
            <a:extLst>
              <a:ext uri="{FF2B5EF4-FFF2-40B4-BE49-F238E27FC236}">
                <a16:creationId xmlns:a16="http://schemas.microsoft.com/office/drawing/2014/main" id="{12B71E86-3451-416C-8594-7BB52A1B7FB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ヒラギノ角ゴ Pro W3" pitchFamily="6" charset="-128"/>
              </a:defRPr>
            </a:lvl9pPr>
          </a:lstStyle>
          <a:p>
            <a:pPr eaLnBrk="1" hangingPunct="1">
              <a:buSzPct val="100000"/>
            </a:pPr>
            <a:r>
              <a:rPr lang="de-DE" altLang="de-DE" sz="2000" b="1">
                <a:solidFill>
                  <a:srgbClr val="FFFFFF"/>
                </a:solidFill>
                <a:latin typeface="Calibri" panose="020F0502020204030204" pitchFamily="34" charset="0"/>
                <a:ea typeface="MS PGothic" panose="020B0600070205080204" pitchFamily="34" charset="-128"/>
                <a:cs typeface="Calibri" panose="020F0502020204030204" pitchFamily="34" charset="0"/>
              </a:rPr>
              <a:t>9</a:t>
            </a:r>
          </a:p>
        </p:txBody>
      </p:sp>
      <p:pic>
        <p:nvPicPr>
          <p:cNvPr id="29701" name="Picture 2">
            <a:extLst>
              <a:ext uri="{FF2B5EF4-FFF2-40B4-BE49-F238E27FC236}">
                <a16:creationId xmlns:a16="http://schemas.microsoft.com/office/drawing/2014/main" id="{BF49215E-C324-4C83-9746-8537C2BDD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73438"/>
            <a:ext cx="4343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2.xml><?xml version="1.0" encoding="utf-8"?>
<a:theme xmlns:a="http://schemas.openxmlformats.org/drawingml/2006/main" name="1_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5894</Words>
  <Application>Microsoft Office PowerPoint</Application>
  <PresentationFormat>Bildschirmpräsentation (4:3)</PresentationFormat>
  <Paragraphs>784</Paragraphs>
  <Slides>37</Slides>
  <Notes>37</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37</vt:i4>
      </vt:variant>
    </vt:vector>
  </HeadingPairs>
  <TitlesOfParts>
    <vt:vector size="48" baseType="lpstr">
      <vt:lpstr>Calibri</vt:lpstr>
      <vt:lpstr>Comic Sans MS</vt:lpstr>
      <vt:lpstr>Wingdings</vt:lpstr>
      <vt:lpstr>Courier New</vt:lpstr>
      <vt:lpstr>StarSymbol</vt:lpstr>
      <vt:lpstr>Arial</vt:lpstr>
      <vt:lpstr>Times New Roman</vt:lpstr>
      <vt:lpstr>ヒラギノ角ゴ Pro W3</vt:lpstr>
      <vt:lpstr>MS PGothic</vt:lpstr>
      <vt:lpstr>Design1</vt:lpstr>
      <vt:lpstr>1_FEMNET-powerpoint</vt:lpstr>
      <vt:lpstr>Umwelt- und Sozialstandards beim Baumwollanbau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anna</dc:creator>
  <cp:keywords/>
  <dc:description/>
  <cp:lastModifiedBy>Praktikantin</cp:lastModifiedBy>
  <cp:revision>169</cp:revision>
  <cp:lastPrinted>1601-01-01T00:00:00Z</cp:lastPrinted>
  <dcterms:created xsi:type="dcterms:W3CDTF">2016-09-13T15:30:37Z</dcterms:created>
  <dcterms:modified xsi:type="dcterms:W3CDTF">2019-10-21T10:05:57Z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HTL Mödling</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26</vt:i4>
  </property>
  <property fmtid="{D5CDD505-2E9C-101B-9397-08002B2CF9AE}" pid="9" name="PresentationFormat">
    <vt:lpwstr>Bildschirmpräsentation (4:3)</vt:lpwstr>
  </property>
  <property fmtid="{D5CDD505-2E9C-101B-9397-08002B2CF9AE}" pid="10" name="ScaleCrop">
    <vt:bool>false</vt:bool>
  </property>
  <property fmtid="{D5CDD505-2E9C-101B-9397-08002B2CF9AE}" pid="11" name="ShareDoc">
    <vt:bool>false</vt:bool>
  </property>
  <property fmtid="{D5CDD505-2E9C-101B-9397-08002B2CF9AE}" pid="12" name="Slides">
    <vt:i4>30</vt:i4>
  </property>
</Properties>
</file>