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6.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51" r:id="rId3"/>
    <p:sldMasterId id="2147484069" r:id="rId4"/>
    <p:sldMasterId id="2147484082" r:id="rId5"/>
    <p:sldMasterId id="2147484099" r:id="rId6"/>
    <p:sldMasterId id="2147484114" r:id="rId7"/>
  </p:sldMasterIdLst>
  <p:notesMasterIdLst>
    <p:notesMasterId r:id="rId55"/>
  </p:notesMasterIdLst>
  <p:sldIdLst>
    <p:sldId id="295" r:id="rId8"/>
    <p:sldId id="260" r:id="rId9"/>
    <p:sldId id="450" r:id="rId10"/>
    <p:sldId id="451" r:id="rId11"/>
    <p:sldId id="411" r:id="rId12"/>
    <p:sldId id="322" r:id="rId13"/>
    <p:sldId id="375" r:id="rId14"/>
    <p:sldId id="385" r:id="rId15"/>
    <p:sldId id="412" r:id="rId16"/>
    <p:sldId id="413" r:id="rId17"/>
    <p:sldId id="414" r:id="rId18"/>
    <p:sldId id="415" r:id="rId19"/>
    <p:sldId id="416" r:id="rId20"/>
    <p:sldId id="417" r:id="rId21"/>
    <p:sldId id="418" r:id="rId22"/>
    <p:sldId id="419" r:id="rId23"/>
    <p:sldId id="333" r:id="rId24"/>
    <p:sldId id="420" r:id="rId25"/>
    <p:sldId id="421" r:id="rId26"/>
    <p:sldId id="422" r:id="rId27"/>
    <p:sldId id="393" r:id="rId28"/>
    <p:sldId id="424" r:id="rId29"/>
    <p:sldId id="423" r:id="rId30"/>
    <p:sldId id="425" r:id="rId31"/>
    <p:sldId id="426" r:id="rId32"/>
    <p:sldId id="427" r:id="rId33"/>
    <p:sldId id="428" r:id="rId34"/>
    <p:sldId id="429" r:id="rId35"/>
    <p:sldId id="449" r:id="rId36"/>
    <p:sldId id="435" r:id="rId37"/>
    <p:sldId id="436" r:id="rId38"/>
    <p:sldId id="437" r:id="rId39"/>
    <p:sldId id="438" r:id="rId40"/>
    <p:sldId id="439" r:id="rId41"/>
    <p:sldId id="440" r:id="rId42"/>
    <p:sldId id="441" r:id="rId43"/>
    <p:sldId id="442" r:id="rId44"/>
    <p:sldId id="443" r:id="rId45"/>
    <p:sldId id="444" r:id="rId46"/>
    <p:sldId id="445" r:id="rId47"/>
    <p:sldId id="446" r:id="rId48"/>
    <p:sldId id="377" r:id="rId49"/>
    <p:sldId id="448" r:id="rId50"/>
    <p:sldId id="447" r:id="rId51"/>
    <p:sldId id="383" r:id="rId52"/>
    <p:sldId id="409" r:id="rId53"/>
    <p:sldId id="286" r:id="rId54"/>
  </p:sldIdLst>
  <p:sldSz cx="9144000" cy="6858000" type="screen4x3"/>
  <p:notesSz cx="7104063" cy="10234613"/>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a Marx" initials="SM" lastIdx="42" clrIdx="0"/>
  <p:cmAuthor id="2" name="Annika Salingré" initials="" lastIdx="6" clrIdx="1"/>
  <p:cmAuthor id="3" name="Praktikantin" initials="P" lastIdx="27" clrIdx="2">
    <p:extLst>
      <p:ext uri="{19B8F6BF-5375-455C-9EA6-DF929625EA0E}">
        <p15:presenceInfo xmlns:p15="http://schemas.microsoft.com/office/powerpoint/2012/main" userId="Praktikan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385D"/>
    <a:srgbClr val="1D7F99"/>
    <a:srgbClr val="3493C5"/>
    <a:srgbClr val="8EB0D8"/>
    <a:srgbClr val="5180CD"/>
    <a:srgbClr val="0824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8" autoAdjust="0"/>
    <p:restoredTop sz="76059" autoAdjust="0"/>
  </p:normalViewPr>
  <p:slideViewPr>
    <p:cSldViewPr>
      <p:cViewPr varScale="1">
        <p:scale>
          <a:sx n="55" d="100"/>
          <a:sy n="55" d="100"/>
        </p:scale>
        <p:origin x="1956" y="72"/>
      </p:cViewPr>
      <p:guideLst>
        <p:guide orient="horz" pos="2160"/>
        <p:guide pos="2880"/>
      </p:guideLst>
    </p:cSldViewPr>
  </p:slideViewPr>
  <p:outlineViewPr>
    <p:cViewPr varScale="1">
      <p:scale>
        <a:sx n="170" d="200"/>
        <a:sy n="170" d="200"/>
      </p:scale>
      <p:origin x="0" y="1464"/>
    </p:cViewPr>
  </p:outlineViewPr>
  <p:notesTextViewPr>
    <p:cViewPr>
      <p:scale>
        <a:sx n="100" d="100"/>
        <a:sy n="100" d="100"/>
      </p:scale>
      <p:origin x="0" y="0"/>
    </p:cViewPr>
  </p:notesTextViewPr>
  <p:notesViewPr>
    <p:cSldViewPr>
      <p:cViewPr varScale="1">
        <p:scale>
          <a:sx n="59" d="100"/>
          <a:sy n="59" d="100"/>
        </p:scale>
        <p:origin x="-1752" y="-7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SSD:Users:annikasalingre:Dropbox:Fairschnitt%20Modul%2014:Materialien%20Annika%20u%20Sina:Kinderrechte%20Kinderarbeit:Tabellen%20und%20Diagram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v>Indien</c:v>
          </c:tx>
          <c:invertIfNegative val="0"/>
          <c:dLbls>
            <c:spPr>
              <a:noFill/>
              <a:ln>
                <a:noFill/>
              </a:ln>
              <a:effectLst/>
            </c:spPr>
            <c:txPr>
              <a:bodyPr wrap="square" lIns="38100" tIns="19050" rIns="38100" bIns="19050" anchor="ctr">
                <a:spAutoFit/>
              </a:bodyPr>
              <a:lstStyle/>
              <a:p>
                <a:pPr>
                  <a:defRPr sz="1200">
                    <a:latin typeface="Calibri" panose="020F0502020204030204" pitchFamily="34" charset="0"/>
                    <a:cs typeface="Calibri" panose="020F050202020403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Blatt1!$A$2:$A$5</c:f>
              <c:strCache>
                <c:ptCount val="4"/>
                <c:pt idx="0">
                  <c:v>betroffen von Kinderarbeit</c:v>
                </c:pt>
                <c:pt idx="1">
                  <c:v>Schulbesuch</c:v>
                </c:pt>
                <c:pt idx="2">
                  <c:v>Kinderarbeit + Schulbesuch</c:v>
                </c:pt>
                <c:pt idx="3">
                  <c:v>kompletter Besuch der Grundschule</c:v>
                </c:pt>
              </c:strCache>
            </c:strRef>
          </c:cat>
          <c:val>
            <c:numRef>
              <c:f>Blatt1!$B$2:$B$5</c:f>
              <c:numCache>
                <c:formatCode>0.00%</c:formatCode>
                <c:ptCount val="4"/>
                <c:pt idx="0">
                  <c:v>1.4E-2</c:v>
                </c:pt>
                <c:pt idx="1">
                  <c:v>0.90700000000000003</c:v>
                </c:pt>
                <c:pt idx="2">
                  <c:v>3.0000000000000001E-3</c:v>
                </c:pt>
                <c:pt idx="3">
                  <c:v>0.96199999999999997</c:v>
                </c:pt>
              </c:numCache>
            </c:numRef>
          </c:val>
          <c:extLst>
            <c:ext xmlns:c16="http://schemas.microsoft.com/office/drawing/2014/chart" uri="{C3380CC4-5D6E-409C-BE32-E72D297353CC}">
              <c16:uniqueId val="{00000000-C356-4843-8CD7-3BC822389D0B}"/>
            </c:ext>
          </c:extLst>
        </c:ser>
        <c:dLbls>
          <c:showLegendKey val="0"/>
          <c:showVal val="1"/>
          <c:showCatName val="0"/>
          <c:showSerName val="0"/>
          <c:showPercent val="0"/>
          <c:showBubbleSize val="0"/>
        </c:dLbls>
        <c:gapWidth val="150"/>
        <c:axId val="-2107992104"/>
        <c:axId val="-2107974456"/>
      </c:barChart>
      <c:catAx>
        <c:axId val="-2107992104"/>
        <c:scaling>
          <c:orientation val="minMax"/>
        </c:scaling>
        <c:delete val="0"/>
        <c:axPos val="b"/>
        <c:numFmt formatCode="General" sourceLinked="0"/>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de-DE"/>
          </a:p>
        </c:txPr>
        <c:crossAx val="-2107974456"/>
        <c:crosses val="autoZero"/>
        <c:auto val="1"/>
        <c:lblAlgn val="ctr"/>
        <c:lblOffset val="100"/>
        <c:noMultiLvlLbl val="0"/>
      </c:catAx>
      <c:valAx>
        <c:axId val="-2107974456"/>
        <c:scaling>
          <c:orientation val="minMax"/>
          <c:max val="1"/>
        </c:scaling>
        <c:delete val="0"/>
        <c:axPos val="l"/>
        <c:majorGridlines/>
        <c:numFmt formatCode="0.00%" sourceLinked="1"/>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de-DE"/>
          </a:p>
        </c:txPr>
        <c:crossAx val="-2107992104"/>
        <c:crosses val="autoZero"/>
        <c:crossBetween val="between"/>
        <c:majorUnit val="0.2"/>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dLbl>
              <c:idx val="0"/>
              <c:tx>
                <c:rich>
                  <a:bodyPr/>
                  <a:lstStyle/>
                  <a:p>
                    <a:fld id="{69C0FAF4-2DDD-40C3-9210-AD460509D624}" type="VALUE">
                      <a:rPr lang="en-US" sz="1600">
                        <a:latin typeface="Calibri" panose="020F0502020204030204" pitchFamily="34" charset="0"/>
                        <a:cs typeface="Calibri" panose="020F0502020204030204" pitchFamily="34" charset="0"/>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2B2-4589-A859-2DA96D99ABA2}"/>
                </c:ext>
              </c:extLst>
            </c:dLbl>
            <c:dLbl>
              <c:idx val="1"/>
              <c:tx>
                <c:rich>
                  <a:bodyPr/>
                  <a:lstStyle/>
                  <a:p>
                    <a:fld id="{2EA0F044-1A0F-42F9-B255-CB137E43998B}" type="VALUE">
                      <a:rPr lang="en-US" sz="1600">
                        <a:latin typeface="Calibri" panose="020F0502020204030204" pitchFamily="34" charset="0"/>
                        <a:cs typeface="Calibri" panose="020F0502020204030204" pitchFamily="34" charset="0"/>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2B2-4589-A859-2DA96D99ABA2}"/>
                </c:ext>
              </c:extLst>
            </c:dLbl>
            <c:dLbl>
              <c:idx val="2"/>
              <c:tx>
                <c:rich>
                  <a:bodyPr/>
                  <a:lstStyle/>
                  <a:p>
                    <a:fld id="{1AAEC607-611E-4121-B2F5-CF31798F2D30}" type="VALUE">
                      <a:rPr lang="en-US" sz="1600">
                        <a:latin typeface="Calibri" panose="020F0502020204030204" pitchFamily="34" charset="0"/>
                        <a:cs typeface="Calibri" panose="020F0502020204030204" pitchFamily="34" charset="0"/>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B2-4589-A859-2DA96D99ABA2}"/>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Blatt1!$A$8:$A$10</c:f>
              <c:strCache>
                <c:ptCount val="3"/>
                <c:pt idx="0">
                  <c:v>Industrie</c:v>
                </c:pt>
                <c:pt idx="1">
                  <c:v>Landwirtschaft</c:v>
                </c:pt>
                <c:pt idx="2">
                  <c:v>Dienstleistungen</c:v>
                </c:pt>
              </c:strCache>
            </c:strRef>
          </c:cat>
          <c:val>
            <c:numRef>
              <c:f>Blatt1!$B$8:$B$10</c:f>
              <c:numCache>
                <c:formatCode>0.00%</c:formatCode>
                <c:ptCount val="3"/>
                <c:pt idx="0">
                  <c:v>0.33100000000000002</c:v>
                </c:pt>
                <c:pt idx="1">
                  <c:v>0.56399999999999995</c:v>
                </c:pt>
                <c:pt idx="2">
                  <c:v>0.104</c:v>
                </c:pt>
              </c:numCache>
            </c:numRef>
          </c:val>
          <c:extLst>
            <c:ext xmlns:c16="http://schemas.microsoft.com/office/drawing/2014/chart" uri="{C3380CC4-5D6E-409C-BE32-E72D297353CC}">
              <c16:uniqueId val="{00000000-02B2-4589-A859-2DA96D99ABA2}"/>
            </c:ext>
          </c:extLst>
        </c:ser>
        <c:dLbls>
          <c:showLegendKey val="0"/>
          <c:showVal val="1"/>
          <c:showCatName val="0"/>
          <c:showSerName val="0"/>
          <c:showPercent val="0"/>
          <c:showBubbleSize val="0"/>
          <c:showLeaderLines val="1"/>
        </c:dLbls>
        <c:firstSliceAng val="0"/>
      </c:pieChart>
    </c:plotArea>
    <c:legend>
      <c:legendPos val="r"/>
      <c:legendEntry>
        <c:idx val="0"/>
        <c:txPr>
          <a:bodyPr/>
          <a:lstStyle/>
          <a:p>
            <a:pPr>
              <a:defRPr sz="1600">
                <a:latin typeface="Calibri" panose="020F0502020204030204" pitchFamily="34" charset="0"/>
                <a:cs typeface="Calibri" panose="020F0502020204030204" pitchFamily="34" charset="0"/>
              </a:defRPr>
            </a:pPr>
            <a:endParaRPr lang="de-DE"/>
          </a:p>
        </c:txPr>
      </c:legendEntry>
      <c:legendEntry>
        <c:idx val="1"/>
        <c:txPr>
          <a:bodyPr/>
          <a:lstStyle/>
          <a:p>
            <a:pPr>
              <a:defRPr sz="1600">
                <a:latin typeface="Calibri" panose="020F0502020204030204" pitchFamily="34" charset="0"/>
                <a:cs typeface="Calibri" panose="020F0502020204030204" pitchFamily="34" charset="0"/>
              </a:defRPr>
            </a:pPr>
            <a:endParaRPr lang="de-DE"/>
          </a:p>
        </c:txPr>
      </c:legendEntry>
      <c:legendEntry>
        <c:idx val="2"/>
        <c:txPr>
          <a:bodyPr/>
          <a:lstStyle/>
          <a:p>
            <a:pPr>
              <a:defRPr sz="1600">
                <a:latin typeface="Calibri" panose="020F0502020204030204" pitchFamily="34" charset="0"/>
                <a:cs typeface="Calibri" panose="020F0502020204030204" pitchFamily="34" charset="0"/>
              </a:defRPr>
            </a:pPr>
            <a:endParaRPr lang="de-DE"/>
          </a:p>
        </c:txPr>
      </c:legendEntry>
      <c:layout>
        <c:manualLayout>
          <c:xMode val="edge"/>
          <c:yMode val="edge"/>
          <c:x val="0.59066835788780137"/>
          <c:y val="0.70556106077765213"/>
          <c:w val="0.33385663988855846"/>
          <c:h val="0.26481307118965469"/>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plotArea>
    <c:legend>
      <c:legendPos val="r"/>
      <c:layout>
        <c:manualLayout>
          <c:xMode val="edge"/>
          <c:yMode val="edge"/>
          <c:x val="0.59066835788780137"/>
          <c:y val="0.70556106077765213"/>
          <c:w val="0.33385663988855846"/>
          <c:h val="0.26481307118965469"/>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dLbl>
              <c:idx val="0"/>
              <c:tx>
                <c:rich>
                  <a:bodyPr/>
                  <a:lstStyle/>
                  <a:p>
                    <a:fld id="{35967A4A-C546-4FDD-9D04-F3A459363139}" type="VALUE">
                      <a:rPr lang="en-US" sz="1600">
                        <a:latin typeface="Calibri" panose="020F0502020204030204" pitchFamily="34" charset="0"/>
                        <a:cs typeface="Calibri" panose="020F0502020204030204" pitchFamily="34" charset="0"/>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9A-48E2-81AA-30E8DD31F049}"/>
                </c:ext>
              </c:extLst>
            </c:dLbl>
            <c:dLbl>
              <c:idx val="1"/>
              <c:tx>
                <c:rich>
                  <a:bodyPr/>
                  <a:lstStyle/>
                  <a:p>
                    <a:fld id="{730C37DD-6DAB-4194-9D78-99F6DBD075B1}" type="VALUE">
                      <a:rPr lang="en-US" sz="1600">
                        <a:latin typeface="Calibri" panose="020F0502020204030204" pitchFamily="34" charset="0"/>
                        <a:cs typeface="Calibri" panose="020F0502020204030204" pitchFamily="34" charset="0"/>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59A-48E2-81AA-30E8DD31F049}"/>
                </c:ext>
              </c:extLst>
            </c:dLbl>
            <c:dLbl>
              <c:idx val="2"/>
              <c:tx>
                <c:rich>
                  <a:bodyPr/>
                  <a:lstStyle/>
                  <a:p>
                    <a:fld id="{A3CBB99E-2A30-493E-8BF8-39AD949D1286}" type="VALUE">
                      <a:rPr lang="en-US" sz="1600">
                        <a:latin typeface="Calibri" panose="020F0502020204030204" pitchFamily="34" charset="0"/>
                        <a:cs typeface="Calibri" panose="020F0502020204030204" pitchFamily="34" charset="0"/>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9A-48E2-81AA-30E8DD31F049}"/>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Blatt1!$A$19:$A$21</c:f>
              <c:strCache>
                <c:ptCount val="3"/>
                <c:pt idx="0">
                  <c:v>Industrie</c:v>
                </c:pt>
                <c:pt idx="1">
                  <c:v>Landwirtschaft</c:v>
                </c:pt>
                <c:pt idx="2">
                  <c:v>Dienstleistungen</c:v>
                </c:pt>
              </c:strCache>
            </c:strRef>
          </c:cat>
          <c:val>
            <c:numRef>
              <c:f>Blatt1!$B$19:$B$21</c:f>
              <c:numCache>
                <c:formatCode>0.00%</c:formatCode>
                <c:ptCount val="3"/>
                <c:pt idx="0">
                  <c:v>0.29399999999999998</c:v>
                </c:pt>
                <c:pt idx="1">
                  <c:v>0.39700000000000002</c:v>
                </c:pt>
                <c:pt idx="2">
                  <c:v>0.309</c:v>
                </c:pt>
              </c:numCache>
            </c:numRef>
          </c:val>
          <c:extLst>
            <c:ext xmlns:c16="http://schemas.microsoft.com/office/drawing/2014/chart" uri="{C3380CC4-5D6E-409C-BE32-E72D297353CC}">
              <c16:uniqueId val="{00000000-A59A-48E2-81AA-30E8DD31F049}"/>
            </c:ext>
          </c:extLst>
        </c:ser>
        <c:dLbls>
          <c:showLegendKey val="0"/>
          <c:showVal val="1"/>
          <c:showCatName val="0"/>
          <c:showSerName val="0"/>
          <c:showPercent val="0"/>
          <c:showBubbleSize val="0"/>
          <c:showLeaderLines val="1"/>
        </c:dLbls>
        <c:firstSliceAng val="0"/>
      </c:pieChart>
    </c:plotArea>
    <c:legend>
      <c:legendPos val="r"/>
      <c:legendEntry>
        <c:idx val="0"/>
        <c:txPr>
          <a:bodyPr/>
          <a:lstStyle/>
          <a:p>
            <a:pPr>
              <a:defRPr sz="1600">
                <a:latin typeface="Calibri" panose="020F0502020204030204" pitchFamily="34" charset="0"/>
                <a:cs typeface="Calibri" panose="020F0502020204030204" pitchFamily="34" charset="0"/>
              </a:defRPr>
            </a:pPr>
            <a:endParaRPr lang="de-DE"/>
          </a:p>
        </c:txPr>
      </c:legendEntry>
      <c:legendEntry>
        <c:idx val="1"/>
        <c:txPr>
          <a:bodyPr/>
          <a:lstStyle/>
          <a:p>
            <a:pPr>
              <a:defRPr sz="1600">
                <a:latin typeface="Calibri" panose="020F0502020204030204" pitchFamily="34" charset="0"/>
                <a:cs typeface="Calibri" panose="020F0502020204030204" pitchFamily="34" charset="0"/>
              </a:defRPr>
            </a:pPr>
            <a:endParaRPr lang="de-DE"/>
          </a:p>
        </c:txPr>
      </c:legendEntry>
      <c:legendEntry>
        <c:idx val="2"/>
        <c:txPr>
          <a:bodyPr/>
          <a:lstStyle/>
          <a:p>
            <a:pPr>
              <a:defRPr sz="1600">
                <a:latin typeface="Calibri" panose="020F0502020204030204" pitchFamily="34" charset="0"/>
                <a:cs typeface="Calibri" panose="020F0502020204030204" pitchFamily="34" charset="0"/>
              </a:defRPr>
            </a:pPr>
            <a:endParaRPr lang="de-DE"/>
          </a:p>
        </c:txPr>
      </c:legendEntry>
      <c:layout>
        <c:manualLayout>
          <c:xMode val="edge"/>
          <c:yMode val="edge"/>
          <c:x val="0.5907548160011582"/>
          <c:y val="0.46816553991783738"/>
          <c:w val="0.38032180083247341"/>
          <c:h val="0.43606335666375035"/>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600" dirty="0">
                <a:latin typeface="Calibri" panose="020F0502020204030204" pitchFamily="34" charset="0"/>
                <a:cs typeface="Calibri" panose="020F0502020204030204" pitchFamily="34" charset="0"/>
              </a:rPr>
              <a:t> Kinder (5-14)</a:t>
            </a:r>
            <a:r>
              <a:rPr lang="en-US" sz="1600" baseline="0" dirty="0">
                <a:latin typeface="Calibri" panose="020F0502020204030204" pitchFamily="34" charset="0"/>
                <a:cs typeface="Calibri" panose="020F0502020204030204" pitchFamily="34" charset="0"/>
              </a:rPr>
              <a:t> in </a:t>
            </a:r>
            <a:r>
              <a:rPr lang="en-US" sz="1600" baseline="0" dirty="0" err="1">
                <a:latin typeface="Calibri" panose="020F0502020204030204" pitchFamily="34" charset="0"/>
                <a:cs typeface="Calibri" panose="020F0502020204030204" pitchFamily="34" charset="0"/>
              </a:rPr>
              <a:t>Bangladesch</a:t>
            </a:r>
            <a:r>
              <a:rPr lang="en-US" sz="1600" baseline="0" dirty="0">
                <a:latin typeface="Calibri" panose="020F0502020204030204" pitchFamily="34" charset="0"/>
                <a:cs typeface="Calibri" panose="020F0502020204030204" pitchFamily="34" charset="0"/>
              </a:rPr>
              <a:t> (</a:t>
            </a:r>
            <a:r>
              <a:rPr lang="en-US" sz="1600" baseline="0" dirty="0" err="1">
                <a:latin typeface="Calibri" panose="020F0502020204030204" pitchFamily="34" charset="0"/>
                <a:cs typeface="Calibri" panose="020F0502020204030204" pitchFamily="34" charset="0"/>
              </a:rPr>
              <a:t>Zahlen</a:t>
            </a:r>
            <a:r>
              <a:rPr lang="en-US" sz="1600" baseline="0" dirty="0">
                <a:latin typeface="Calibri" panose="020F0502020204030204" pitchFamily="34" charset="0"/>
                <a:cs typeface="Calibri" panose="020F0502020204030204" pitchFamily="34" charset="0"/>
              </a:rPr>
              <a:t> von 2017)</a:t>
            </a:r>
            <a:endParaRPr lang="en-US" sz="1600" dirty="0">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title>
    <c:autoTitleDeleted val="0"/>
    <c:plotArea>
      <c:layout/>
      <c:barChart>
        <c:barDir val="col"/>
        <c:grouping val="clustered"/>
        <c:varyColors val="0"/>
        <c:ser>
          <c:idx val="0"/>
          <c:order val="0"/>
          <c:tx>
            <c:strRef>
              <c:f>Tabelle1!$B$1</c:f>
              <c:strCache>
                <c:ptCount val="1"/>
                <c:pt idx="0">
                  <c:v>in Prozent </c:v>
                </c:pt>
              </c:strCache>
            </c:strRef>
          </c:tx>
          <c:spPr>
            <a:solidFill>
              <a:schemeClr val="accent1"/>
            </a:solidFill>
            <a:ln>
              <a:noFill/>
            </a:ln>
            <a:effectLst/>
          </c:spPr>
          <c:invertIfNegative val="0"/>
          <c:cat>
            <c:strRef>
              <c:f>Tabelle1!$A$2:$A$4</c:f>
              <c:strCache>
                <c:ptCount val="3"/>
                <c:pt idx="0">
                  <c:v>betroffen von Kinderarbeit</c:v>
                </c:pt>
                <c:pt idx="1">
                  <c:v>Schulbesuch</c:v>
                </c:pt>
                <c:pt idx="2">
                  <c:v>betroffen von Kinderarbeit und Schulbesuch</c:v>
                </c:pt>
              </c:strCache>
            </c:strRef>
          </c:cat>
          <c:val>
            <c:numRef>
              <c:f>Tabelle1!$B$2:$B$4</c:f>
              <c:numCache>
                <c:formatCode>General</c:formatCode>
                <c:ptCount val="3"/>
                <c:pt idx="0">
                  <c:v>4.3</c:v>
                </c:pt>
                <c:pt idx="1">
                  <c:v>89.4</c:v>
                </c:pt>
                <c:pt idx="2">
                  <c:v>1.9</c:v>
                </c:pt>
              </c:numCache>
            </c:numRef>
          </c:val>
          <c:extLst>
            <c:ext xmlns:c16="http://schemas.microsoft.com/office/drawing/2014/chart" uri="{C3380CC4-5D6E-409C-BE32-E72D297353CC}">
              <c16:uniqueId val="{00000000-4545-4D51-9AB4-AEFE257497AB}"/>
            </c:ext>
          </c:extLst>
        </c:ser>
        <c:dLbls>
          <c:showLegendKey val="0"/>
          <c:showVal val="0"/>
          <c:showCatName val="0"/>
          <c:showSerName val="0"/>
          <c:showPercent val="0"/>
          <c:showBubbleSize val="0"/>
        </c:dLbls>
        <c:gapWidth val="219"/>
        <c:overlap val="-27"/>
        <c:axId val="452381072"/>
        <c:axId val="452377464"/>
      </c:barChart>
      <c:catAx>
        <c:axId val="45238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52377464"/>
        <c:crosses val="autoZero"/>
        <c:auto val="1"/>
        <c:lblAlgn val="ctr"/>
        <c:lblOffset val="100"/>
        <c:noMultiLvlLbl val="0"/>
      </c:catAx>
      <c:valAx>
        <c:axId val="452377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5238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Blatt1!$A$24:$A$30</c:f>
              <c:strCache>
                <c:ptCount val="7"/>
                <c:pt idx="0">
                  <c:v>Garment worker (formal sector)</c:v>
                </c:pt>
                <c:pt idx="1">
                  <c:v>Salesman/saleswoman</c:v>
                </c:pt>
                <c:pt idx="2">
                  <c:v>Work at workshop</c:v>
                </c:pt>
                <c:pt idx="3">
                  <c:v>Day labourer</c:v>
                </c:pt>
                <c:pt idx="4">
                  <c:v>Sewing clothes (informal sector)</c:v>
                </c:pt>
                <c:pt idx="5">
                  <c:v>Handicraft maker</c:v>
                </c:pt>
                <c:pt idx="6">
                  <c:v>Domestic Worker</c:v>
                </c:pt>
              </c:strCache>
            </c:strRef>
          </c:cat>
          <c:val>
            <c:numRef>
              <c:f>Blatt1!$B$24:$B$30</c:f>
              <c:numCache>
                <c:formatCode>0.00%</c:formatCode>
                <c:ptCount val="7"/>
                <c:pt idx="0">
                  <c:v>0.13300000000000001</c:v>
                </c:pt>
                <c:pt idx="1">
                  <c:v>0.127</c:v>
                </c:pt>
                <c:pt idx="2">
                  <c:v>9.2999999999999999E-2</c:v>
                </c:pt>
                <c:pt idx="3">
                  <c:v>8.5999999999999993E-2</c:v>
                </c:pt>
                <c:pt idx="4">
                  <c:v>5.6000000000000001E-2</c:v>
                </c:pt>
                <c:pt idx="5">
                  <c:v>2.1999999999999999E-2</c:v>
                </c:pt>
                <c:pt idx="6" formatCode="0%">
                  <c:v>0</c:v>
                </c:pt>
              </c:numCache>
            </c:numRef>
          </c:val>
          <c:extLst>
            <c:ext xmlns:c16="http://schemas.microsoft.com/office/drawing/2014/chart" uri="{C3380CC4-5D6E-409C-BE32-E72D297353CC}">
              <c16:uniqueId val="{00000000-2B2C-49F6-86CD-3BEA8AA39B7B}"/>
            </c:ext>
          </c:extLst>
        </c:ser>
        <c:ser>
          <c:idx val="1"/>
          <c:order val="1"/>
          <c:invertIfNegative val="0"/>
          <c:cat>
            <c:strRef>
              <c:f>Blatt1!$A$24:$A$30</c:f>
              <c:strCache>
                <c:ptCount val="7"/>
                <c:pt idx="0">
                  <c:v>Garment worker (formal sector)</c:v>
                </c:pt>
                <c:pt idx="1">
                  <c:v>Salesman/saleswoman</c:v>
                </c:pt>
                <c:pt idx="2">
                  <c:v>Work at workshop</c:v>
                </c:pt>
                <c:pt idx="3">
                  <c:v>Day labourer</c:v>
                </c:pt>
                <c:pt idx="4">
                  <c:v>Sewing clothes (informal sector)</c:v>
                </c:pt>
                <c:pt idx="5">
                  <c:v>Handicraft maker</c:v>
                </c:pt>
                <c:pt idx="6">
                  <c:v>Domestic Worker</c:v>
                </c:pt>
              </c:strCache>
            </c:strRef>
          </c:cat>
          <c:val>
            <c:numRef>
              <c:f>Blatt1!$C$24:$C$30</c:f>
              <c:numCache>
                <c:formatCode>0.00%</c:formatCode>
                <c:ptCount val="7"/>
                <c:pt idx="0">
                  <c:v>0.624</c:v>
                </c:pt>
                <c:pt idx="1">
                  <c:v>0.112</c:v>
                </c:pt>
                <c:pt idx="3">
                  <c:v>0.04</c:v>
                </c:pt>
                <c:pt idx="4">
                  <c:v>4.5999999999999999E-2</c:v>
                </c:pt>
                <c:pt idx="5">
                  <c:v>0.05</c:v>
                </c:pt>
                <c:pt idx="6">
                  <c:v>4.9000000000000002E-2</c:v>
                </c:pt>
              </c:numCache>
            </c:numRef>
          </c:val>
          <c:extLst>
            <c:ext xmlns:c16="http://schemas.microsoft.com/office/drawing/2014/chart" uri="{C3380CC4-5D6E-409C-BE32-E72D297353CC}">
              <c16:uniqueId val="{00000001-2B2C-49F6-86CD-3BEA8AA39B7B}"/>
            </c:ext>
          </c:extLst>
        </c:ser>
        <c:dLbls>
          <c:showLegendKey val="0"/>
          <c:showVal val="0"/>
          <c:showCatName val="0"/>
          <c:showSerName val="0"/>
          <c:showPercent val="0"/>
          <c:showBubbleSize val="0"/>
        </c:dLbls>
        <c:gapWidth val="150"/>
        <c:axId val="-2108786296"/>
        <c:axId val="-2108783224"/>
      </c:barChart>
      <c:catAx>
        <c:axId val="-2108786296"/>
        <c:scaling>
          <c:orientation val="minMax"/>
        </c:scaling>
        <c:delete val="0"/>
        <c:axPos val="b"/>
        <c:numFmt formatCode="General" sourceLinked="0"/>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de-DE"/>
          </a:p>
        </c:txPr>
        <c:crossAx val="-2108783224"/>
        <c:crosses val="autoZero"/>
        <c:auto val="1"/>
        <c:lblAlgn val="ctr"/>
        <c:lblOffset val="100"/>
        <c:noMultiLvlLbl val="0"/>
      </c:catAx>
      <c:valAx>
        <c:axId val="-2108783224"/>
        <c:scaling>
          <c:orientation val="minMax"/>
        </c:scaling>
        <c:delete val="0"/>
        <c:axPos val="l"/>
        <c:majorGridlines/>
        <c:numFmt formatCode="0.00%" sourceLinked="1"/>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de-DE"/>
          </a:p>
        </c:txPr>
        <c:crossAx val="-2108786296"/>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AutoShape 1">
            <a:extLst>
              <a:ext uri="{FF2B5EF4-FFF2-40B4-BE49-F238E27FC236}">
                <a16:creationId xmlns:a16="http://schemas.microsoft.com/office/drawing/2014/main" id="{D47481CE-7628-4D8D-98C4-0EECEC99C706}"/>
              </a:ext>
            </a:extLst>
          </p:cNvPr>
          <p:cNvSpPr>
            <a:spLocks noChangeArrowheads="1"/>
          </p:cNvSpPr>
          <p:nvPr/>
        </p:nvSpPr>
        <p:spPr bwMode="auto">
          <a:xfrm>
            <a:off x="0" y="0"/>
            <a:ext cx="7104063" cy="10234613"/>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9075" tIns="49538" rIns="99075" bIns="49538" anchor="ctr"/>
          <a:lstStyle/>
          <a:p>
            <a:endParaRPr lang="de-DE" altLang="de-DE" dirty="0">
              <a:latin typeface="Arial"/>
              <a:ea typeface="Arial"/>
            </a:endParaRPr>
          </a:p>
        </p:txBody>
      </p:sp>
      <p:sp>
        <p:nvSpPr>
          <p:cNvPr id="65539" name="Text Box 2">
            <a:extLst>
              <a:ext uri="{FF2B5EF4-FFF2-40B4-BE49-F238E27FC236}">
                <a16:creationId xmlns:a16="http://schemas.microsoft.com/office/drawing/2014/main" id="{AB5DF126-312C-4D00-9923-8A6AD1027B60}"/>
              </a:ext>
            </a:extLst>
          </p:cNvPr>
          <p:cNvSpPr txBox="1">
            <a:spLocks noChangeArrowheads="1"/>
          </p:cNvSpPr>
          <p:nvPr/>
        </p:nvSpPr>
        <p:spPr bwMode="auto">
          <a:xfrm>
            <a:off x="0" y="0"/>
            <a:ext cx="3078427" cy="51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9075" tIns="49538" rIns="99075" bIns="49538" anchor="ctr"/>
          <a:lstStyle/>
          <a:p>
            <a:endParaRPr lang="de-DE" altLang="de-DE" dirty="0">
              <a:latin typeface="Arial"/>
              <a:ea typeface="Arial"/>
            </a:endParaRPr>
          </a:p>
        </p:txBody>
      </p:sp>
      <p:sp>
        <p:nvSpPr>
          <p:cNvPr id="65540" name="Text Box 3">
            <a:extLst>
              <a:ext uri="{FF2B5EF4-FFF2-40B4-BE49-F238E27FC236}">
                <a16:creationId xmlns:a16="http://schemas.microsoft.com/office/drawing/2014/main" id="{78890577-1578-4A7C-965F-F2215208785F}"/>
              </a:ext>
            </a:extLst>
          </p:cNvPr>
          <p:cNvSpPr txBox="1">
            <a:spLocks noChangeArrowheads="1"/>
          </p:cNvSpPr>
          <p:nvPr/>
        </p:nvSpPr>
        <p:spPr bwMode="auto">
          <a:xfrm>
            <a:off x="4025636" y="0"/>
            <a:ext cx="3078427" cy="51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9075" tIns="49538" rIns="99075" bIns="49538" anchor="ctr"/>
          <a:lstStyle/>
          <a:p>
            <a:endParaRPr lang="de-DE" altLang="de-DE" dirty="0">
              <a:latin typeface="Arial"/>
              <a:ea typeface="Arial"/>
            </a:endParaRPr>
          </a:p>
        </p:txBody>
      </p:sp>
      <p:sp>
        <p:nvSpPr>
          <p:cNvPr id="65541" name="Rectangle 4">
            <a:extLst>
              <a:ext uri="{FF2B5EF4-FFF2-40B4-BE49-F238E27FC236}">
                <a16:creationId xmlns:a16="http://schemas.microsoft.com/office/drawing/2014/main" id="{DCE4AA17-B027-4B1D-8E4D-D8E17D344A8E}"/>
              </a:ext>
            </a:extLst>
          </p:cNvPr>
          <p:cNvSpPr>
            <a:spLocks noGrp="1" noRot="1" noChangeAspect="1" noChangeArrowheads="1"/>
          </p:cNvSpPr>
          <p:nvPr>
            <p:ph type="sldImg"/>
          </p:nvPr>
        </p:nvSpPr>
        <p:spPr bwMode="auto">
          <a:xfrm>
            <a:off x="995363" y="768350"/>
            <a:ext cx="5111750" cy="38354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p>
      <p:sp>
        <p:nvSpPr>
          <p:cNvPr id="6149" name="Rectangle 5">
            <a:extLst>
              <a:ext uri="{FF2B5EF4-FFF2-40B4-BE49-F238E27FC236}">
                <a16:creationId xmlns:a16="http://schemas.microsoft.com/office/drawing/2014/main" id="{4B1E93E5-22A9-476C-8D23-71B977020BA8}"/>
              </a:ext>
            </a:extLst>
          </p:cNvPr>
          <p:cNvSpPr>
            <a:spLocks noGrp="1" noChangeArrowheads="1"/>
          </p:cNvSpPr>
          <p:nvPr>
            <p:ph type="body"/>
          </p:nvPr>
        </p:nvSpPr>
        <p:spPr bwMode="auto">
          <a:xfrm>
            <a:off x="947209" y="4861442"/>
            <a:ext cx="5208002" cy="4603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7515" tIns="50708" rIns="97515" bIns="50708" numCol="1" anchor="t" anchorCtr="0" compatLnSpc="1">
            <a:prstTxWarp prst="textNoShape">
              <a:avLst/>
            </a:prstTxWarp>
          </a:bodyPr>
          <a:lstStyle/>
          <a:p>
            <a:pPr lvl="0"/>
            <a:endParaRPr lang="de-DE" altLang="de-DE" noProof="0" dirty="0"/>
          </a:p>
        </p:txBody>
      </p:sp>
      <p:sp>
        <p:nvSpPr>
          <p:cNvPr id="65543" name="Text Box 6">
            <a:extLst>
              <a:ext uri="{FF2B5EF4-FFF2-40B4-BE49-F238E27FC236}">
                <a16:creationId xmlns:a16="http://schemas.microsoft.com/office/drawing/2014/main" id="{10EF190B-43B9-422D-9EF4-197690D987FF}"/>
              </a:ext>
            </a:extLst>
          </p:cNvPr>
          <p:cNvSpPr txBox="1">
            <a:spLocks noChangeArrowheads="1"/>
          </p:cNvSpPr>
          <p:nvPr/>
        </p:nvSpPr>
        <p:spPr bwMode="auto">
          <a:xfrm>
            <a:off x="0" y="9722882"/>
            <a:ext cx="3078427" cy="51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9075" tIns="49538" rIns="99075" bIns="49538" anchor="ctr"/>
          <a:lstStyle/>
          <a:p>
            <a:endParaRPr lang="de-DE" altLang="de-DE" dirty="0">
              <a:latin typeface="Arial"/>
              <a:ea typeface="Arial"/>
            </a:endParaRPr>
          </a:p>
        </p:txBody>
      </p:sp>
      <p:sp>
        <p:nvSpPr>
          <p:cNvPr id="6151" name="Rectangle 7">
            <a:extLst>
              <a:ext uri="{FF2B5EF4-FFF2-40B4-BE49-F238E27FC236}">
                <a16:creationId xmlns:a16="http://schemas.microsoft.com/office/drawing/2014/main" id="{C2D26AFE-8528-4EF3-A9DB-F0E2BC676D6D}"/>
              </a:ext>
            </a:extLst>
          </p:cNvPr>
          <p:cNvSpPr>
            <a:spLocks noGrp="1" noChangeArrowheads="1"/>
          </p:cNvSpPr>
          <p:nvPr>
            <p:ph type="sldNum"/>
          </p:nvPr>
        </p:nvSpPr>
        <p:spPr bwMode="auto">
          <a:xfrm>
            <a:off x="4025636" y="9722883"/>
            <a:ext cx="3076783" cy="5099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7515" tIns="50708" rIns="97515" bIns="50708" numCol="1" anchor="b" anchorCtr="0" compatLnSpc="1">
            <a:prstTxWarp prst="textNoShape">
              <a:avLst/>
            </a:prstTxWarp>
          </a:bodyPr>
          <a:lstStyle>
            <a:lvl1pPr marL="233928" indent="-233928" algn="r">
              <a:buSzPct val="45000"/>
              <a:buFont typeface="Wingdings" panose="05000000000000000000" pitchFamily="2" charset="2"/>
              <a:buNone/>
              <a:tabLst>
                <a:tab pos="486776" algn="l"/>
                <a:tab pos="973552" algn="l"/>
                <a:tab pos="1460328" algn="l"/>
                <a:tab pos="1947104" algn="l"/>
                <a:tab pos="2433880" algn="l"/>
                <a:tab pos="2920656" algn="l"/>
              </a:tabLst>
              <a:defRPr sz="1300">
                <a:solidFill>
                  <a:srgbClr val="000000"/>
                </a:solidFill>
                <a:latin typeface="Arial"/>
                <a:ea typeface="Arial"/>
                <a:cs typeface="Arial"/>
              </a:defRPr>
            </a:lvl1pPr>
          </a:lstStyle>
          <a:p>
            <a:fld id="{79117962-407E-41BD-A53C-598BE3809FC3}" type="slidenum">
              <a:rPr lang="de-DE" altLang="de-DE" smtClean="0"/>
              <a:pPr/>
              <a:t>‹Nr.›</a:t>
            </a:fld>
            <a:endParaRPr lang="de-DE" altLang="de-DE" dirty="0"/>
          </a:p>
        </p:txBody>
      </p:sp>
    </p:spTree>
    <p:extLst>
      <p:ext uri="{BB962C8B-B14F-4D97-AF65-F5344CB8AC3E}">
        <p14:creationId xmlns:p14="http://schemas.microsoft.com/office/powerpoint/2010/main" val="123304533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Arial"/>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gb.de/++co++6bb41184-e502-11e0-598f-00188b4dc422/@@glossary.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C16D4316-844F-4E83-A794-DC7D686351D4}"/>
              </a:ext>
            </a:extLst>
          </p:cNvPr>
          <p:cNvSpPr>
            <a:spLocks noGrp="1" noChangeArrowheads="1"/>
          </p:cNvSpPr>
          <p:nvPr>
            <p:ph type="sldNum" sz="quarter"/>
          </p:nvPr>
        </p:nvSpPr>
        <p:spPr>
          <a:noFill/>
        </p:spPr>
        <p:txBody>
          <a:bodyPr/>
          <a:lstStyle>
            <a:lvl1pPr>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9pPr>
          </a:lstStyle>
          <a:p>
            <a:pPr marL="0" indent="0" defTabSz="486776" hangingPunct="0">
              <a:lnSpc>
                <a:spcPct val="95000"/>
              </a:lnSpc>
              <a:buSzPct val="100000"/>
              <a:defRPr/>
            </a:pPr>
            <a:fld id="{BCB834AF-EEEF-4567-92FD-F48941F33094}" type="slidenum">
              <a:rPr lang="de-DE" altLang="de-DE" sz="1500">
                <a:solidFill>
                  <a:srgbClr val="000000"/>
                </a:solidFill>
                <a:latin typeface="Times New Roman" panose="02020603050405020304" pitchFamily="18" charset="0"/>
                <a:ea typeface="MS PGothic" panose="020B0600070205080204" pitchFamily="34" charset="-128"/>
                <a:cs typeface="+mn-cs"/>
              </a:rPr>
              <a:pPr marL="0" indent="0" defTabSz="486776" hangingPunct="0">
                <a:lnSpc>
                  <a:spcPct val="95000"/>
                </a:lnSpc>
                <a:buSzPct val="100000"/>
                <a:defRPr/>
              </a:pPr>
              <a:t>1</a:t>
            </a:fld>
            <a:endParaRPr lang="de-DE" altLang="de-DE" sz="1500">
              <a:solidFill>
                <a:srgbClr val="000000"/>
              </a:solidFill>
              <a:latin typeface="Times New Roman" panose="02020603050405020304" pitchFamily="18" charset="0"/>
              <a:ea typeface="MS PGothic" panose="020B0600070205080204" pitchFamily="34" charset="-128"/>
              <a:cs typeface="+mn-cs"/>
            </a:endParaRPr>
          </a:p>
        </p:txBody>
      </p:sp>
      <p:sp>
        <p:nvSpPr>
          <p:cNvPr id="9219" name="Rectangle 1">
            <a:extLst>
              <a:ext uri="{FF2B5EF4-FFF2-40B4-BE49-F238E27FC236}">
                <a16:creationId xmlns:a16="http://schemas.microsoft.com/office/drawing/2014/main" id="{C3EF53E9-3C75-4049-A3FB-F93B755618D6}"/>
              </a:ext>
            </a:extLst>
          </p:cNvPr>
          <p:cNvSpPr>
            <a:spLocks noGrp="1" noRot="1" noChangeAspect="1" noChangeArrowheads="1" noTextEdit="1"/>
          </p:cNvSpPr>
          <p:nvPr>
            <p:ph type="sldImg"/>
          </p:nvPr>
        </p:nvSpPr>
        <p:spPr>
          <a:xfrm>
            <a:off x="923925" y="909638"/>
            <a:ext cx="5981700" cy="4486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a:extLst>
              <a:ext uri="{FF2B5EF4-FFF2-40B4-BE49-F238E27FC236}">
                <a16:creationId xmlns:a16="http://schemas.microsoft.com/office/drawing/2014/main" id="{98082937-C43F-4CF6-84F3-9757CEF908AA}"/>
              </a:ext>
            </a:extLst>
          </p:cNvPr>
          <p:cNvSpPr>
            <a:spLocks noGrp="1" noChangeArrowheads="1"/>
          </p:cNvSpPr>
          <p:nvPr>
            <p:ph type="body" idx="1"/>
          </p:nvPr>
        </p:nvSpPr>
        <p:spPr>
          <a:xfrm>
            <a:off x="782763" y="5684120"/>
            <a:ext cx="6265389" cy="5385609"/>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90752" eaLnBrk="1" hangingPunct="1">
              <a:spcBef>
                <a:spcPct val="0"/>
              </a:spcBef>
              <a:buClrTx/>
              <a:buSzTx/>
            </a:pPr>
            <a:r>
              <a:rPr lang="de-DE" altLang="de-DE" b="1">
                <a:solidFill>
                  <a:schemeClr val="tx1"/>
                </a:solidFill>
              </a:rPr>
              <a:t>Anmerkungen zu den Folien stehen in den Notizfeldern</a:t>
            </a:r>
          </a:p>
          <a:p>
            <a:pPr defTabSz="990752" eaLnBrk="1" hangingPunct="1">
              <a:spcBef>
                <a:spcPct val="0"/>
              </a:spcBef>
              <a:buClrTx/>
              <a:buSzTx/>
            </a:pPr>
            <a:r>
              <a:rPr lang="de-DE" altLang="de-DE" b="1">
                <a:solidFill>
                  <a:schemeClr val="tx1"/>
                </a:solidFill>
              </a:rPr>
              <a:t>kursive Anmerkungen sind zur Info für die Seminarleitung</a:t>
            </a:r>
          </a:p>
          <a:p>
            <a:pPr defTabSz="990752" eaLnBrk="1" hangingPunct="1">
              <a:spcBef>
                <a:spcPct val="0"/>
              </a:spcBef>
              <a:buClrTx/>
              <a:buSzTx/>
            </a:pPr>
            <a:r>
              <a:rPr lang="de-DE" altLang="de-DE" b="1">
                <a:solidFill>
                  <a:schemeClr val="tx1"/>
                </a:solidFill>
              </a:rPr>
              <a:t>oder bei Nachfrage der bzw. mögliche Fragen an die Teilnehmenden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10</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spcBef>
                <a:spcPts val="488"/>
              </a:spcBef>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a:spcBef>
                <a:spcPts val="488"/>
              </a:spcBef>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a:spcBef>
                <a:spcPts val="488"/>
              </a:spcBef>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a:spcBef>
                <a:spcPts val="488"/>
              </a:spcBef>
            </a:pPr>
            <a:r>
              <a:rPr lang="de-DE" altLang="de-DE" sz="1300">
                <a:solidFill>
                  <a:srgbClr val="000000"/>
                </a:solidFill>
                <a:ea typeface="MS PGothic" panose="020B0600070205080204" pitchFamily="34" charset="-128"/>
              </a:rPr>
              <a:t>3.  Eigene Kodizes ernst nehmen und effektive Maßnahmen zur Umsetzung </a:t>
            </a:r>
          </a:p>
          <a:p>
            <a:pPr>
              <a:spcBef>
                <a:spcPts val="488"/>
              </a:spcBef>
            </a:pPr>
            <a:r>
              <a:rPr lang="de-DE" altLang="de-DE" sz="1300">
                <a:solidFill>
                  <a:srgbClr val="000000"/>
                </a:solidFill>
                <a:ea typeface="MS PGothic" panose="020B0600070205080204" pitchFamily="34" charset="-128"/>
              </a:rPr>
              <a:t>6. Nicht nur rein kommerzielle audits</a:t>
            </a:r>
          </a:p>
          <a:p>
            <a:pPr>
              <a:spcBef>
                <a:spcPts val="488"/>
              </a:spcBef>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10</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solidFill>
                  <a:srgbClr val="003366"/>
                </a:solidFill>
                <a:ea typeface="Arial"/>
              </a:rPr>
              <a:t>Erklärung Sternchen:</a:t>
            </a:r>
          </a:p>
          <a:p>
            <a:r>
              <a:rPr lang="de-DE" dirty="0">
                <a:solidFill>
                  <a:srgbClr val="003366"/>
                </a:solidFill>
                <a:ea typeface="Arial"/>
              </a:rPr>
              <a:t>* landesabhängig 14, 15 oder 16 Jahre</a:t>
            </a:r>
          </a:p>
          <a:p>
            <a:r>
              <a:rPr lang="de-DE" dirty="0">
                <a:solidFill>
                  <a:srgbClr val="003366"/>
                </a:solidFill>
                <a:ea typeface="Arial"/>
              </a:rPr>
              <a:t>** landesabhängig 12 oder 13 Jahre</a:t>
            </a:r>
          </a:p>
          <a:p>
            <a:r>
              <a:rPr lang="de-DE" dirty="0">
                <a:solidFill>
                  <a:srgbClr val="003366"/>
                </a:solidFill>
                <a:ea typeface="Arial"/>
              </a:rPr>
              <a:t>*** z.B. unterstützende Tätigkeiten im Haushalt oder Familienbetrieb, Schularbeiten</a:t>
            </a:r>
          </a:p>
          <a:p>
            <a:endParaRPr lang="de-DE" dirty="0">
              <a:solidFill>
                <a:srgbClr val="003366"/>
              </a:solidFill>
              <a:ea typeface="Arial"/>
            </a:endParaRPr>
          </a:p>
          <a:p>
            <a:r>
              <a:rPr lang="de-DE" dirty="0"/>
              <a:t>Diese Darstellung veranschaulicht, dass Arbeit von Kindern nicht grundsätzlich schlecht und rechtswidrig ist.</a:t>
            </a:r>
          </a:p>
          <a:p>
            <a:r>
              <a:rPr lang="de-DE" dirty="0"/>
              <a:t>Dies findet sich auch auf gesetzlicher Ebene wieder. Die blau markierten Bereiche kennzeichnen rechtswidrige</a:t>
            </a:r>
          </a:p>
          <a:p>
            <a:r>
              <a:rPr lang="de-DE" dirty="0"/>
              <a:t>und abzuschaffende Kinderarbeit. In weiß ist Arbeit von Kindern dargestellt, die nicht grundsätzlich negativ</a:t>
            </a:r>
          </a:p>
          <a:p>
            <a:r>
              <a:rPr lang="de-DE" dirty="0"/>
              <a:t>zu bewerten ist. Die Grenzen sind allerdings fließend.</a:t>
            </a:r>
          </a:p>
          <a:p>
            <a:endParaRPr lang="de-DE" dirty="0"/>
          </a:p>
          <a:p>
            <a:r>
              <a:rPr lang="de-DE" dirty="0"/>
              <a:t>Es wird von unterschiedlichen Altersstufen ausgegangen: Unter 12 (in manchen Ländern 13) Jahren; 12-15</a:t>
            </a:r>
          </a:p>
          <a:p>
            <a:r>
              <a:rPr lang="de-DE" dirty="0"/>
              <a:t>(in manchen Ländern 14 oder 16) Jahren; 15-18 Jahre. Auch unter 12 Jahren dürfen Kinder z.B. in geringem Ausmaß</a:t>
            </a:r>
          </a:p>
          <a:p>
            <a:r>
              <a:rPr lang="de-DE" dirty="0"/>
              <a:t>im Haushalt oder Familienbetrieb helfen. Zwischen 12 und 15 sind leichte Arbeiten okay.</a:t>
            </a:r>
          </a:p>
          <a:p>
            <a:r>
              <a:rPr lang="de-DE" dirty="0"/>
              <a:t>Ab 15 Jahre sind verschiedene Arbeiten okay, sofern sie nicht ausbeuterisch oder potenziell gefährlich sind.</a:t>
            </a:r>
          </a:p>
          <a:p>
            <a:r>
              <a:rPr lang="de-DE" dirty="0"/>
              <a:t>Bei allen Altersstufen gelten die Einschränkungen, dass die Arbeit nicht schädlich sein darf für die Entwicklung der</a:t>
            </a:r>
          </a:p>
          <a:p>
            <a:r>
              <a:rPr lang="de-DE" dirty="0"/>
              <a:t>Kinder/Jugendlichen und nicht in Konflikt mit dem Schulbesuch stehen darf.</a:t>
            </a:r>
          </a:p>
          <a:p>
            <a:endParaRPr lang="en-US" dirty="0"/>
          </a:p>
          <a:p>
            <a:r>
              <a:rPr lang="en-US" dirty="0" err="1"/>
              <a:t>Als</a:t>
            </a:r>
            <a:r>
              <a:rPr lang="en-US" dirty="0"/>
              <a:t> </a:t>
            </a:r>
            <a:r>
              <a:rPr lang="en-US" dirty="0" err="1"/>
              <a:t>gefährliche</a:t>
            </a:r>
            <a:r>
              <a:rPr lang="en-US" dirty="0"/>
              <a:t> Arbeit </a:t>
            </a:r>
            <a:r>
              <a:rPr lang="en-US" dirty="0" err="1"/>
              <a:t>definiert</a:t>
            </a:r>
            <a:r>
              <a:rPr lang="en-US" dirty="0"/>
              <a:t> die ILO </a:t>
            </a:r>
            <a:r>
              <a:rPr lang="de-DE" dirty="0"/>
              <a:t>u.a.</a:t>
            </a:r>
            <a:r>
              <a:rPr lang="en-US" dirty="0"/>
              <a:t> Arbeit </a:t>
            </a:r>
            <a:r>
              <a:rPr lang="en-US" dirty="0" err="1"/>
              <a:t>mit</a:t>
            </a:r>
            <a:r>
              <a:rPr lang="en-US" dirty="0"/>
              <a:t> </a:t>
            </a:r>
            <a:r>
              <a:rPr lang="en-US" dirty="0" err="1"/>
              <a:t>gefährlichen</a:t>
            </a:r>
            <a:r>
              <a:rPr lang="en-US" dirty="0"/>
              <a:t> </a:t>
            </a:r>
            <a:r>
              <a:rPr lang="en-US" dirty="0" err="1"/>
              <a:t>Maschinen</a:t>
            </a:r>
            <a:r>
              <a:rPr lang="en-US" dirty="0"/>
              <a:t> und </a:t>
            </a:r>
            <a:r>
              <a:rPr lang="en-US" dirty="0" err="1"/>
              <a:t>Werkzeugen</a:t>
            </a:r>
            <a:r>
              <a:rPr lang="en-US" dirty="0"/>
              <a:t>, </a:t>
            </a:r>
            <a:r>
              <a:rPr lang="en-US" dirty="0" err="1"/>
              <a:t>schweren</a:t>
            </a:r>
            <a:r>
              <a:rPr lang="en-US" dirty="0"/>
              <a:t> </a:t>
            </a:r>
            <a:r>
              <a:rPr lang="en-US" dirty="0" err="1"/>
              <a:t>Gewichten</a:t>
            </a:r>
            <a:r>
              <a:rPr lang="en-US" dirty="0"/>
              <a:t>,</a:t>
            </a:r>
          </a:p>
          <a:p>
            <a:r>
              <a:rPr lang="en-US" dirty="0"/>
              <a:t>in </a:t>
            </a:r>
            <a:r>
              <a:rPr lang="en-US" dirty="0" err="1"/>
              <a:t>ungesunder</a:t>
            </a:r>
            <a:r>
              <a:rPr lang="en-US" dirty="0"/>
              <a:t> </a:t>
            </a:r>
            <a:r>
              <a:rPr lang="en-US" dirty="0" err="1"/>
              <a:t>Umgebung</a:t>
            </a:r>
            <a:r>
              <a:rPr lang="en-US" dirty="0"/>
              <a:t> (</a:t>
            </a:r>
            <a:r>
              <a:rPr lang="en-US" dirty="0" err="1"/>
              <a:t>z.B</a:t>
            </a:r>
            <a:r>
              <a:rPr lang="en-US" dirty="0"/>
              <a:t> </a:t>
            </a:r>
            <a:r>
              <a:rPr lang="en-US" dirty="0" err="1"/>
              <a:t>durch</a:t>
            </a:r>
            <a:r>
              <a:rPr lang="en-US" dirty="0"/>
              <a:t> </a:t>
            </a:r>
            <a:r>
              <a:rPr lang="en-US" dirty="0" err="1"/>
              <a:t>chemische</a:t>
            </a:r>
            <a:r>
              <a:rPr lang="en-US" dirty="0"/>
              <a:t> </a:t>
            </a:r>
            <a:r>
              <a:rPr lang="en-US" dirty="0" err="1"/>
              <a:t>Substanzen</a:t>
            </a:r>
            <a:r>
              <a:rPr lang="en-US" dirty="0"/>
              <a:t>, </a:t>
            </a:r>
            <a:r>
              <a:rPr lang="en-US" dirty="0" err="1"/>
              <a:t>Lärm</a:t>
            </a:r>
            <a:r>
              <a:rPr lang="en-US" dirty="0"/>
              <a:t> </a:t>
            </a:r>
            <a:r>
              <a:rPr lang="en-US" dirty="0" err="1"/>
              <a:t>oder</a:t>
            </a:r>
            <a:r>
              <a:rPr lang="en-US" dirty="0"/>
              <a:t> </a:t>
            </a:r>
            <a:r>
              <a:rPr lang="en-US" dirty="0" err="1"/>
              <a:t>Hitze</a:t>
            </a:r>
            <a:r>
              <a:rPr lang="en-US" dirty="0"/>
              <a:t>), </a:t>
            </a:r>
            <a:r>
              <a:rPr lang="en-US" dirty="0" err="1"/>
              <a:t>langen</a:t>
            </a:r>
            <a:r>
              <a:rPr lang="en-US" dirty="0"/>
              <a:t> </a:t>
            </a:r>
            <a:r>
              <a:rPr lang="en-US" dirty="0" err="1"/>
              <a:t>Arbeitszeiten</a:t>
            </a:r>
            <a:r>
              <a:rPr lang="en-US" dirty="0"/>
              <a:t> und </a:t>
            </a:r>
            <a:r>
              <a:rPr lang="en-US" dirty="0" err="1"/>
              <a:t>Nachtarbeit</a:t>
            </a:r>
            <a:r>
              <a:rPr lang="en-US" dirty="0"/>
              <a:t>.</a:t>
            </a:r>
            <a:endParaRPr lang="de-DE" dirty="0">
              <a:solidFill>
                <a:srgbClr val="003366"/>
              </a:solidFill>
              <a:ea typeface="Arial"/>
            </a:endParaRPr>
          </a:p>
        </p:txBody>
      </p:sp>
    </p:spTree>
    <p:extLst>
      <p:ext uri="{BB962C8B-B14F-4D97-AF65-F5344CB8AC3E}">
        <p14:creationId xmlns:p14="http://schemas.microsoft.com/office/powerpoint/2010/main" val="3144751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11</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spcBef>
                <a:spcPts val="488"/>
              </a:spcBef>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a:spcBef>
                <a:spcPts val="488"/>
              </a:spcBef>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a:spcBef>
                <a:spcPts val="488"/>
              </a:spcBef>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a:spcBef>
                <a:spcPts val="488"/>
              </a:spcBef>
            </a:pPr>
            <a:r>
              <a:rPr lang="de-DE" altLang="de-DE" sz="1300">
                <a:solidFill>
                  <a:srgbClr val="000000"/>
                </a:solidFill>
                <a:ea typeface="MS PGothic" panose="020B0600070205080204" pitchFamily="34" charset="-128"/>
              </a:rPr>
              <a:t>3.  Eigene Kodizes ernst nehmen und effektive Maßnahmen zur Umsetzung </a:t>
            </a:r>
          </a:p>
          <a:p>
            <a:pPr>
              <a:spcBef>
                <a:spcPts val="488"/>
              </a:spcBef>
            </a:pPr>
            <a:r>
              <a:rPr lang="de-DE" altLang="de-DE" sz="1300">
                <a:solidFill>
                  <a:srgbClr val="000000"/>
                </a:solidFill>
                <a:ea typeface="MS PGothic" panose="020B0600070205080204" pitchFamily="34" charset="-128"/>
              </a:rPr>
              <a:t>6. Nicht nur rein kommerzielle audits</a:t>
            </a:r>
          </a:p>
          <a:p>
            <a:pPr>
              <a:spcBef>
                <a:spcPts val="488"/>
              </a:spcBef>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11</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486776">
              <a:defRPr/>
            </a:pPr>
            <a:r>
              <a:rPr lang="de-DE" dirty="0"/>
              <a:t>Weltweit gehen ca. 218 Mio. Kinder (13,8%) zwischen 5 und 17 Jahren einer Beschäftigung (Arbeit) nach.</a:t>
            </a:r>
          </a:p>
          <a:p>
            <a:pPr defTabSz="486776">
              <a:defRPr/>
            </a:pPr>
            <a:r>
              <a:rPr lang="de-DE" dirty="0"/>
              <a:t>Art und Ausmaß der Tätigkeit sind bei ca. 66 Mio. Kindern nach ILO-Definition und Statistiken nicht problematisch</a:t>
            </a:r>
          </a:p>
          <a:p>
            <a:pPr defTabSz="486776">
              <a:defRPr/>
            </a:pPr>
            <a:r>
              <a:rPr lang="de-DE" dirty="0"/>
              <a:t>(siehe vorherige Folien) und werden demnach nicht als Kinderarbeit klassifiziert. Insgesamt sind die Zahlen rückläufig</a:t>
            </a:r>
          </a:p>
          <a:p>
            <a:pPr defTabSz="486776">
              <a:defRPr/>
            </a:pPr>
            <a:r>
              <a:rPr lang="de-DE" dirty="0"/>
              <a:t>und es werden Fortschritte erzielt, diese beziehen sich vor allem auf die Kinder unter 14 Jahren.</a:t>
            </a:r>
          </a:p>
          <a:p>
            <a:pPr defTabSz="486776">
              <a:defRPr/>
            </a:pPr>
            <a:r>
              <a:rPr lang="de-DE" dirty="0"/>
              <a:t>Dennoch sind noch immer extrem viele Kinder betroffen. Ca. 152 Mio. Kinder in Kinderarbeit (weltweit ca. 9,6% aller Kinder),</a:t>
            </a:r>
          </a:p>
          <a:p>
            <a:pPr defTabSz="486776">
              <a:defRPr/>
            </a:pPr>
            <a:r>
              <a:rPr lang="de-DE" dirty="0"/>
              <a:t>davon ca. 73 Mio. Kinder in gefährlicher Kinderarbeit</a:t>
            </a:r>
          </a:p>
          <a:p>
            <a:pPr defTabSz="486776">
              <a:defRPr/>
            </a:pPr>
            <a:r>
              <a:rPr lang="de-DE" i="1" dirty="0"/>
              <a:t>Quelle: https://www.ilo.org/wcmsp5/groups/public/@dgreports/@dcomm/documents/publication/wcms_575541.pdf,</a:t>
            </a:r>
          </a:p>
          <a:p>
            <a:pPr defTabSz="486776">
              <a:defRPr/>
            </a:pPr>
            <a:r>
              <a:rPr lang="de-DE" i="1" dirty="0"/>
              <a:t>Seite 7, Zugriff 27.07.2020 – Bericht bezieht sich auf die Jahre 2012-2016</a:t>
            </a:r>
          </a:p>
          <a:p>
            <a:pPr defTabSz="486776">
              <a:defRPr/>
            </a:pPr>
            <a:endParaRPr lang="de-DE" i="1" dirty="0"/>
          </a:p>
          <a:p>
            <a:pPr defTabSz="486776">
              <a:defRPr/>
            </a:pPr>
            <a:r>
              <a:rPr lang="de-DE" i="1" dirty="0"/>
              <a:t>Weitere Informationen: https://www.ilo.org/global/about-the-ilo/newsroom/news/WCMS_713925/lang--en/index.htm – 2021 wurde zum Jahr der Beseitigung von Kinderarbeit deklariert.</a:t>
            </a:r>
          </a:p>
          <a:p>
            <a:pPr defTabSz="486776">
              <a:defRPr/>
            </a:pPr>
            <a:endParaRPr lang="de-DE" i="1" dirty="0"/>
          </a:p>
          <a:p>
            <a:pPr defTabSz="486776">
              <a:defRPr/>
            </a:pPr>
            <a:endParaRPr lang="de-DE" i="1" dirty="0"/>
          </a:p>
          <a:p>
            <a:pPr defTabSz="486776">
              <a:defRPr/>
            </a:pPr>
            <a:r>
              <a:rPr lang="de-DE" i="1" dirty="0"/>
              <a:t>Zur Abbildung: Die farbigen Kästchen aller Farbtöne zusammen sind 264, das sind sämtliche arbeitende Kinder weltweit,</a:t>
            </a:r>
          </a:p>
          <a:p>
            <a:pPr defTabSz="486776">
              <a:defRPr/>
            </a:pPr>
            <a:r>
              <a:rPr lang="de-DE" i="1" dirty="0"/>
              <a:t>die beiden dunkleren Blautöne sind zusammen 152 Kästchen, das sind die Kinder in Kinderarbeit.</a:t>
            </a:r>
          </a:p>
          <a:p>
            <a:endParaRPr lang="de-DE" dirty="0"/>
          </a:p>
          <a:p>
            <a:r>
              <a:rPr lang="de-DE" dirty="0"/>
              <a:t>Kinderarbeit ist damit eins der größten Risiken für die körperliche und seelische Gesundheit von Kindern. </a:t>
            </a:r>
          </a:p>
          <a:p>
            <a:r>
              <a:rPr lang="de-DE" dirty="0"/>
              <a:t>Die betroffenen Kinder arbeiten in der Landwirtschaft, in der Industrie, im Dienstleistungsgewerbe,</a:t>
            </a:r>
          </a:p>
          <a:p>
            <a:r>
              <a:rPr lang="de-DE" dirty="0"/>
              <a:t>im formellen und informellen Sektor, werden auch zu illegalen Tätigkeiten im Kriegsdienst und in der Sexarbeit gezwungen.</a:t>
            </a:r>
          </a:p>
          <a:p>
            <a:endParaRPr lang="de-DE" dirty="0"/>
          </a:p>
          <a:p>
            <a:r>
              <a:rPr lang="de-DE" dirty="0"/>
              <a:t>Wichtig ist, dass es in allen Ländern der Welt Kinderarbeit gibt. Auch in Europa und den USA. Art und Ausmaß variieren stark.</a:t>
            </a:r>
          </a:p>
          <a:p>
            <a:r>
              <a:rPr lang="de-DE" dirty="0"/>
              <a:t>Alle Zahlen müssen vor dem Hintergrund betrachtet werden, dass es für illegale Arbeit, die oft im Verborgenen stattfindet,</a:t>
            </a:r>
          </a:p>
          <a:p>
            <a:r>
              <a:rPr lang="de-DE" dirty="0"/>
              <a:t>natürlich keine offiziellen und eindeutigen Zahlen gibt. Die Dunkelziffer ist hoch und Schätzungen variieren.</a:t>
            </a:r>
          </a:p>
          <a:p>
            <a:r>
              <a:rPr lang="de-DE" dirty="0"/>
              <a:t>Wir arbeiten hier mit den aktuellsten Zahlen der ILO aus dem Jahr 2016, veröffentlicht im Jahr 2017,</a:t>
            </a:r>
          </a:p>
          <a:p>
            <a:r>
              <a:rPr lang="de-DE" dirty="0"/>
              <a:t>die allgemein als realistisch anerkannt werden.</a:t>
            </a:r>
          </a:p>
        </p:txBody>
      </p:sp>
    </p:spTree>
    <p:extLst>
      <p:ext uri="{BB962C8B-B14F-4D97-AF65-F5344CB8AC3E}">
        <p14:creationId xmlns:p14="http://schemas.microsoft.com/office/powerpoint/2010/main" val="1836901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12</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spcBef>
                <a:spcPts val="488"/>
              </a:spcBef>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a:spcBef>
                <a:spcPts val="488"/>
              </a:spcBef>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a:spcBef>
                <a:spcPts val="488"/>
              </a:spcBef>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a:spcBef>
                <a:spcPts val="488"/>
              </a:spcBef>
            </a:pPr>
            <a:r>
              <a:rPr lang="de-DE" altLang="de-DE" sz="1300">
                <a:solidFill>
                  <a:srgbClr val="000000"/>
                </a:solidFill>
                <a:ea typeface="MS PGothic" panose="020B0600070205080204" pitchFamily="34" charset="-128"/>
              </a:rPr>
              <a:t>3.  Eigene Kodizes ernst nehmen und effektive Maßnahmen zur Umsetzung </a:t>
            </a:r>
          </a:p>
          <a:p>
            <a:pPr>
              <a:spcBef>
                <a:spcPts val="488"/>
              </a:spcBef>
            </a:pPr>
            <a:r>
              <a:rPr lang="de-DE" altLang="de-DE" sz="1300">
                <a:solidFill>
                  <a:srgbClr val="000000"/>
                </a:solidFill>
                <a:ea typeface="MS PGothic" panose="020B0600070205080204" pitchFamily="34" charset="-128"/>
              </a:rPr>
              <a:t>6. Nicht nur rein kommerzielle audits</a:t>
            </a:r>
          </a:p>
          <a:p>
            <a:pPr>
              <a:spcBef>
                <a:spcPts val="488"/>
              </a:spcBef>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12</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486776">
              <a:defRPr/>
            </a:pPr>
            <a:r>
              <a:rPr lang="de-DE" i="1" dirty="0">
                <a:solidFill>
                  <a:srgbClr val="003366"/>
                </a:solidFill>
                <a:latin typeface="Calibri" panose="020F0502020204030204" pitchFamily="34" charset="0"/>
                <a:ea typeface="Arial"/>
                <a:cs typeface="Calibri" panose="020F0502020204030204" pitchFamily="34" charset="0"/>
              </a:rPr>
              <a:t>Zahlen der Grafik aus dem Jahr 2018</a:t>
            </a:r>
          </a:p>
          <a:p>
            <a:pPr defTabSz="486776">
              <a:defRPr/>
            </a:pPr>
            <a:r>
              <a:rPr lang="de-DE" sz="1300" dirty="0"/>
              <a:t>Rot: </a:t>
            </a:r>
            <a:r>
              <a:rPr lang="de-DE" sz="1300" dirty="0" err="1"/>
              <a:t>Agriculture</a:t>
            </a:r>
            <a:endParaRPr lang="de-DE" sz="1300" dirty="0"/>
          </a:p>
          <a:p>
            <a:pPr defTabSz="486776">
              <a:defRPr/>
            </a:pPr>
            <a:r>
              <a:rPr lang="de-DE" sz="1300" dirty="0"/>
              <a:t>Dunkelgrau: Manufacturing</a:t>
            </a:r>
          </a:p>
          <a:p>
            <a:pPr defTabSz="486776">
              <a:defRPr/>
            </a:pPr>
            <a:r>
              <a:rPr lang="de-DE" sz="1300" dirty="0"/>
              <a:t>Blau: Mining/</a:t>
            </a:r>
            <a:r>
              <a:rPr lang="de-DE" sz="1300" dirty="0" err="1"/>
              <a:t>Quarrying</a:t>
            </a:r>
            <a:r>
              <a:rPr lang="de-DE" sz="1300" dirty="0"/>
              <a:t> </a:t>
            </a:r>
          </a:p>
          <a:p>
            <a:pPr defTabSz="486776">
              <a:defRPr/>
            </a:pPr>
            <a:r>
              <a:rPr lang="de-DE" sz="1300" dirty="0"/>
              <a:t>Hellblau: </a:t>
            </a:r>
            <a:r>
              <a:rPr lang="de-DE" sz="1300" dirty="0" err="1"/>
              <a:t>Pornography</a:t>
            </a:r>
            <a:r>
              <a:rPr lang="de-DE" sz="1300" dirty="0"/>
              <a:t> </a:t>
            </a:r>
            <a:endParaRPr lang="de-DE" i="1" dirty="0">
              <a:solidFill>
                <a:srgbClr val="003366"/>
              </a:solidFill>
              <a:latin typeface="Calibri" panose="020F0502020204030204" pitchFamily="34" charset="0"/>
              <a:ea typeface="Arial"/>
              <a:cs typeface="Calibri" panose="020F0502020204030204" pitchFamily="34" charset="0"/>
            </a:endParaRPr>
          </a:p>
          <a:p>
            <a:pPr defTabSz="486776">
              <a:defRPr/>
            </a:pPr>
            <a:r>
              <a:rPr lang="de-DE" dirty="0"/>
              <a:t> </a:t>
            </a:r>
          </a:p>
          <a:p>
            <a:r>
              <a:rPr lang="de-DE" dirty="0"/>
              <a:t>Diese Arbeit gibt einen groben Eindruck zu Art und Ausmaß der Kinderarbeit (und Zwangsarbeit!) weltweit.</a:t>
            </a:r>
          </a:p>
          <a:p>
            <a:r>
              <a:rPr lang="de-DE" dirty="0"/>
              <a:t>Das US-Arbeitsministerium hat in den Wertschöpfungsketten von 148 Produkten (gemeint sind Produktgruppen,</a:t>
            </a:r>
          </a:p>
          <a:p>
            <a:r>
              <a:rPr lang="de-DE" dirty="0"/>
              <a:t>hierbei gelten z.B. alle Arten von Textilien als ein Produkt) Kinder- und Zwangsarbeit festgestellt.</a:t>
            </a:r>
          </a:p>
          <a:p>
            <a:r>
              <a:rPr lang="de-DE" dirty="0"/>
              <a:t>Es sind deutlich mehr Produkte von Kinderarbeit betroffen als von Zwangsarbeit.</a:t>
            </a:r>
          </a:p>
          <a:p>
            <a:endParaRPr lang="de-DE" dirty="0"/>
          </a:p>
          <a:p>
            <a:r>
              <a:rPr lang="de-DE" i="1" dirty="0"/>
              <a:t>Achtung: diese Abbildung hat keine Aussagekraft hinsichtlich der Anzahl der Betroffenen Menschen (vorherige Folie),</a:t>
            </a:r>
          </a:p>
          <a:p>
            <a:r>
              <a:rPr lang="de-DE" i="1" dirty="0"/>
              <a:t>hier geht es lediglich um die Produkte.</a:t>
            </a:r>
          </a:p>
          <a:p>
            <a:endParaRPr lang="de-DE" dirty="0"/>
          </a:p>
          <a:p>
            <a:r>
              <a:rPr lang="de-DE" i="1" dirty="0"/>
              <a:t>Quelle: https://www.dol.gov/sites/dolgov/files/ILAB/ListofGoods.pdf, Seite 16, Zugriff 27.07.2020</a:t>
            </a:r>
          </a:p>
        </p:txBody>
      </p:sp>
    </p:spTree>
    <p:extLst>
      <p:ext uri="{BB962C8B-B14F-4D97-AF65-F5344CB8AC3E}">
        <p14:creationId xmlns:p14="http://schemas.microsoft.com/office/powerpoint/2010/main" val="1617369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pPr defTabSz="990752" eaLnBrk="0" hangingPunct="0">
              <a:buClrTx/>
              <a:buSzTx/>
              <a:defRPr/>
            </a:pPr>
            <a:fld id="{63DED1C2-BFE1-4CEE-8235-5ED00764E6D9}" type="slidenum">
              <a:rPr lang="de-DE" altLang="de-DE">
                <a:solidFill>
                  <a:srgbClr val="000000"/>
                </a:solidFill>
                <a:latin typeface="Times New Roman" panose="02020603050405020304" pitchFamily="18" charset="0"/>
                <a:ea typeface="MS PGothic" panose="020B0600070205080204" pitchFamily="34" charset="-128"/>
                <a:cs typeface="+mn-cs"/>
              </a:rPr>
              <a:pPr defTabSz="990752" eaLnBrk="0" hangingPunct="0">
                <a:buClrTx/>
                <a:buSzTx/>
                <a:defRPr/>
              </a:pPr>
              <a:t>13</a:t>
            </a:fld>
            <a:endParaRPr lang="de-DE" altLang="de-DE">
              <a:solidFill>
                <a:srgbClr val="000000"/>
              </a:solidFill>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Soziale Verantwortung = ihr wirtschaftliches Handeln sozial verantwortlich gestalten</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3.  Eigene Kodizes ernst nehmen und effektive Maßnahmen zur Umsetzung </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6. Nicht nur rein kommerzielle audits</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t>13</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486776">
              <a:defRPr/>
            </a:pPr>
            <a:r>
              <a:rPr lang="de-DE" dirty="0"/>
              <a:t>Das Übereinkommen zur Beseitigung jeder Form von Diskriminierung der Frau (CEDAW) wurde am 18.12.1979</a:t>
            </a:r>
          </a:p>
          <a:p>
            <a:pPr defTabSz="486776">
              <a:defRPr/>
            </a:pPr>
            <a:r>
              <a:rPr lang="de-DE" dirty="0"/>
              <a:t>von der Generalversammlung der Vereinten Nationen verabschiedet (Resolution 34/180 der Generalversammlung der Vereinten Nationen).</a:t>
            </a:r>
          </a:p>
          <a:p>
            <a:pPr defTabSz="486776">
              <a:defRPr/>
            </a:pPr>
            <a:r>
              <a:rPr lang="de-DE" dirty="0"/>
              <a:t>Das Übereinkommen trat am 03.09.1981 völkerrechtlich in Kraft. CEDAW ist das wichtigste völkerrechtliche Menschenrechtsinstrument für Frauen.</a:t>
            </a:r>
          </a:p>
          <a:p>
            <a:pPr defTabSz="486776">
              <a:defRPr/>
            </a:pPr>
            <a:r>
              <a:rPr lang="de-DE" dirty="0"/>
              <a:t>Die Vertragsstaaten werden zur rechtlichen und faktischen Gleichstellung von Frauen in allen Lebensbereichen</a:t>
            </a:r>
            <a:r>
              <a:rPr lang="de-DE" baseline="0" dirty="0"/>
              <a:t> </a:t>
            </a:r>
            <a:r>
              <a:rPr lang="de-DE" dirty="0"/>
              <a:t>verpflichtet.</a:t>
            </a:r>
          </a:p>
          <a:p>
            <a:pPr defTabSz="486776">
              <a:defRPr/>
            </a:pPr>
            <a:r>
              <a:rPr lang="de-DE" dirty="0"/>
              <a:t>Der Staat darf nicht nur nicht selbst gegen den Gleichbehandlungsgrundsatz verstoßen, sondern er muss auch aktiv dafür sorgen, faktische Chancengleichheit in der gesellschaftlichen Realität zu erreichen.</a:t>
            </a:r>
          </a:p>
          <a:p>
            <a:pPr defTabSz="486776">
              <a:defRPr/>
            </a:pPr>
            <a:r>
              <a:rPr lang="de-DE" dirty="0"/>
              <a:t>Er ist verpflichtet, eine aktive Politik zur Beseitigung der Diskriminierung von Frauen zu verfolgen.</a:t>
            </a:r>
          </a:p>
          <a:p>
            <a:pPr defTabSz="486776">
              <a:defRPr/>
            </a:pPr>
            <a:endParaRPr lang="de-DE" dirty="0"/>
          </a:p>
          <a:p>
            <a:pPr defTabSz="486776">
              <a:defRPr/>
            </a:pPr>
            <a:r>
              <a:rPr lang="de-DE" dirty="0"/>
              <a:t>Noch zur Ergänzung: Die ILO-Norm befasst sich mit Diskriminierung aufgrund von Geschlecht. Auch Väter haben Anspruch auf </a:t>
            </a:r>
            <a:r>
              <a:rPr lang="de-DE" dirty="0" err="1"/>
              <a:t>Elterzeit</a:t>
            </a:r>
            <a:r>
              <a:rPr lang="de-DE" dirty="0"/>
              <a:t>, Elterngeld etc. </a:t>
            </a:r>
            <a:endParaRPr lang="en-GB" dirty="0"/>
          </a:p>
          <a:p>
            <a:endParaRPr lang="de-DE" sz="1300" dirty="0"/>
          </a:p>
        </p:txBody>
      </p:sp>
    </p:spTree>
    <p:extLst>
      <p:ext uri="{BB962C8B-B14F-4D97-AF65-F5344CB8AC3E}">
        <p14:creationId xmlns:p14="http://schemas.microsoft.com/office/powerpoint/2010/main" val="2476246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pPr defTabSz="990752" eaLnBrk="0" hangingPunct="0">
              <a:buClrTx/>
              <a:buSzTx/>
              <a:defRPr/>
            </a:pPr>
            <a:fld id="{63DED1C2-BFE1-4CEE-8235-5ED00764E6D9}" type="slidenum">
              <a:rPr lang="de-DE" altLang="de-DE">
                <a:solidFill>
                  <a:srgbClr val="000000"/>
                </a:solidFill>
                <a:latin typeface="Times New Roman" panose="02020603050405020304" pitchFamily="18" charset="0"/>
                <a:ea typeface="MS PGothic" panose="020B0600070205080204" pitchFamily="34" charset="-128"/>
                <a:cs typeface="+mn-cs"/>
              </a:rPr>
              <a:pPr defTabSz="990752" eaLnBrk="0" hangingPunct="0">
                <a:buClrTx/>
                <a:buSzTx/>
                <a:defRPr/>
              </a:pPr>
              <a:t>14</a:t>
            </a:fld>
            <a:endParaRPr lang="de-DE" altLang="de-DE">
              <a:solidFill>
                <a:srgbClr val="000000"/>
              </a:solidFill>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Soziale Verantwortung = ihr wirtschaftliches Handeln sozial verantwortlich gestalten</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3.  Eigene Kodizes ernst nehmen und effektive Maßnahmen zur Umsetzung </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6. Nicht nur rein kommerzielle audits</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t>14</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In Deutschland kann eine schwangere Frau im Moment theoretisch bis zur Geburt arbeiten, wenn sie es möchte – </a:t>
            </a:r>
          </a:p>
          <a:p>
            <a:r>
              <a:rPr lang="de-DE" dirty="0"/>
              <a:t>auch wenn die </a:t>
            </a:r>
            <a:r>
              <a:rPr lang="de-DE" dirty="0">
                <a:solidFill>
                  <a:srgbClr val="002060"/>
                </a:solidFill>
              </a:rPr>
              <a:t>Mutterschutzfrist</a:t>
            </a:r>
            <a:r>
              <a:rPr lang="de-DE" dirty="0"/>
              <a:t> derzeit sechs Wochen vor der Geburt beginnt. Nach der Geburt besteht dann jedoch bis</a:t>
            </a:r>
          </a:p>
          <a:p>
            <a:r>
              <a:rPr lang="de-DE" dirty="0"/>
              <a:t>zum Ende der Mutterschutzfrist acht Wochen lang ein absolutes Beschäftigungsverbot. </a:t>
            </a:r>
          </a:p>
          <a:p>
            <a:r>
              <a:rPr lang="de-DE" dirty="0"/>
              <a:t>In dieser Zeit bekommen angestellte Frauen, die gesetzlich krankenversichert sind, </a:t>
            </a:r>
            <a:r>
              <a:rPr lang="de-DE" b="0" dirty="0">
                <a:solidFill>
                  <a:srgbClr val="002060"/>
                </a:solidFill>
              </a:rPr>
              <a:t>Mutterschaftsgeld</a:t>
            </a:r>
            <a:r>
              <a:rPr lang="de-DE" dirty="0"/>
              <a:t>.</a:t>
            </a:r>
          </a:p>
          <a:p>
            <a:r>
              <a:rPr lang="de-DE" dirty="0"/>
              <a:t>Dabei zahlt die Krankenkasse maximal 13 Euro pro Arbeitstag. Der*die Arbeitgeberin stockt dieses Mutterschaftsgeld</a:t>
            </a:r>
          </a:p>
          <a:p>
            <a:r>
              <a:rPr lang="de-DE" dirty="0"/>
              <a:t>bis zur Höhe des Nettogehaltes auf. Selbstständige erhalten dagegen nur ein Mutterschaftsgeld in Höhe des Krankengeldes –</a:t>
            </a:r>
          </a:p>
          <a:p>
            <a:r>
              <a:rPr lang="de-DE" dirty="0"/>
              <a:t>und auch das nur, wenn Sie freiwilliges Mitglied der gesetzlichen Krankenversicherung sind.</a:t>
            </a:r>
          </a:p>
          <a:p>
            <a:endParaRPr lang="de-DE" dirty="0"/>
          </a:p>
          <a:p>
            <a:r>
              <a:rPr lang="de-DE" dirty="0"/>
              <a:t>Das Elterngeld ist eine einkommensabhängige Leistung, die Mutter oder Vater in den ersten Lebensmonaten des Kindes eine Reduzierung oder Unterbrechung ihrer Erwerbstätigkeit ermöglichen soll. </a:t>
            </a:r>
            <a:br>
              <a:rPr lang="de-DE" dirty="0"/>
            </a:br>
            <a:r>
              <a:rPr lang="de-DE" dirty="0"/>
              <a:t>Anmerkung: Väter können zwar in fast allen </a:t>
            </a:r>
            <a:r>
              <a:rPr lang="de-DE" baseline="0" dirty="0"/>
              <a:t>Ländern mittlerweile Elterngeld in Anspruch nehmen, dies wird aber in der Praxis selten getan, wenn die Elternzeit zwischen beiden Eltern aufgeteilt werden kann. Die EU Richtlinie zu Elternzeit sieht daher z.B. vor, dass mindestens vier Monate der Elternzeit nur dem Vater zustehen dürfen und nicht auf die Mutter übertragen werden können, um Geschlechtergleichheit zu fördern.</a:t>
            </a:r>
          </a:p>
          <a:p>
            <a:endParaRPr lang="de-DE" baseline="0" dirty="0"/>
          </a:p>
          <a:p>
            <a:r>
              <a:rPr lang="de-DE" i="1" dirty="0">
                <a:effectLst/>
                <a:latin typeface="Times New Roman" panose="02020603050405020304" pitchFamily="18" charset="0"/>
              </a:rPr>
              <a:t>„Rund um die Geburt brauchen Mutter und Kind besonderen Schutz: den Mutterschutz. Ein moderner Mutterschutz vereinigt verschiedene Zielsetzungen:</a:t>
            </a:r>
            <a:br>
              <a:rPr lang="de-DE" i="1" dirty="0">
                <a:effectLst/>
                <a:latin typeface="Times New Roman" panose="02020603050405020304" pitchFamily="18" charset="0"/>
              </a:rPr>
            </a:br>
            <a:r>
              <a:rPr lang="de-DE" i="1" dirty="0">
                <a:effectLst/>
                <a:latin typeface="Courier New" panose="02070309020205020404" pitchFamily="49" charset="0"/>
              </a:rPr>
              <a:t>•</a:t>
            </a:r>
            <a:r>
              <a:rPr lang="de-DE" i="1" dirty="0">
                <a:effectLst/>
                <a:latin typeface="Times New Roman" panose="02020603050405020304" pitchFamily="18" charset="0"/>
              </a:rPr>
              <a:t>Er schützt die Gesundheit der schwangeren und stillenden Frau und die ihres Kindes und ermöglicht ihr die Fortführung ihrer Erwerbstätigkeit, soweit es verantwortbar ist.</a:t>
            </a:r>
            <a:br>
              <a:rPr lang="de-DE" i="1" dirty="0">
                <a:effectLst/>
                <a:latin typeface="Times New Roman" panose="02020603050405020304" pitchFamily="18" charset="0"/>
              </a:rPr>
            </a:br>
            <a:r>
              <a:rPr lang="de-DE" i="1" dirty="0">
                <a:effectLst/>
                <a:latin typeface="Courier New" panose="02070309020205020404" pitchFamily="49" charset="0"/>
              </a:rPr>
              <a:t>•</a:t>
            </a:r>
            <a:r>
              <a:rPr lang="de-DE" i="1" dirty="0">
                <a:effectLst/>
                <a:latin typeface="Times New Roman" panose="02020603050405020304" pitchFamily="18" charset="0"/>
              </a:rPr>
              <a:t>Die Regelungen des Mutterschutzes sorgen dafür, dass die schwangere Frau vor einer unberechtigten Kündigung geschützt wird.</a:t>
            </a:r>
            <a:br>
              <a:rPr lang="de-DE" i="1" dirty="0">
                <a:effectLst/>
                <a:latin typeface="Times New Roman" panose="02020603050405020304" pitchFamily="18" charset="0"/>
              </a:rPr>
            </a:br>
            <a:r>
              <a:rPr lang="de-DE" i="1" dirty="0">
                <a:effectLst/>
                <a:latin typeface="Courier New" panose="02070309020205020404" pitchFamily="49" charset="0"/>
              </a:rPr>
              <a:t>•</a:t>
            </a:r>
            <a:r>
              <a:rPr lang="de-DE" i="1" dirty="0">
                <a:effectLst/>
                <a:latin typeface="Times New Roman" panose="02020603050405020304" pitchFamily="18" charset="0"/>
              </a:rPr>
              <a:t>Der Mutterschutz sichert das Einkommen in der Zeit, in der eine Beschäftigung verboten ist.</a:t>
            </a:r>
            <a:br>
              <a:rPr lang="de-DE" i="1" dirty="0">
                <a:effectLst/>
                <a:latin typeface="Times New Roman" panose="02020603050405020304" pitchFamily="18" charset="0"/>
              </a:rPr>
            </a:br>
            <a:r>
              <a:rPr lang="de-DE" i="1" dirty="0">
                <a:effectLst/>
                <a:latin typeface="Courier New" panose="02070309020205020404" pitchFamily="49" charset="0"/>
              </a:rPr>
              <a:t>•</a:t>
            </a:r>
            <a:r>
              <a:rPr lang="de-DE" i="1" dirty="0">
                <a:effectLst/>
                <a:latin typeface="Times New Roman" panose="02020603050405020304" pitchFamily="18" charset="0"/>
              </a:rPr>
              <a:t>Er soll insgesamt Benachteiligungen während der Schwangerschaft, nach der Entbindung und in der Stillzeit, die sich aus der Umsetzung von mutterschutzrechtlichen Maßnahmen ergeben können, entgegenwirken.</a:t>
            </a:r>
            <a:br>
              <a:rPr lang="de-DE" i="1" dirty="0">
                <a:effectLst/>
                <a:latin typeface="Times New Roman" panose="02020603050405020304" pitchFamily="18" charset="0"/>
              </a:rPr>
            </a:br>
            <a:r>
              <a:rPr lang="de-DE" i="1" dirty="0">
                <a:effectLst/>
                <a:latin typeface="Times New Roman" panose="02020603050405020304" pitchFamily="18" charset="0"/>
              </a:rPr>
              <a:t>S. 11</a:t>
            </a:r>
          </a:p>
          <a:p>
            <a:r>
              <a:rPr lang="de-DE" i="1" dirty="0">
                <a:effectLst/>
                <a:latin typeface="Times New Roman" panose="02020603050405020304" pitchFamily="18" charset="0"/>
              </a:rPr>
              <a:t>Das Mutterschutzgesetz schützt die Gesundheit der Frau und ihres Kindes am Arbeits-, Ausbildungs- und Studienplatz während der Schwangerschaft, nach der Entbindung und in der Stillzeit. Der Mutterschutz beginnt, sobald Sie schwanger sind. Er gilt bis nach der Entbindung und in der Stillzeit. Ihr Arbeitgeber kann Ihre Gesundheit und die Ihres Kindes allerdings erst dann wirkungsvoll mit den erforderlichen Schutzmaßnahmen schützen, wenn Sie ihm Ihre Schwangerschaft beziehungsweise Stillzeit mitteilen. Unabhängig von dieser Meldung gilt bereits ab Beginn der Schwangerschaft der besondere Kündigungsschutz (vergleiche dazu die Ausführungen unter </a:t>
            </a:r>
            <a:r>
              <a:rPr lang="de-DE" i="1" dirty="0">
                <a:effectLst/>
                <a:latin typeface="Arial" panose="020B0604020202020204" pitchFamily="34" charset="0"/>
              </a:rPr>
              <a:t>3.1</a:t>
            </a:r>
            <a:r>
              <a:rPr lang="de-DE" i="1" dirty="0">
                <a:effectLst/>
                <a:latin typeface="Times New Roman" panose="02020603050405020304" pitchFamily="18" charset="0"/>
              </a:rPr>
              <a:t>“ </a:t>
            </a:r>
            <a:br>
              <a:rPr lang="de-DE" i="1" dirty="0">
                <a:effectLst/>
                <a:latin typeface="Times New Roman" panose="02020603050405020304" pitchFamily="18" charset="0"/>
              </a:rPr>
            </a:br>
            <a:r>
              <a:rPr lang="de-DE" i="1" dirty="0">
                <a:effectLst/>
                <a:latin typeface="Times New Roman" panose="02020603050405020304" pitchFamily="18" charset="0"/>
              </a:rPr>
              <a:t>S. 17</a:t>
            </a:r>
          </a:p>
          <a:p>
            <a:r>
              <a:rPr lang="de-DE" baseline="0" dirty="0">
                <a:effectLst/>
                <a:latin typeface="Times New Roman" panose="02020603050405020304" pitchFamily="18" charset="0"/>
              </a:rPr>
              <a:t>Quelle: https://www.bmfsfj.de/blob/94398/48fc0f204ab8fbdf11e75804a85262d4/mutterschutzgesetz-data.pdf, Zugriff 05.08.2020</a:t>
            </a:r>
            <a:endParaRPr lang="de-DE" baseline="0" dirty="0"/>
          </a:p>
          <a:p>
            <a:endParaRPr lang="de-DE" dirty="0"/>
          </a:p>
        </p:txBody>
      </p:sp>
    </p:spTree>
    <p:extLst>
      <p:ext uri="{BB962C8B-B14F-4D97-AF65-F5344CB8AC3E}">
        <p14:creationId xmlns:p14="http://schemas.microsoft.com/office/powerpoint/2010/main" val="1625490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pPr defTabSz="990752" eaLnBrk="0" hangingPunct="0">
              <a:buClrTx/>
              <a:buSzTx/>
              <a:defRPr/>
            </a:pPr>
            <a:fld id="{63DED1C2-BFE1-4CEE-8235-5ED00764E6D9}" type="slidenum">
              <a:rPr lang="de-DE" altLang="de-DE">
                <a:solidFill>
                  <a:srgbClr val="000000"/>
                </a:solidFill>
                <a:latin typeface="Times New Roman" panose="02020603050405020304" pitchFamily="18" charset="0"/>
                <a:ea typeface="MS PGothic" panose="020B0600070205080204" pitchFamily="34" charset="-128"/>
                <a:cs typeface="+mn-cs"/>
              </a:rPr>
              <a:pPr defTabSz="990752" eaLnBrk="0" hangingPunct="0">
                <a:buClrTx/>
                <a:buSzTx/>
                <a:defRPr/>
              </a:pPr>
              <a:t>15</a:t>
            </a:fld>
            <a:endParaRPr lang="de-DE" altLang="de-DE">
              <a:solidFill>
                <a:srgbClr val="000000"/>
              </a:solidFill>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Soziale Verantwortung = ihr wirtschaftliches Handeln sozial verantwortlich gestalten</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3.  Eigene Kodizes ernst nehmen und effektive Maßnahmen zur Umsetzung </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6. Nicht nur rein kommerzielle audits</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t>15</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b="1" dirty="0"/>
              <a:t>Antwort b) ist richtig</a:t>
            </a:r>
          </a:p>
          <a:p>
            <a:r>
              <a:rPr lang="de-DE" dirty="0"/>
              <a:t>Info zu den USA: In den USA gibt es 12</a:t>
            </a:r>
            <a:r>
              <a:rPr lang="de-DE" baseline="0" dirty="0"/>
              <a:t> Wochen unbezahlten Mutterschaftsurlaub. Der sogenannte</a:t>
            </a:r>
            <a:r>
              <a:rPr lang="en-US" sz="1300" dirty="0"/>
              <a:t> FMLA (Family Medical Leave Act) </a:t>
            </a:r>
            <a:r>
              <a:rPr lang="en-US" sz="1300" dirty="0" err="1"/>
              <a:t>erlaubt</a:t>
            </a:r>
            <a:r>
              <a:rPr lang="en-US" sz="1300" dirty="0"/>
              <a:t> Frauen </a:t>
            </a:r>
            <a:r>
              <a:rPr lang="en-US" sz="1300" dirty="0" err="1"/>
              <a:t>wie</a:t>
            </a:r>
            <a:r>
              <a:rPr lang="en-US" sz="1300" dirty="0"/>
              <a:t> </a:t>
            </a:r>
            <a:r>
              <a:rPr lang="en-US" sz="1300" dirty="0" err="1"/>
              <a:t>Männern</a:t>
            </a:r>
            <a:r>
              <a:rPr lang="en-US" sz="1300" dirty="0"/>
              <a:t> 12 </a:t>
            </a:r>
            <a:r>
              <a:rPr lang="en-US" sz="1300" dirty="0" err="1"/>
              <a:t>Wochen</a:t>
            </a:r>
            <a:r>
              <a:rPr lang="en-US" sz="1300" dirty="0"/>
              <a:t> </a:t>
            </a:r>
            <a:r>
              <a:rPr lang="en-US" sz="1300" dirty="0" err="1"/>
              <a:t>unbezahlten</a:t>
            </a:r>
            <a:r>
              <a:rPr lang="en-US" sz="1300" dirty="0"/>
              <a:t> </a:t>
            </a:r>
            <a:r>
              <a:rPr lang="en-US" sz="1300" dirty="0" err="1"/>
              <a:t>Urlaub</a:t>
            </a:r>
            <a:r>
              <a:rPr lang="en-US" sz="1300" dirty="0"/>
              <a:t> – </a:t>
            </a:r>
            <a:r>
              <a:rPr lang="en-US" sz="1300" dirty="0" err="1"/>
              <a:t>für</a:t>
            </a:r>
            <a:r>
              <a:rPr lang="en-US" sz="1300" dirty="0"/>
              <a:t> </a:t>
            </a:r>
            <a:r>
              <a:rPr lang="en-US" sz="1300" dirty="0" err="1"/>
              <a:t>Geburt</a:t>
            </a:r>
            <a:r>
              <a:rPr lang="en-US" sz="1300" dirty="0"/>
              <a:t> </a:t>
            </a:r>
            <a:r>
              <a:rPr lang="en-US" sz="1300" dirty="0" err="1"/>
              <a:t>ebenso</a:t>
            </a:r>
            <a:r>
              <a:rPr lang="en-US" sz="1300" dirty="0"/>
              <a:t> </a:t>
            </a:r>
            <a:r>
              <a:rPr lang="en-US" sz="1300" dirty="0" err="1"/>
              <a:t>wir</a:t>
            </a:r>
            <a:r>
              <a:rPr lang="en-US" sz="1300" dirty="0"/>
              <a:t> </a:t>
            </a:r>
            <a:r>
              <a:rPr lang="en-US" sz="1300" dirty="0" err="1"/>
              <a:t>für</a:t>
            </a:r>
            <a:r>
              <a:rPr lang="en-US" sz="1300" dirty="0"/>
              <a:t> </a:t>
            </a:r>
            <a:r>
              <a:rPr lang="en-US" sz="1300" dirty="0" err="1"/>
              <a:t>alle</a:t>
            </a:r>
            <a:r>
              <a:rPr lang="en-US" sz="1300" dirty="0"/>
              <a:t> </a:t>
            </a:r>
            <a:r>
              <a:rPr lang="en-US" sz="1300" dirty="0" err="1"/>
              <a:t>anderen</a:t>
            </a:r>
            <a:r>
              <a:rPr lang="en-US" sz="1300" dirty="0"/>
              <a:t> “</a:t>
            </a:r>
            <a:r>
              <a:rPr lang="en-US" sz="1300" dirty="0" err="1"/>
              <a:t>medizinischen</a:t>
            </a:r>
            <a:r>
              <a:rPr lang="en-US" sz="1300" dirty="0"/>
              <a:t> </a:t>
            </a:r>
            <a:r>
              <a:rPr lang="en-US" sz="1300" dirty="0" err="1"/>
              <a:t>Probleme</a:t>
            </a:r>
            <a:r>
              <a:rPr lang="en-US" sz="1300" dirty="0"/>
              <a:t>”.</a:t>
            </a:r>
          </a:p>
          <a:p>
            <a:r>
              <a:rPr lang="en-US" sz="1300" dirty="0" err="1"/>
              <a:t>Diese</a:t>
            </a:r>
            <a:r>
              <a:rPr lang="en-US" sz="1300" dirty="0"/>
              <a:t> 12 </a:t>
            </a:r>
            <a:r>
              <a:rPr lang="en-US" sz="1300" dirty="0" err="1"/>
              <a:t>Wochen</a:t>
            </a:r>
            <a:r>
              <a:rPr lang="en-US" sz="1300" dirty="0"/>
              <a:t> </a:t>
            </a:r>
            <a:r>
              <a:rPr lang="en-US" sz="1300" dirty="0" err="1"/>
              <a:t>müssen</a:t>
            </a:r>
            <a:r>
              <a:rPr lang="en-US" sz="1300" dirty="0"/>
              <a:t> </a:t>
            </a:r>
            <a:r>
              <a:rPr lang="en-US" sz="1300" dirty="0" err="1"/>
              <a:t>nicht</a:t>
            </a:r>
            <a:r>
              <a:rPr lang="en-US" sz="1300" dirty="0"/>
              <a:t> am </a:t>
            </a:r>
            <a:r>
              <a:rPr lang="en-US" sz="1300" dirty="0" err="1"/>
              <a:t>Stück</a:t>
            </a:r>
            <a:r>
              <a:rPr lang="en-US" sz="1300" dirty="0"/>
              <a:t>, </a:t>
            </a:r>
            <a:r>
              <a:rPr lang="en-US" sz="1300" dirty="0" err="1"/>
              <a:t>aber</a:t>
            </a:r>
            <a:r>
              <a:rPr lang="en-US" sz="1300" dirty="0"/>
              <a:t> </a:t>
            </a:r>
            <a:r>
              <a:rPr lang="en-US" sz="1300" dirty="0" err="1"/>
              <a:t>müssen</a:t>
            </a:r>
            <a:r>
              <a:rPr lang="en-US" sz="1300" dirty="0"/>
              <a:t> </a:t>
            </a:r>
            <a:r>
              <a:rPr lang="en-US" sz="1300" dirty="0" err="1"/>
              <a:t>innerhalb</a:t>
            </a:r>
            <a:r>
              <a:rPr lang="en-US" sz="1300" dirty="0"/>
              <a:t> </a:t>
            </a:r>
            <a:r>
              <a:rPr lang="en-US" sz="1300" dirty="0" err="1"/>
              <a:t>eines</a:t>
            </a:r>
            <a:r>
              <a:rPr lang="en-US" sz="1300" dirty="0"/>
              <a:t> </a:t>
            </a:r>
            <a:r>
              <a:rPr lang="en-US" sz="1300" dirty="0" err="1"/>
              <a:t>Jahres</a:t>
            </a:r>
            <a:r>
              <a:rPr lang="en-US" sz="1300" dirty="0"/>
              <a:t> </a:t>
            </a:r>
            <a:r>
              <a:rPr lang="en-US" sz="1300" dirty="0" err="1"/>
              <a:t>nach</a:t>
            </a:r>
            <a:r>
              <a:rPr lang="en-US" sz="1300" dirty="0"/>
              <a:t> der </a:t>
            </a:r>
            <a:r>
              <a:rPr lang="en-US" sz="1300" dirty="0" err="1"/>
              <a:t>Geburt</a:t>
            </a:r>
            <a:r>
              <a:rPr lang="en-US" sz="1300" dirty="0"/>
              <a:t> </a:t>
            </a:r>
            <a:r>
              <a:rPr lang="en-US" sz="1300" dirty="0" err="1"/>
              <a:t>genommen</a:t>
            </a:r>
            <a:r>
              <a:rPr lang="en-US" sz="1300" dirty="0"/>
              <a:t> </a:t>
            </a:r>
            <a:r>
              <a:rPr lang="en-US" sz="1300" dirty="0" err="1"/>
              <a:t>werden</a:t>
            </a:r>
            <a:r>
              <a:rPr lang="en-US" sz="1300" dirty="0"/>
              <a:t>.</a:t>
            </a:r>
          </a:p>
          <a:p>
            <a:r>
              <a:rPr lang="en-US" sz="1300" dirty="0"/>
              <a:t>Die </a:t>
            </a:r>
            <a:r>
              <a:rPr lang="en-US" sz="1300" dirty="0" err="1"/>
              <a:t>Bundesstaaten</a:t>
            </a:r>
            <a:r>
              <a:rPr lang="en-US" sz="1300" dirty="0"/>
              <a:t> </a:t>
            </a:r>
            <a:r>
              <a:rPr lang="en-US" sz="1300" dirty="0" err="1"/>
              <a:t>können</a:t>
            </a:r>
            <a:r>
              <a:rPr lang="en-US" sz="1300" dirty="0"/>
              <a:t> </a:t>
            </a:r>
            <a:r>
              <a:rPr lang="en-US" sz="1300" dirty="0" err="1"/>
              <a:t>eigene</a:t>
            </a:r>
            <a:r>
              <a:rPr lang="en-US" sz="1300" dirty="0"/>
              <a:t> </a:t>
            </a:r>
            <a:r>
              <a:rPr lang="en-US" sz="1300" dirty="0" err="1"/>
              <a:t>Regelungen</a:t>
            </a:r>
            <a:r>
              <a:rPr lang="en-US" sz="1300" dirty="0"/>
              <a:t> </a:t>
            </a:r>
            <a:r>
              <a:rPr lang="en-US" sz="1300" dirty="0" err="1"/>
              <a:t>haben</a:t>
            </a:r>
            <a:r>
              <a:rPr lang="en-US" sz="1300" dirty="0"/>
              <a:t>: es </a:t>
            </a:r>
            <a:r>
              <a:rPr lang="en-US" sz="1300" dirty="0" err="1"/>
              <a:t>gibt</a:t>
            </a:r>
            <a:r>
              <a:rPr lang="en-US" sz="1300" dirty="0"/>
              <a:t> </a:t>
            </a:r>
            <a:r>
              <a:rPr lang="en-US" sz="1300" dirty="0" err="1"/>
              <a:t>nur</a:t>
            </a:r>
            <a:r>
              <a:rPr lang="en-US" sz="1300" dirty="0"/>
              <a:t> in </a:t>
            </a:r>
            <a:r>
              <a:rPr lang="en-US" sz="1300" dirty="0" err="1"/>
              <a:t>drei</a:t>
            </a:r>
            <a:r>
              <a:rPr lang="en-US" sz="1300" dirty="0"/>
              <a:t> </a:t>
            </a:r>
            <a:r>
              <a:rPr lang="en-US" sz="1300" dirty="0" err="1"/>
              <a:t>Bundesstaaten</a:t>
            </a:r>
            <a:r>
              <a:rPr lang="en-US" sz="1300" dirty="0"/>
              <a:t> </a:t>
            </a:r>
            <a:r>
              <a:rPr lang="en-US" sz="1300" dirty="0" err="1"/>
              <a:t>bezahlten</a:t>
            </a:r>
            <a:r>
              <a:rPr lang="en-US" sz="1300" dirty="0"/>
              <a:t> </a:t>
            </a:r>
            <a:r>
              <a:rPr lang="en-US" sz="1300" dirty="0" err="1"/>
              <a:t>Elternurlaub</a:t>
            </a:r>
            <a:r>
              <a:rPr lang="en-US" sz="1300" dirty="0"/>
              <a:t>:</a:t>
            </a:r>
            <a:br>
              <a:rPr lang="en-US" sz="1300" dirty="0"/>
            </a:br>
            <a:r>
              <a:rPr lang="en-US" sz="1300" dirty="0" err="1"/>
              <a:t>Kalifornien</a:t>
            </a:r>
            <a:r>
              <a:rPr lang="en-US" sz="1300" dirty="0"/>
              <a:t>, New Jersey, Rhode Island (Stand November 2017). </a:t>
            </a:r>
            <a:r>
              <a:rPr lang="en-US" sz="1300" dirty="0" err="1"/>
              <a:t>Im</a:t>
            </a:r>
            <a:r>
              <a:rPr lang="en-US" sz="1300" dirty="0"/>
              <a:t> </a:t>
            </a:r>
            <a:r>
              <a:rPr lang="en-US" sz="1300" dirty="0" err="1"/>
              <a:t>Krankheitsfall</a:t>
            </a:r>
            <a:r>
              <a:rPr lang="en-US" sz="1300" dirty="0"/>
              <a:t> </a:t>
            </a:r>
            <a:r>
              <a:rPr lang="en-US" sz="1300" dirty="0" err="1"/>
              <a:t>wird</a:t>
            </a:r>
            <a:r>
              <a:rPr lang="en-US" sz="1300" dirty="0"/>
              <a:t> in 5 </a:t>
            </a:r>
            <a:r>
              <a:rPr lang="en-US" sz="1300" dirty="0" err="1"/>
              <a:t>Bundesstaaten</a:t>
            </a:r>
            <a:r>
              <a:rPr lang="en-US" sz="1300" dirty="0"/>
              <a:t> </a:t>
            </a:r>
            <a:r>
              <a:rPr lang="en-US" sz="1300" dirty="0" err="1"/>
              <a:t>bezahlt</a:t>
            </a:r>
            <a:r>
              <a:rPr lang="en-US" sz="1300" dirty="0"/>
              <a:t>.</a:t>
            </a:r>
            <a:endParaRPr lang="de-DE" dirty="0"/>
          </a:p>
          <a:p>
            <a:pPr defTabSz="486776">
              <a:defRPr/>
            </a:pPr>
            <a:r>
              <a:rPr lang="de-DE" i="1" baseline="0" dirty="0"/>
              <a:t>Quelle: https://www.ilo.org/wcmsp5/groups/public/---dgreports/---dcomm/documents/publication/wcms_242617.pdf, Zugriff 27.07.2020</a:t>
            </a:r>
            <a:endParaRPr lang="de-DE" i="1" dirty="0"/>
          </a:p>
        </p:txBody>
      </p:sp>
    </p:spTree>
    <p:extLst>
      <p:ext uri="{BB962C8B-B14F-4D97-AF65-F5344CB8AC3E}">
        <p14:creationId xmlns:p14="http://schemas.microsoft.com/office/powerpoint/2010/main" val="157504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pPr defTabSz="990752" eaLnBrk="0" hangingPunct="0">
              <a:buClrTx/>
              <a:buSzTx/>
              <a:defRPr/>
            </a:pPr>
            <a:fld id="{63DED1C2-BFE1-4CEE-8235-5ED00764E6D9}" type="slidenum">
              <a:rPr lang="de-DE" altLang="de-DE">
                <a:solidFill>
                  <a:srgbClr val="000000"/>
                </a:solidFill>
                <a:latin typeface="Times New Roman" panose="02020603050405020304" pitchFamily="18" charset="0"/>
                <a:ea typeface="MS PGothic" panose="020B0600070205080204" pitchFamily="34" charset="-128"/>
                <a:cs typeface="+mn-cs"/>
              </a:rPr>
              <a:pPr defTabSz="990752" eaLnBrk="0" hangingPunct="0">
                <a:buClrTx/>
                <a:buSzTx/>
                <a:defRPr/>
              </a:pPr>
              <a:t>16</a:t>
            </a:fld>
            <a:endParaRPr lang="de-DE" altLang="de-DE">
              <a:solidFill>
                <a:srgbClr val="000000"/>
              </a:solidFill>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Soziale Verantwortung = ihr wirtschaftliches Handeln sozial verantwortlich gestalten</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3.  Eigene Kodizes ernst nehmen und effektive Maßnahmen zur Umsetzung </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6. Nicht nur rein kommerzielle audits</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t>16</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sz="1300" dirty="0" err="1"/>
              <a:t>Im</a:t>
            </a:r>
            <a:r>
              <a:rPr lang="en-US" sz="1300" dirty="0"/>
              <a:t> </a:t>
            </a:r>
            <a:r>
              <a:rPr lang="en-US" sz="1300" dirty="0" err="1"/>
              <a:t>Jahr</a:t>
            </a:r>
            <a:r>
              <a:rPr lang="en-US" sz="1300" dirty="0"/>
              <a:t> 2014 hat die ILO </a:t>
            </a:r>
            <a:r>
              <a:rPr lang="en-US" sz="1300" dirty="0" err="1"/>
              <a:t>Mutterschutz</a:t>
            </a:r>
            <a:r>
              <a:rPr lang="en-US" sz="1300" dirty="0"/>
              <a:t> und </a:t>
            </a:r>
            <a:r>
              <a:rPr lang="en-US" sz="1300" dirty="0" err="1"/>
              <a:t>Elternurlaub</a:t>
            </a:r>
            <a:r>
              <a:rPr lang="en-US" sz="1300" dirty="0"/>
              <a:t> in 185 </a:t>
            </a:r>
            <a:r>
              <a:rPr lang="en-US" sz="1300" dirty="0" err="1"/>
              <a:t>Ländern</a:t>
            </a:r>
            <a:r>
              <a:rPr lang="en-US" sz="1300" dirty="0"/>
              <a:t> </a:t>
            </a:r>
            <a:r>
              <a:rPr lang="en-US" sz="1300" dirty="0" err="1"/>
              <a:t>überprüft</a:t>
            </a:r>
            <a:r>
              <a:rPr lang="en-US" sz="1300" dirty="0"/>
              <a:t> und </a:t>
            </a:r>
            <a:r>
              <a:rPr lang="en-US" sz="1300" dirty="0" err="1"/>
              <a:t>festgestellt</a:t>
            </a:r>
            <a:r>
              <a:rPr lang="en-US" sz="1300" dirty="0"/>
              <a:t>, </a:t>
            </a:r>
            <a:r>
              <a:rPr lang="en-US" sz="1300" dirty="0" err="1"/>
              <a:t>dass</a:t>
            </a:r>
            <a:r>
              <a:rPr lang="en-US" sz="1300" dirty="0"/>
              <a:t> </a:t>
            </a:r>
            <a:r>
              <a:rPr lang="en-US" sz="1300" dirty="0" err="1"/>
              <a:t>außer</a:t>
            </a:r>
            <a:r>
              <a:rPr lang="en-US" sz="1300" dirty="0"/>
              <a:t> Papua Neu Guinea</a:t>
            </a:r>
          </a:p>
          <a:p>
            <a:r>
              <a:rPr lang="en-US" sz="1300" dirty="0" err="1"/>
              <a:t>alle</a:t>
            </a:r>
            <a:r>
              <a:rPr lang="en-US" sz="1300" dirty="0"/>
              <a:t> Länder der Welt </a:t>
            </a:r>
            <a:r>
              <a:rPr lang="en-US" sz="1300" dirty="0" err="1"/>
              <a:t>eine</a:t>
            </a:r>
            <a:r>
              <a:rPr lang="en-US" sz="1300" dirty="0"/>
              <a:t> </a:t>
            </a:r>
            <a:r>
              <a:rPr lang="en-US" sz="1300" b="1" dirty="0" err="1"/>
              <a:t>Gesetzgebung</a:t>
            </a:r>
            <a:r>
              <a:rPr lang="en-US" sz="1300" dirty="0"/>
              <a:t> </a:t>
            </a:r>
            <a:r>
              <a:rPr lang="en-US" sz="1300" dirty="0" err="1"/>
              <a:t>zum</a:t>
            </a:r>
            <a:r>
              <a:rPr lang="en-US" sz="1300" dirty="0"/>
              <a:t> </a:t>
            </a:r>
            <a:r>
              <a:rPr lang="en-US" sz="1300" dirty="0" err="1"/>
              <a:t>Mutterschutz</a:t>
            </a:r>
            <a:r>
              <a:rPr lang="en-US" sz="1300" dirty="0"/>
              <a:t> </a:t>
            </a:r>
            <a:r>
              <a:rPr lang="en-US" sz="1300" dirty="0" err="1"/>
              <a:t>haben</a:t>
            </a:r>
            <a:r>
              <a:rPr lang="en-US" sz="1300" dirty="0"/>
              <a:t>. Von 186 </a:t>
            </a:r>
            <a:r>
              <a:rPr lang="en-US" sz="1300" dirty="0" err="1"/>
              <a:t>untersuchten</a:t>
            </a:r>
            <a:r>
              <a:rPr lang="en-US" sz="1300" dirty="0"/>
              <a:t> </a:t>
            </a:r>
            <a:r>
              <a:rPr lang="en-US" sz="1300" dirty="0" err="1"/>
              <a:t>Ländern</a:t>
            </a:r>
            <a:r>
              <a:rPr lang="en-US" sz="1300" dirty="0"/>
              <a:t> </a:t>
            </a:r>
            <a:r>
              <a:rPr lang="en-US" sz="1300" dirty="0" err="1"/>
              <a:t>bieten</a:t>
            </a:r>
            <a:r>
              <a:rPr lang="en-US" sz="1300" dirty="0"/>
              <a:t> 96% </a:t>
            </a:r>
            <a:r>
              <a:rPr lang="en-US" sz="1300" b="1" dirty="0" err="1"/>
              <a:t>Bezahlung</a:t>
            </a:r>
            <a:r>
              <a:rPr lang="en-US" sz="1300" b="1" dirty="0"/>
              <a:t> </a:t>
            </a:r>
            <a:r>
              <a:rPr lang="en-US" sz="1300" b="1" dirty="0" err="1"/>
              <a:t>für</a:t>
            </a:r>
            <a:r>
              <a:rPr lang="en-US" sz="1300" b="1" dirty="0"/>
              <a:t> </a:t>
            </a:r>
            <a:r>
              <a:rPr lang="en-US" sz="1300" b="1" dirty="0" err="1"/>
              <a:t>Mütter</a:t>
            </a:r>
            <a:r>
              <a:rPr lang="en-US" sz="1300" dirty="0"/>
              <a:t>, </a:t>
            </a:r>
            <a:r>
              <a:rPr lang="en-US" sz="1300" dirty="0" err="1"/>
              <a:t>aber</a:t>
            </a:r>
            <a:r>
              <a:rPr lang="en-US" sz="1300" dirty="0"/>
              <a:t> </a:t>
            </a:r>
            <a:r>
              <a:rPr lang="en-US" sz="1300" dirty="0" err="1"/>
              <a:t>nur</a:t>
            </a:r>
            <a:r>
              <a:rPr lang="en-US" sz="1300" dirty="0"/>
              <a:t> 44% </a:t>
            </a:r>
            <a:r>
              <a:rPr lang="en-US" sz="1300" dirty="0" err="1"/>
              <a:t>Bezahlung</a:t>
            </a:r>
            <a:r>
              <a:rPr lang="en-US" sz="1300" dirty="0"/>
              <a:t> </a:t>
            </a:r>
            <a:r>
              <a:rPr lang="en-US" sz="1300" dirty="0" err="1"/>
              <a:t>für</a:t>
            </a:r>
            <a:r>
              <a:rPr lang="en-US" sz="1300" dirty="0"/>
              <a:t> </a:t>
            </a:r>
            <a:r>
              <a:rPr lang="en-US" sz="1300" dirty="0" err="1"/>
              <a:t>Väter</a:t>
            </a:r>
            <a:r>
              <a:rPr lang="en-US" sz="1300" dirty="0"/>
              <a:t>. Die USA, Surinam, Papua Neu Guinea und </a:t>
            </a:r>
            <a:r>
              <a:rPr lang="en-US" sz="1300" dirty="0" err="1"/>
              <a:t>einige</a:t>
            </a:r>
            <a:r>
              <a:rPr lang="en-US" sz="1300" dirty="0"/>
              <a:t> </a:t>
            </a:r>
            <a:r>
              <a:rPr lang="en-US" sz="1300" dirty="0" err="1"/>
              <a:t>Inselstaaten</a:t>
            </a:r>
            <a:r>
              <a:rPr lang="en-US" sz="1300" dirty="0"/>
              <a:t> </a:t>
            </a:r>
            <a:r>
              <a:rPr lang="en-US" sz="1300" dirty="0" err="1"/>
              <a:t>im</a:t>
            </a:r>
            <a:r>
              <a:rPr lang="en-US" sz="1300" dirty="0"/>
              <a:t> </a:t>
            </a:r>
            <a:r>
              <a:rPr lang="en-US" sz="1300" dirty="0" err="1"/>
              <a:t>Pazifik</a:t>
            </a:r>
            <a:r>
              <a:rPr lang="en-US" sz="1300" dirty="0"/>
              <a:t> </a:t>
            </a:r>
            <a:r>
              <a:rPr lang="en-US" sz="1300" dirty="0" err="1"/>
              <a:t>sind</a:t>
            </a:r>
            <a:r>
              <a:rPr lang="en-US" sz="1300" dirty="0"/>
              <a:t> die </a:t>
            </a:r>
            <a:r>
              <a:rPr lang="en-US" sz="1300" dirty="0" err="1"/>
              <a:t>einzigen</a:t>
            </a:r>
            <a:r>
              <a:rPr lang="en-US" sz="1300" dirty="0"/>
              <a:t> Länder, die </a:t>
            </a:r>
            <a:r>
              <a:rPr lang="en-US" sz="1300" dirty="0" err="1"/>
              <a:t>die</a:t>
            </a:r>
            <a:r>
              <a:rPr lang="en-US" sz="1300" dirty="0"/>
              <a:t> </a:t>
            </a:r>
            <a:r>
              <a:rPr lang="en-US" sz="1300" dirty="0" err="1"/>
              <a:t>Arbeitgeber</a:t>
            </a:r>
            <a:r>
              <a:rPr lang="en-US" sz="1300" dirty="0"/>
              <a:t>*</a:t>
            </a:r>
            <a:r>
              <a:rPr lang="en-US" sz="1300" dirty="0" err="1"/>
              <a:t>innen</a:t>
            </a:r>
            <a:r>
              <a:rPr lang="en-US" sz="1300" dirty="0"/>
              <a:t> </a:t>
            </a:r>
            <a:r>
              <a:rPr lang="en-US" sz="1300" dirty="0" err="1"/>
              <a:t>nicht</a:t>
            </a:r>
            <a:r>
              <a:rPr lang="en-US" sz="1300" dirty="0"/>
              <a:t> in die </a:t>
            </a:r>
            <a:r>
              <a:rPr lang="en-US" sz="1300" dirty="0" err="1"/>
              <a:t>Pflicht</a:t>
            </a:r>
            <a:r>
              <a:rPr lang="en-US" sz="1300" dirty="0"/>
              <a:t> </a:t>
            </a:r>
            <a:r>
              <a:rPr lang="en-US" sz="1300" dirty="0" err="1"/>
              <a:t>nehmen</a:t>
            </a:r>
            <a:r>
              <a:rPr lang="en-US" sz="1300" dirty="0"/>
              <a:t>, </a:t>
            </a:r>
            <a:r>
              <a:rPr lang="en-US" sz="1300" dirty="0" err="1"/>
              <a:t>eine</a:t>
            </a:r>
            <a:r>
              <a:rPr lang="en-US" sz="1300" dirty="0"/>
              <a:t> </a:t>
            </a:r>
            <a:r>
              <a:rPr lang="en-US" sz="1300" dirty="0" err="1"/>
              <a:t>Bezahlung</a:t>
            </a:r>
            <a:r>
              <a:rPr lang="en-US" sz="1300" dirty="0"/>
              <a:t> </a:t>
            </a:r>
            <a:r>
              <a:rPr lang="en-US" sz="1300" dirty="0" err="1"/>
              <a:t>während</a:t>
            </a:r>
            <a:r>
              <a:rPr lang="en-US" sz="1300" dirty="0"/>
              <a:t> des </a:t>
            </a:r>
            <a:r>
              <a:rPr lang="en-US" sz="1300" dirty="0" err="1"/>
              <a:t>Mutterschaftsurlaubes</a:t>
            </a:r>
            <a:r>
              <a:rPr lang="en-US" sz="1300" dirty="0"/>
              <a:t> </a:t>
            </a:r>
            <a:r>
              <a:rPr lang="en-US" sz="1300" dirty="0" err="1"/>
              <a:t>bereitzustellen</a:t>
            </a:r>
            <a:r>
              <a:rPr lang="en-US" sz="1300" dirty="0"/>
              <a:t>. </a:t>
            </a:r>
            <a:endParaRPr lang="en-US" sz="1300" baseline="30000" dirty="0"/>
          </a:p>
          <a:p>
            <a:r>
              <a:rPr lang="en-US" sz="1300" i="1" dirty="0"/>
              <a:t>Quelle: https://www.ilo.org/wcmsp5/groups/public/---dgreports/---dcomm/documents/publication/wcms_242617.pdf, </a:t>
            </a:r>
            <a:r>
              <a:rPr lang="en-US" sz="1300" i="1" dirty="0" err="1"/>
              <a:t>Zugriff</a:t>
            </a:r>
            <a:r>
              <a:rPr lang="en-US" sz="1300" i="1" dirty="0"/>
              <a:t> 16.09.2019</a:t>
            </a:r>
          </a:p>
        </p:txBody>
      </p:sp>
    </p:spTree>
    <p:extLst>
      <p:ext uri="{BB962C8B-B14F-4D97-AF65-F5344CB8AC3E}">
        <p14:creationId xmlns:p14="http://schemas.microsoft.com/office/powerpoint/2010/main" val="2668327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dirty="0"/>
              <a:t>Die</a:t>
            </a:r>
            <a:r>
              <a:rPr lang="de-DE" baseline="0" dirty="0"/>
              <a:t> 53% setzen das gesetzliche Minimum von 14 Wochen ggf. auch nicht flächendeckend um</a:t>
            </a:r>
          </a:p>
          <a:p>
            <a:pPr marL="185766" indent="-185766">
              <a:buFont typeface="Arial" panose="020B0604020202020204" pitchFamily="34" charset="0"/>
              <a:buChar char="•"/>
            </a:pPr>
            <a:r>
              <a:rPr lang="de-DE" baseline="0" dirty="0"/>
              <a:t>Im Umkehrschluss gewähren 47% gar keinen Mutterschutz und der Rest offiziell zwar schon, aber in der Praxis ggf. auch nicht</a:t>
            </a:r>
          </a:p>
          <a:p>
            <a:pPr defTabSz="486776">
              <a:defRPr/>
            </a:pPr>
            <a:r>
              <a:rPr lang="en-US" sz="1300" i="1" dirty="0"/>
              <a:t>Quelle: https://www.ilo.org/wcmsp5/groups/public/---dgreports/---dcomm/documents/publication/wcms_242617.pdf, </a:t>
            </a:r>
            <a:r>
              <a:rPr lang="en-US" sz="1300" i="1" dirty="0" err="1"/>
              <a:t>Zugriff</a:t>
            </a:r>
            <a:r>
              <a:rPr lang="en-US" sz="1300" i="1" dirty="0"/>
              <a:t> 16.09.2019</a:t>
            </a:r>
          </a:p>
          <a:p>
            <a:endParaRPr lang="de-DE" baseline="0"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17</a:t>
            </a:fld>
            <a:endParaRPr lang="de-DE" altLang="de-DE"/>
          </a:p>
        </p:txBody>
      </p:sp>
    </p:spTree>
    <p:extLst>
      <p:ext uri="{BB962C8B-B14F-4D97-AF65-F5344CB8AC3E}">
        <p14:creationId xmlns:p14="http://schemas.microsoft.com/office/powerpoint/2010/main" val="374704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sz="1300" dirty="0" err="1">
                <a:solidFill>
                  <a:srgbClr val="082452"/>
                </a:solidFill>
              </a:rPr>
              <a:t>Grafik</a:t>
            </a:r>
            <a:r>
              <a:rPr lang="en-US" sz="1300" dirty="0">
                <a:solidFill>
                  <a:srgbClr val="082452"/>
                </a:solidFill>
              </a:rPr>
              <a:t>: Recht auf </a:t>
            </a:r>
            <a:r>
              <a:rPr lang="en-US" sz="1300" dirty="0" err="1">
                <a:solidFill>
                  <a:srgbClr val="082452"/>
                </a:solidFill>
              </a:rPr>
              <a:t>Rückkehr</a:t>
            </a:r>
            <a:r>
              <a:rPr lang="en-US" sz="1300" dirty="0">
                <a:solidFill>
                  <a:srgbClr val="082452"/>
                </a:solidFill>
              </a:rPr>
              <a:t> </a:t>
            </a:r>
            <a:r>
              <a:rPr lang="en-US" sz="1300" dirty="0" err="1">
                <a:solidFill>
                  <a:srgbClr val="082452"/>
                </a:solidFill>
              </a:rPr>
              <a:t>zum</a:t>
            </a:r>
            <a:r>
              <a:rPr lang="en-US" sz="1300" dirty="0">
                <a:solidFill>
                  <a:srgbClr val="082452"/>
                </a:solidFill>
              </a:rPr>
              <a:t> </a:t>
            </a:r>
            <a:r>
              <a:rPr lang="en-US" sz="1300" dirty="0" err="1">
                <a:solidFill>
                  <a:srgbClr val="082452"/>
                </a:solidFill>
              </a:rPr>
              <a:t>Arbeitsplatz</a:t>
            </a:r>
            <a:r>
              <a:rPr lang="en-US" sz="1300" dirty="0">
                <a:solidFill>
                  <a:srgbClr val="082452"/>
                </a:solidFill>
              </a:rPr>
              <a:t>, 2013, </a:t>
            </a:r>
            <a:r>
              <a:rPr lang="de-DE" sz="1300" dirty="0">
                <a:solidFill>
                  <a:srgbClr val="082452"/>
                </a:solidFill>
              </a:rPr>
              <a:t>Untersuchung von 146 Ländern, nach Region, in Prozent</a:t>
            </a:r>
          </a:p>
          <a:p>
            <a:pPr algn="l"/>
            <a:endParaRPr lang="de-DE" sz="1300" dirty="0">
              <a:solidFill>
                <a:srgbClr val="082452"/>
              </a:solidFill>
            </a:endParaRPr>
          </a:p>
          <a:p>
            <a:r>
              <a:rPr lang="en-US" dirty="0"/>
              <a:t>Das</a:t>
            </a:r>
            <a:r>
              <a:rPr lang="en-US" baseline="0" dirty="0"/>
              <a:t> Recht auf </a:t>
            </a:r>
            <a:r>
              <a:rPr lang="en-US" baseline="0" dirty="0" err="1"/>
              <a:t>Rückkehr</a:t>
            </a:r>
            <a:r>
              <a:rPr lang="en-US" baseline="0" dirty="0"/>
              <a:t> in den Job </a:t>
            </a:r>
            <a:r>
              <a:rPr lang="en-US" baseline="0" dirty="0" err="1"/>
              <a:t>ist</a:t>
            </a:r>
            <a:r>
              <a:rPr lang="en-US" baseline="0" dirty="0"/>
              <a:t> </a:t>
            </a:r>
            <a:r>
              <a:rPr lang="en-US" baseline="0" dirty="0" err="1"/>
              <a:t>zusammen</a:t>
            </a:r>
            <a:r>
              <a:rPr lang="en-US" baseline="0" dirty="0"/>
              <a:t> </a:t>
            </a:r>
            <a:r>
              <a:rPr lang="en-US" baseline="0" dirty="0" err="1"/>
              <a:t>mit</a:t>
            </a:r>
            <a:r>
              <a:rPr lang="en-US" baseline="0" dirty="0"/>
              <a:t> dem </a:t>
            </a:r>
            <a:r>
              <a:rPr lang="en-US" baseline="0" dirty="0" err="1"/>
              <a:t>Verbot</a:t>
            </a:r>
            <a:r>
              <a:rPr lang="en-US" baseline="0" dirty="0"/>
              <a:t> </a:t>
            </a:r>
            <a:r>
              <a:rPr lang="en-US" baseline="0" dirty="0" err="1"/>
              <a:t>diskriminierender</a:t>
            </a:r>
            <a:r>
              <a:rPr lang="en-US" baseline="0" dirty="0"/>
              <a:t> </a:t>
            </a:r>
            <a:r>
              <a:rPr lang="en-US" baseline="0" dirty="0" err="1"/>
              <a:t>Entlassung</a:t>
            </a:r>
            <a:r>
              <a:rPr lang="en-US" baseline="0" dirty="0"/>
              <a:t> von </a:t>
            </a:r>
            <a:r>
              <a:rPr lang="en-US" baseline="0" dirty="0" err="1"/>
              <a:t>Schwangeren</a:t>
            </a:r>
            <a:endParaRPr lang="en-US" baseline="0" dirty="0"/>
          </a:p>
          <a:p>
            <a:r>
              <a:rPr lang="en-US" baseline="0" dirty="0" err="1"/>
              <a:t>oder</a:t>
            </a:r>
            <a:r>
              <a:rPr lang="en-US" baseline="0" dirty="0"/>
              <a:t> </a:t>
            </a:r>
            <a:r>
              <a:rPr lang="en-US" baseline="0" dirty="0" err="1"/>
              <a:t>Müttern</a:t>
            </a:r>
            <a:r>
              <a:rPr lang="en-US" baseline="0" dirty="0"/>
              <a:t> </a:t>
            </a:r>
            <a:r>
              <a:rPr lang="en-US" baseline="0" dirty="0" err="1"/>
              <a:t>oftmals</a:t>
            </a:r>
            <a:r>
              <a:rPr lang="en-US" baseline="0" dirty="0"/>
              <a:t> in </a:t>
            </a:r>
            <a:r>
              <a:rPr lang="en-US" baseline="0" dirty="0" err="1"/>
              <a:t>nationaler</a:t>
            </a:r>
            <a:r>
              <a:rPr lang="en-US" baseline="0" dirty="0"/>
              <a:t> </a:t>
            </a:r>
            <a:r>
              <a:rPr lang="en-US" baseline="0" dirty="0" err="1"/>
              <a:t>Gesetzbegung</a:t>
            </a:r>
            <a:r>
              <a:rPr lang="en-US" baseline="0" dirty="0"/>
              <a:t> </a:t>
            </a:r>
            <a:r>
              <a:rPr lang="en-US" baseline="0" dirty="0" err="1"/>
              <a:t>festgeschrieben</a:t>
            </a:r>
            <a:r>
              <a:rPr lang="en-US" baseline="0" dirty="0"/>
              <a:t>. </a:t>
            </a:r>
          </a:p>
          <a:p>
            <a:endParaRPr lang="en-US" baseline="0" dirty="0"/>
          </a:p>
          <a:p>
            <a:pPr defTabSz="486776">
              <a:defRPr/>
            </a:pPr>
            <a:r>
              <a:rPr lang="en-US" sz="1300" i="1" dirty="0"/>
              <a:t>Quelle: https://www.ilo.org/wcmsp5/groups/public/---dgreports/---dcomm/documents/publication/wcms_242617.pdf, </a:t>
            </a:r>
            <a:r>
              <a:rPr lang="en-US" sz="1300" i="1" dirty="0" err="1"/>
              <a:t>Zugriff</a:t>
            </a:r>
            <a:r>
              <a:rPr lang="en-US" sz="1300" i="1" dirty="0"/>
              <a:t> 27.07.2020</a:t>
            </a:r>
            <a:endParaRPr lang="de-DE" dirty="0"/>
          </a:p>
          <a:p>
            <a:pPr algn="l"/>
            <a:endParaRPr lang="de-DE" sz="1300" dirty="0">
              <a:solidFill>
                <a:srgbClr val="082452"/>
              </a:solidFill>
            </a:endParaRPr>
          </a:p>
        </p:txBody>
      </p:sp>
      <p:sp>
        <p:nvSpPr>
          <p:cNvPr id="4" name="Foliennummernplatzhalter 3"/>
          <p:cNvSpPr>
            <a:spLocks noGrp="1"/>
          </p:cNvSpPr>
          <p:nvPr>
            <p:ph type="sldNum" idx="10"/>
          </p:nvPr>
        </p:nvSpPr>
        <p:spPr/>
        <p:txBody>
          <a:bodyPr/>
          <a:lstStyle/>
          <a:p>
            <a:fld id="{79117962-407E-41BD-A53C-598BE3809FC3}" type="slidenum">
              <a:rPr lang="de-DE" altLang="de-DE" smtClean="0"/>
              <a:pPr/>
              <a:t>18</a:t>
            </a:fld>
            <a:endParaRPr lang="de-DE" altLang="de-DE"/>
          </a:p>
        </p:txBody>
      </p:sp>
    </p:spTree>
    <p:extLst>
      <p:ext uri="{BB962C8B-B14F-4D97-AF65-F5344CB8AC3E}">
        <p14:creationId xmlns:p14="http://schemas.microsoft.com/office/powerpoint/2010/main" val="1973672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sz="1300" dirty="0" err="1">
                <a:solidFill>
                  <a:srgbClr val="082452"/>
                </a:solidFill>
              </a:rPr>
              <a:t>Grafik</a:t>
            </a:r>
            <a:r>
              <a:rPr lang="en-US" sz="1300" dirty="0">
                <a:solidFill>
                  <a:srgbClr val="082452"/>
                </a:solidFill>
              </a:rPr>
              <a:t>: </a:t>
            </a:r>
            <a:r>
              <a:rPr lang="de-DE" sz="1300" dirty="0">
                <a:solidFill>
                  <a:srgbClr val="082452"/>
                </a:solidFill>
              </a:rPr>
              <a:t>Finanzierungsquelle von Mutterschaftsgeld, 2013, Untersuchung von 185 Ländern, nach Region, in Prozent</a:t>
            </a:r>
          </a:p>
          <a:p>
            <a:pPr algn="l"/>
            <a:endParaRPr lang="de-DE" sz="1300" dirty="0">
              <a:solidFill>
                <a:srgbClr val="082452"/>
              </a:solidFill>
            </a:endParaRPr>
          </a:p>
          <a:p>
            <a:r>
              <a:rPr lang="de-DE" b="1" dirty="0" err="1"/>
              <a:t>Social</a:t>
            </a:r>
            <a:r>
              <a:rPr lang="de-DE" b="1" dirty="0"/>
              <a:t> Security </a:t>
            </a:r>
            <a:r>
              <a:rPr lang="de-DE" dirty="0"/>
              <a:t>= Sozialversicherung, die durch Beiträge von Arbeitnehmer*innen, Arbeitgeber*innen oder von beiden finanziert wird,</a:t>
            </a:r>
          </a:p>
          <a:p>
            <a:r>
              <a:rPr lang="de-DE" dirty="0"/>
              <a:t>meist anteilig je nach Höhe des Gehalts, manchmal durch Regierung subventioniert</a:t>
            </a:r>
          </a:p>
          <a:p>
            <a:r>
              <a:rPr lang="de-DE" b="1" dirty="0" err="1"/>
              <a:t>Employer</a:t>
            </a:r>
            <a:r>
              <a:rPr lang="de-DE" b="1" dirty="0"/>
              <a:t> </a:t>
            </a:r>
            <a:r>
              <a:rPr lang="de-DE" b="1" dirty="0" err="1"/>
              <a:t>liability</a:t>
            </a:r>
            <a:r>
              <a:rPr lang="de-DE" b="1" dirty="0"/>
              <a:t> </a:t>
            </a:r>
            <a:r>
              <a:rPr lang="de-DE" dirty="0"/>
              <a:t>= Arbeitgeber*in zahlt direkt</a:t>
            </a:r>
          </a:p>
          <a:p>
            <a:r>
              <a:rPr lang="de-DE" b="1" dirty="0"/>
              <a:t>Mixed</a:t>
            </a:r>
            <a:r>
              <a:rPr lang="de-DE" dirty="0"/>
              <a:t> = Kombination aus beidem (z.B. Deutschland)</a:t>
            </a:r>
          </a:p>
          <a:p>
            <a:endParaRPr lang="de-DE" dirty="0"/>
          </a:p>
          <a:p>
            <a:r>
              <a:rPr lang="de-DE" dirty="0"/>
              <a:t>Frage an Teilnehmende: Warum ist das relevant?</a:t>
            </a:r>
          </a:p>
          <a:p>
            <a:r>
              <a:rPr lang="de-DE" i="1" dirty="0"/>
              <a:t>Antwort: Wenn der Mutterschutz durch direkte Zahlung des*der Arbeitgeber*in getragen wird, ist die Diskriminierung von Frauen</a:t>
            </a:r>
          </a:p>
          <a:p>
            <a:r>
              <a:rPr lang="de-DE" i="1" dirty="0"/>
              <a:t>und (werdenden) Müttern am Arbeitsmarkt wahrscheinlicher</a:t>
            </a:r>
          </a:p>
          <a:p>
            <a:endParaRPr lang="en-US" baseline="0" dirty="0"/>
          </a:p>
          <a:p>
            <a:pPr defTabSz="486776">
              <a:defRPr/>
            </a:pPr>
            <a:r>
              <a:rPr lang="en-US" sz="1300" i="1" dirty="0"/>
              <a:t>Quelle: https://www.ilo.org/wcmsp5/groups/public/---dgreports/---dcomm/documents/publication/wcms_242617.pdf, </a:t>
            </a:r>
            <a:r>
              <a:rPr lang="en-US" sz="1300" i="1" dirty="0" err="1"/>
              <a:t>Zugriff</a:t>
            </a:r>
            <a:r>
              <a:rPr lang="en-US" sz="1300" i="1" dirty="0"/>
              <a:t> 27.07.2020</a:t>
            </a:r>
            <a:endParaRPr lang="de-DE"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19</a:t>
            </a:fld>
            <a:endParaRPr lang="de-DE" altLang="de-DE"/>
          </a:p>
        </p:txBody>
      </p:sp>
    </p:spTree>
    <p:extLst>
      <p:ext uri="{BB962C8B-B14F-4D97-AF65-F5344CB8AC3E}">
        <p14:creationId xmlns:p14="http://schemas.microsoft.com/office/powerpoint/2010/main" val="414687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A48EF27-93E6-4A43-A41C-2F6AB4FB7332}"/>
              </a:ext>
            </a:extLst>
          </p:cNvPr>
          <p:cNvSpPr>
            <a:spLocks noGrp="1" noChangeArrowheads="1"/>
          </p:cNvSpPr>
          <p:nvPr>
            <p:ph type="sldNum" sz="quarter"/>
          </p:nvPr>
        </p:nvSpPr>
        <p:spPr>
          <a:noFill/>
          <a:extLst>
            <a:ext uri="{91240B29-F687-4f45-9708-019B960494DF}">
              <a14:hiddenLine xmlns="" xmlns:a14="http://schemas.microsoft.com/office/drawing/2010/main" w="9525">
                <a:solidFill>
                  <a:srgbClr val="3465A4"/>
                </a:solidFill>
                <a:round/>
                <a:headEnd/>
                <a:tailEnd/>
              </a14:hiddenLine>
            </a:ext>
          </a:extLst>
        </p:spPr>
        <p:txBody>
          <a:bodyPr/>
          <a:lstStyle>
            <a:lvl1pPr marL="233928" indent="-233928"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1pPr>
            <a:lvl2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2pPr>
            <a:lvl3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3pPr>
            <a:lvl4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4pPr>
            <a:lvl5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5pPr>
            <a:lvl6pPr marL="2724569"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6pPr>
            <a:lvl7pPr marL="3219945"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7pPr>
            <a:lvl8pPr marL="3715322"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8pPr>
            <a:lvl9pPr marL="4210698"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9pPr>
          </a:lstStyle>
          <a:p>
            <a:pPr eaLnBrk="1" hangingPunct="1">
              <a:spcBef>
                <a:spcPct val="0"/>
              </a:spcBef>
            </a:pPr>
            <a:fld id="{D8998FFA-6050-48FE-8D09-88C5AF672D5D}" type="slidenum">
              <a:rPr lang="de-DE" altLang="de-DE">
                <a:latin typeface="Arial"/>
              </a:rPr>
              <a:pPr eaLnBrk="1" hangingPunct="1">
                <a:spcBef>
                  <a:spcPct val="0"/>
                </a:spcBef>
              </a:pPr>
              <a:t>2</a:t>
            </a:fld>
            <a:endParaRPr lang="de-DE" altLang="de-DE" dirty="0">
              <a:latin typeface="Arial"/>
            </a:endParaRPr>
          </a:p>
        </p:txBody>
      </p:sp>
      <p:sp>
        <p:nvSpPr>
          <p:cNvPr id="70659" name="Rectangle 1">
            <a:extLst>
              <a:ext uri="{FF2B5EF4-FFF2-40B4-BE49-F238E27FC236}">
                <a16:creationId xmlns:a16="http://schemas.microsoft.com/office/drawing/2014/main" id="{7E404EA2-7CFB-477B-B9B8-097EFC9EBBF6}"/>
              </a:ext>
            </a:extLst>
          </p:cNvPr>
          <p:cNvSpPr>
            <a:spLocks noGrp="1" noRot="1" noChangeAspect="1" noChangeArrowheads="1" noTextEdit="1"/>
          </p:cNvSpPr>
          <p:nvPr>
            <p:ph type="sldImg"/>
          </p:nvPr>
        </p:nvSpPr>
        <p:spPr>
          <a:xfrm>
            <a:off x="995363" y="768350"/>
            <a:ext cx="5113337" cy="3836988"/>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9A0CE4A2-A0B1-4F5F-B4A7-7404B4467923}"/>
              </a:ext>
            </a:extLst>
          </p:cNvPr>
          <p:cNvSpPr>
            <a:spLocks noGrp="1" noChangeArrowheads="1"/>
          </p:cNvSpPr>
          <p:nvPr>
            <p:ph type="body" idx="1"/>
          </p:nvPr>
        </p:nvSpPr>
        <p:spPr>
          <a:xfrm>
            <a:off x="947209" y="4861441"/>
            <a:ext cx="5209646" cy="4605576"/>
          </a:xfrm>
          <a:noFill/>
          <a:extLst>
            <a:ext uri="{91240B29-F687-4f45-9708-019B960494DF}">
              <a14:hiddenLine xmlns="" xmlns:a14="http://schemas.microsoft.com/office/drawing/2010/main" w="9525">
                <a:solidFill>
                  <a:srgbClr val="3465A4"/>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lvl="0" indent="0" algn="just">
              <a:spcAft>
                <a:spcPts val="600"/>
              </a:spcAft>
              <a:buFont typeface="Symbol" panose="05050102010706020507" pitchFamily="18" charset="2"/>
              <a:buNone/>
            </a:pPr>
            <a:r>
              <a:rPr lang="de-DE" sz="1800" b="1" dirty="0" err="1">
                <a:effectLst/>
                <a:latin typeface="Museo Sans 300"/>
                <a:ea typeface="Calibri" panose="020F0502020204030204" pitchFamily="34" charset="0"/>
                <a:cs typeface="Times New Roman" panose="02020603050405020304" pitchFamily="18" charset="0"/>
              </a:rPr>
              <a:t>Triggerwarnung</a:t>
            </a:r>
            <a:r>
              <a:rPr lang="de-DE" sz="1800" b="1" dirty="0">
                <a:effectLst/>
                <a:latin typeface="Museo Sans 300"/>
                <a:ea typeface="Calibri" panose="020F0502020204030204" pitchFamily="34" charset="0"/>
                <a:cs typeface="Times New Roman" panose="02020603050405020304" pitchFamily="18" charset="0"/>
              </a:rPr>
              <a:t>: </a:t>
            </a:r>
            <a:r>
              <a:rPr lang="de-DE" sz="1800" dirty="0">
                <a:effectLst/>
                <a:latin typeface="Museo Sans 300"/>
                <a:ea typeface="Calibri" panose="020F0502020204030204" pitchFamily="34" charset="0"/>
                <a:cs typeface="Times New Roman" panose="02020603050405020304" pitchFamily="18" charset="0"/>
              </a:rPr>
              <a:t>In diesem Modul wird </a:t>
            </a:r>
            <a:r>
              <a:rPr lang="de-DE" sz="1800" b="1" dirty="0">
                <a:effectLst/>
                <a:latin typeface="Museo Sans 300"/>
                <a:ea typeface="Calibri" panose="020F0502020204030204" pitchFamily="34" charset="0"/>
                <a:cs typeface="Times New Roman" panose="02020603050405020304" pitchFamily="18" charset="0"/>
              </a:rPr>
              <a:t>geschlechtsspezifische Gewalt</a:t>
            </a:r>
            <a:r>
              <a:rPr lang="de-DE" sz="1800" dirty="0">
                <a:effectLst/>
                <a:latin typeface="Museo Sans 300"/>
                <a:ea typeface="Calibri" panose="020F0502020204030204" pitchFamily="34" charset="0"/>
                <a:cs typeface="Times New Roman" panose="02020603050405020304" pitchFamily="18" charset="0"/>
              </a:rPr>
              <a:t> thematisiert. </a:t>
            </a:r>
          </a:p>
          <a:p>
            <a:pPr marL="457200" algn="just"/>
            <a:r>
              <a:rPr lang="de-DE" sz="1800" dirty="0">
                <a:effectLst/>
                <a:latin typeface="Museo Sans 300"/>
                <a:ea typeface="Calibri" panose="020F0502020204030204" pitchFamily="34" charset="0"/>
                <a:cs typeface="Times New Roman" panose="02020603050405020304" pitchFamily="18" charset="0"/>
              </a:rPr>
              <a:t>In der GA I (Kinderportrait </a:t>
            </a:r>
            <a:r>
              <a:rPr lang="de-DE" sz="1800" dirty="0" err="1">
                <a:effectLst/>
                <a:latin typeface="Museo Sans 300"/>
                <a:ea typeface="Calibri" panose="020F0502020204030204" pitchFamily="34" charset="0"/>
                <a:cs typeface="Times New Roman" panose="02020603050405020304" pitchFamily="18" charset="0"/>
              </a:rPr>
              <a:t>Sumangali</a:t>
            </a:r>
            <a:r>
              <a:rPr lang="de-DE" sz="1800" dirty="0">
                <a:effectLst/>
                <a:latin typeface="Museo Sans 300"/>
                <a:ea typeface="Calibri" panose="020F0502020204030204" pitchFamily="34" charset="0"/>
                <a:cs typeface="Times New Roman" panose="02020603050405020304" pitchFamily="18" charset="0"/>
              </a:rPr>
              <a:t> Arbeiterin) berichtet </a:t>
            </a:r>
            <a:r>
              <a:rPr lang="de-DE" sz="1800" dirty="0" err="1">
                <a:effectLst/>
                <a:latin typeface="Calibri Light" panose="020F0302020204030204" pitchFamily="34" charset="0"/>
                <a:ea typeface="Calibri" panose="020F0502020204030204" pitchFamily="34" charset="0"/>
                <a:cs typeface="Times New Roman" panose="02020603050405020304" pitchFamily="18" charset="0"/>
              </a:rPr>
              <a:t>Thangam</a:t>
            </a:r>
            <a:r>
              <a:rPr lang="de-DE" sz="1800" dirty="0">
                <a:effectLst/>
                <a:latin typeface="Museo Sans 300"/>
                <a:ea typeface="Calibri" panose="020F0502020204030204" pitchFamily="34" charset="0"/>
                <a:cs typeface="Times New Roman" panose="02020603050405020304" pitchFamily="18" charset="0"/>
              </a:rPr>
              <a:t> davon angeschrien zu werden und von </a:t>
            </a:r>
            <a:r>
              <a:rPr lang="de-DE" sz="1800" dirty="0">
                <a:effectLst/>
                <a:latin typeface="Calibri Light" panose="020F0302020204030204" pitchFamily="34" charset="0"/>
                <a:ea typeface="Calibri" panose="020F0502020204030204" pitchFamily="34" charset="0"/>
                <a:cs typeface="Times New Roman" panose="02020603050405020304" pitchFamily="18" charset="0"/>
              </a:rPr>
              <a:t>zweideutigen Kommentaren die gemacht werden. </a:t>
            </a:r>
            <a:endParaRPr lang="de-DE" sz="1800" dirty="0">
              <a:effectLst/>
              <a:latin typeface="Museo Sans 300"/>
              <a:ea typeface="Calibri" panose="020F0502020204030204" pitchFamily="34" charset="0"/>
              <a:cs typeface="Times New Roman" panose="02020603050405020304" pitchFamily="18" charset="0"/>
            </a:endParaRPr>
          </a:p>
          <a:p>
            <a:pPr marL="457200" algn="just"/>
            <a:r>
              <a:rPr lang="de-DE" sz="1800" dirty="0">
                <a:effectLst/>
                <a:latin typeface="Museo Sans 300"/>
                <a:ea typeface="Calibri" panose="020F0502020204030204" pitchFamily="34" charset="0"/>
                <a:cs typeface="Times New Roman" panose="02020603050405020304" pitchFamily="18" charset="0"/>
              </a:rPr>
              <a:t>Die TN sollen vor Beginn des Moduls darauf aufmerksam gemacht werden, damit sie angemessen auf die Situation reagieren können. Die TN sollen selbst entscheiden, ob sie eine Pause brauchen, den Raum verlassen möchten oder ob sie einer anderen Beschäftigung nachgehen möchten.</a:t>
            </a:r>
          </a:p>
          <a:p>
            <a:endParaRPr lang="de-DE" altLang="de-DE" sz="1000" dirty="0">
              <a:cs typeface="Arial"/>
            </a:endParaRPr>
          </a:p>
          <a:p>
            <a:r>
              <a:rPr lang="de-DE" altLang="de-DE" sz="1000" dirty="0">
                <a:cs typeface="Arial"/>
              </a:rPr>
              <a:t>Frauen- und Kinderrechte sind universelle Menschenrechte. Obwohl </a:t>
            </a:r>
            <a:r>
              <a:rPr lang="de-DE" sz="1000" dirty="0">
                <a:cs typeface="Arial"/>
              </a:rPr>
              <a:t>Frauen und Kinder als besonders schutzbedürftige</a:t>
            </a:r>
          </a:p>
          <a:p>
            <a:r>
              <a:rPr lang="de-DE" sz="1000" dirty="0">
                <a:cs typeface="Arial"/>
              </a:rPr>
              <a:t>Mitglieder der Gesellschaft gelten, haben sie weltweit immer noch am meisten unter Menschenrechtsverletzungen zu leiden.</a:t>
            </a:r>
          </a:p>
          <a:p>
            <a:r>
              <a:rPr lang="de-DE" sz="1000" dirty="0">
                <a:cs typeface="Arial"/>
              </a:rPr>
              <a:t>Warum Frauen und Kinder besonders in der Arbeitswelt schutzbedürftig sind und welche internationalen Abkommen</a:t>
            </a:r>
          </a:p>
          <a:p>
            <a:r>
              <a:rPr lang="de-DE" sz="1000" dirty="0">
                <a:cs typeface="Arial"/>
              </a:rPr>
              <a:t>speziell die Rechte von Frauen, Müttern und Kindern im Arbeitskontext schützen, schauen wir uns im ersten Teil an.</a:t>
            </a:r>
          </a:p>
          <a:p>
            <a:r>
              <a:rPr lang="de-DE" sz="1000" dirty="0">
                <a:cs typeface="Arial"/>
              </a:rPr>
              <a:t>Hierbei geht es explizit auch um Deutschland/Europa und zwar nicht nur was z.B. niedrigere Löhne und Frauenquoten</a:t>
            </a:r>
          </a:p>
          <a:p>
            <a:r>
              <a:rPr lang="de-DE" sz="1000" dirty="0">
                <a:cs typeface="Arial"/>
              </a:rPr>
              <a:t>in Spitzenpositionen anbelangt, sondern auch in Bezug auf Themen wie Kinderarbeit.</a:t>
            </a:r>
            <a:br>
              <a:rPr lang="de-DE" sz="1000" dirty="0">
                <a:cs typeface="Arial"/>
              </a:rPr>
            </a:br>
            <a:endParaRPr lang="de-DE" sz="1300" dirty="0">
              <a:solidFill>
                <a:srgbClr val="082452"/>
              </a:solidFill>
              <a:ea typeface="Arial"/>
              <a:cs typeface="Arial"/>
            </a:endParaRPr>
          </a:p>
          <a:p>
            <a:r>
              <a:rPr lang="de-DE" sz="1000" i="1" dirty="0">
                <a:solidFill>
                  <a:srgbClr val="082452"/>
                </a:solidFill>
                <a:ea typeface="Arial"/>
                <a:cs typeface="Arial"/>
              </a:rPr>
              <a:t>Hintergrundinfo für Multis:</a:t>
            </a:r>
          </a:p>
          <a:p>
            <a:r>
              <a:rPr lang="de-DE" sz="1000" i="1" dirty="0">
                <a:cs typeface="Arial"/>
              </a:rPr>
              <a:t>In Deutschland ist Kinderarbeit durch das Jugendarbeitsschutzgesetz (</a:t>
            </a:r>
            <a:r>
              <a:rPr lang="de-DE" sz="1000" i="1" dirty="0" err="1">
                <a:cs typeface="Arial"/>
              </a:rPr>
              <a:t>JArbSchG</a:t>
            </a:r>
            <a:r>
              <a:rPr lang="de-DE" sz="1000" i="1" dirty="0">
                <a:cs typeface="Arial"/>
              </a:rPr>
              <a:t>) definiert:</a:t>
            </a:r>
          </a:p>
          <a:p>
            <a:r>
              <a:rPr lang="de-DE" sz="1000" i="1" dirty="0">
                <a:cs typeface="Arial"/>
              </a:rPr>
              <a:t>Arbeit von Kindern oder Jugendlichen, die noch der Vollzeitschulpflicht unterliegen, ist mit im Gesetz festgelegten Ausnahmen verboten.</a:t>
            </a:r>
          </a:p>
          <a:p>
            <a:r>
              <a:rPr lang="de-DE" sz="1000" i="1" dirty="0">
                <a:cs typeface="Arial"/>
              </a:rPr>
              <a:t>Die Ausnahme für 13 bis 15 Jährige sind folgende: Das Verbot gilt nicht für die Beschäftigung von Kindern ab 13 Jahren mit Einwilligung des Personensorgeberechtigten, soweit die Beschäftigung leicht und für Kinder geeignet ist und ihren Schulbesuch/ihre Fähigkeit, dem Unterricht mit Nutzen zu folgen, nicht nachteilig beeinflusst. Die Kinder dürfen nicht mehr als zwei Stunden täglich,</a:t>
            </a:r>
          </a:p>
          <a:p>
            <a:r>
              <a:rPr lang="de-DE" sz="1000" i="1" dirty="0">
                <a:cs typeface="Arial"/>
              </a:rPr>
              <a:t>in landwirtschaftlichen Familienbetrieben nicht mehr als drei Stunden täglich, nicht zwischen 18 und 8 Uhr, nicht vor dem Schulunterricht und nicht während des Schulunterrichts beschäftigt werden.</a:t>
            </a:r>
            <a:endParaRPr lang="de-DE" sz="1300" i="1" dirty="0"/>
          </a:p>
          <a:p>
            <a:endParaRPr lang="de-DE" b="0" dirty="0">
              <a:solidFill>
                <a:srgbClr val="082452"/>
              </a:solidFill>
              <a:latin typeface="Arial"/>
              <a:ea typeface="Arial"/>
              <a:cs typeface="Arial"/>
            </a:endParaRPr>
          </a:p>
          <a:p>
            <a:pPr defTabSz="486776">
              <a:defRPr/>
            </a:pPr>
            <a:r>
              <a:rPr lang="de-DE" sz="1000" dirty="0">
                <a:solidFill>
                  <a:srgbClr val="082452"/>
                </a:solidFill>
                <a:ea typeface="Arial"/>
                <a:cs typeface="Arial"/>
              </a:rPr>
              <a:t>Es ist nicht immer leicht zu definieren, welche Formen der Erwerbstätigkeit von Kindern zulässig sind und welche nicht.</a:t>
            </a:r>
            <a:br>
              <a:rPr lang="de-DE" sz="1000" dirty="0">
                <a:solidFill>
                  <a:srgbClr val="082452"/>
                </a:solidFill>
                <a:ea typeface="Arial"/>
                <a:cs typeface="Arial"/>
              </a:rPr>
            </a:br>
            <a:r>
              <a:rPr lang="de-DE" sz="1000" dirty="0">
                <a:solidFill>
                  <a:srgbClr val="082452"/>
                </a:solidFill>
                <a:ea typeface="Arial"/>
                <a:cs typeface="Arial"/>
                <a:sym typeface="Wingdings" panose="05000000000000000000" pitchFamily="2" charset="2"/>
              </a:rPr>
              <a:t>Im Seminar: Def</a:t>
            </a:r>
            <a:r>
              <a:rPr lang="de-DE" sz="1000" dirty="0">
                <a:solidFill>
                  <a:srgbClr val="082452"/>
                </a:solidFill>
                <a:ea typeface="Arial"/>
                <a:cs typeface="Arial"/>
              </a:rPr>
              <a:t>initionen der Rechte von Frauen, Müttern und Kindern und Überblick über Situation weltweit.</a:t>
            </a:r>
          </a:p>
          <a:p>
            <a:pPr defTabSz="486776">
              <a:defRPr/>
            </a:pPr>
            <a:r>
              <a:rPr lang="de-DE" altLang="de-DE" sz="1000" dirty="0">
                <a:solidFill>
                  <a:srgbClr val="082452"/>
                </a:solidFill>
                <a:ea typeface="Arial"/>
                <a:cs typeface="Arial"/>
              </a:rPr>
              <a:t>Im gesamten Seminar wollen wir auch erarbeiten, wie die Rechte und die Verletzung der Rechte von Müttern und Kindern zusammenhängen.</a:t>
            </a:r>
            <a:endParaRPr lang="en-GB" sz="1000" dirty="0">
              <a:solidFill>
                <a:srgbClr val="082452"/>
              </a:solidFill>
              <a:ea typeface="Arial"/>
              <a:cs typeface="Arial"/>
            </a:endParaRPr>
          </a:p>
          <a:p>
            <a:br>
              <a:rPr lang="de-DE" sz="1000" dirty="0">
                <a:solidFill>
                  <a:srgbClr val="082452"/>
                </a:solidFill>
                <a:ea typeface="Arial"/>
                <a:cs typeface="Arial"/>
              </a:rPr>
            </a:br>
            <a:r>
              <a:rPr lang="de-DE" sz="1000" dirty="0">
                <a:solidFill>
                  <a:srgbClr val="082452"/>
                </a:solidFill>
                <a:ea typeface="Arial"/>
                <a:cs typeface="Arial"/>
              </a:rPr>
              <a:t>Daraufhin lenken wir unsere Aufmerksamkeit auf die Bekleidungsindustrie und die Produktionsländer Indien und Bangladesch.</a:t>
            </a:r>
          </a:p>
          <a:p>
            <a:r>
              <a:rPr lang="de-DE" sz="1000" dirty="0">
                <a:solidFill>
                  <a:srgbClr val="082452"/>
                </a:solidFill>
                <a:ea typeface="Arial"/>
                <a:cs typeface="Arial"/>
              </a:rPr>
              <a:t>Hier beschäftigen wir uns mit der nationalen Rechtslage sowie mit den r</a:t>
            </a:r>
            <a:r>
              <a:rPr lang="de-DE" altLang="de-DE" sz="1000" dirty="0">
                <a:solidFill>
                  <a:srgbClr val="082452"/>
                </a:solidFill>
                <a:ea typeface="Arial"/>
                <a:cs typeface="Arial"/>
              </a:rPr>
              <a:t>ealen Arbeits- und Lebensbedingungen vor Ort,</a:t>
            </a:r>
          </a:p>
          <a:p>
            <a:r>
              <a:rPr lang="de-DE" altLang="de-DE" sz="1000" dirty="0">
                <a:solidFill>
                  <a:srgbClr val="082452"/>
                </a:solidFill>
                <a:ea typeface="Arial"/>
                <a:cs typeface="Arial"/>
              </a:rPr>
              <a:t>um im letzten Teil Möglichkeiten herauszuarbeiten, wie die Situation von Müttern und Kindern verbessert werden kann</a:t>
            </a:r>
          </a:p>
          <a:p>
            <a:r>
              <a:rPr lang="de-DE" altLang="de-DE" sz="1000" dirty="0">
                <a:solidFill>
                  <a:srgbClr val="082452"/>
                </a:solidFill>
                <a:ea typeface="Arial"/>
                <a:cs typeface="Arial"/>
              </a:rPr>
              <a:t>und auch wie wir selber aktiv werden können.</a:t>
            </a:r>
            <a:endParaRPr lang="de-DE" b="0" baseline="0" dirty="0"/>
          </a:p>
        </p:txBody>
      </p:sp>
    </p:spTree>
    <p:extLst>
      <p:ext uri="{BB962C8B-B14F-4D97-AF65-F5344CB8AC3E}">
        <p14:creationId xmlns:p14="http://schemas.microsoft.com/office/powerpoint/2010/main" val="3603478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p:cNvSpPr txBox="1"/>
          <p:nvPr/>
        </p:nvSpPr>
        <p:spPr>
          <a:xfrm>
            <a:off x="4167344" y="10882537"/>
            <a:ext cx="3186200" cy="572171"/>
          </a:xfrm>
          <a:prstGeom prst="rect">
            <a:avLst/>
          </a:prstGeom>
          <a:noFill/>
          <a:ln>
            <a:noFill/>
          </a:ln>
        </p:spPr>
        <p:txBody>
          <a:bodyPr lIns="107267" tIns="53828" rIns="107267" bIns="53828" anchor="b"/>
          <a:lstStyle/>
          <a:p>
            <a:pPr algn="r">
              <a:lnSpc>
                <a:spcPct val="100000"/>
              </a:lnSpc>
            </a:pPr>
            <a:fld id="{F4194BD1-9EC3-4657-B57E-358F77CD972C}" type="slidenum">
              <a:rPr lang="de-DE" sz="1400" spc="-1">
                <a:solidFill>
                  <a:srgbClr val="000000"/>
                </a:solidFill>
                <a:uFill>
                  <a:solidFill>
                    <a:srgbClr val="FFFFFF"/>
                  </a:solidFill>
                </a:uFill>
                <a:latin typeface="Times New Roman"/>
                <a:ea typeface="MS PGothic"/>
              </a:rPr>
              <a:t>20</a:t>
            </a:fld>
            <a:endParaRPr lang="de-DE" sz="1500" spc="-1">
              <a:solidFill>
                <a:srgbClr val="000000"/>
              </a:solidFill>
              <a:uFill>
                <a:solidFill>
                  <a:srgbClr val="FFFFFF"/>
                </a:solidFill>
              </a:uFill>
              <a:latin typeface="Times New Roman"/>
            </a:endParaRPr>
          </a:p>
        </p:txBody>
      </p:sp>
      <p:sp>
        <p:nvSpPr>
          <p:cNvPr id="415" name="PlaceHolder 2"/>
          <p:cNvSpPr>
            <a:spLocks noGrp="1"/>
          </p:cNvSpPr>
          <p:nvPr>
            <p:ph type="body"/>
          </p:nvPr>
        </p:nvSpPr>
        <p:spPr>
          <a:xfrm>
            <a:off x="980399" y="5441268"/>
            <a:ext cx="5392748" cy="5154377"/>
          </a:xfrm>
          <a:prstGeom prst="rect">
            <a:avLst/>
          </a:prstGeom>
        </p:spPr>
        <p:txBody>
          <a:bodyPr lIns="107267" tIns="53828" rIns="107267" bIns="53828"/>
          <a:lstStyle/>
          <a:p>
            <a:pPr marL="390"/>
            <a:endParaRPr lang="de-DE" sz="4800" i="1" spc="-1" dirty="0">
              <a:uFill>
                <a:solidFill>
                  <a:srgbClr val="FFFFFF"/>
                </a:solidFill>
              </a:uFill>
              <a:latin typeface="+mn-lt"/>
            </a:endParaRPr>
          </a:p>
        </p:txBody>
      </p:sp>
    </p:spTree>
    <p:extLst>
      <p:ext uri="{BB962C8B-B14F-4D97-AF65-F5344CB8AC3E}">
        <p14:creationId xmlns:p14="http://schemas.microsoft.com/office/powerpoint/2010/main" val="4756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A48EF27-93E6-4A43-A41C-2F6AB4FB7332}"/>
              </a:ext>
            </a:extLst>
          </p:cNvPr>
          <p:cNvSpPr>
            <a:spLocks noGrp="1" noChangeArrowheads="1"/>
          </p:cNvSpPr>
          <p:nvPr>
            <p:ph type="sldNum" sz="quarter"/>
          </p:nvPr>
        </p:nvSpPr>
        <p:spPr>
          <a:noFill/>
          <a:extLst>
            <a:ext uri="{91240B29-F687-4f45-9708-019B960494DF}">
              <a14:hiddenLine xmlns="" xmlns:a14="http://schemas.microsoft.com/office/drawing/2010/main" w="9525">
                <a:solidFill>
                  <a:srgbClr val="3465A4"/>
                </a:solidFill>
                <a:round/>
                <a:headEnd/>
                <a:tailEnd/>
              </a14:hiddenLine>
            </a:ext>
          </a:extLst>
        </p:spPr>
        <p:txBody>
          <a:bodyPr/>
          <a:lstStyle>
            <a:lvl1pPr marL="233928" indent="-233928"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1pPr>
            <a:lvl2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2pPr>
            <a:lvl3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3pPr>
            <a:lvl4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4pPr>
            <a:lvl5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5pPr>
            <a:lvl6pPr marL="2724569"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6pPr>
            <a:lvl7pPr marL="3219945"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7pPr>
            <a:lvl8pPr marL="3715322"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8pPr>
            <a:lvl9pPr marL="4210698"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9pPr>
          </a:lstStyle>
          <a:p>
            <a:pPr eaLnBrk="1" hangingPunct="1">
              <a:spcBef>
                <a:spcPct val="0"/>
              </a:spcBef>
            </a:pPr>
            <a:fld id="{D8998FFA-6050-48FE-8D09-88C5AF672D5D}" type="slidenum">
              <a:rPr lang="de-DE" altLang="de-DE">
                <a:latin typeface="Arial"/>
              </a:rPr>
              <a:pPr eaLnBrk="1" hangingPunct="1">
                <a:spcBef>
                  <a:spcPct val="0"/>
                </a:spcBef>
              </a:pPr>
              <a:t>21</a:t>
            </a:fld>
            <a:endParaRPr lang="de-DE" altLang="de-DE" dirty="0">
              <a:latin typeface="Arial"/>
            </a:endParaRPr>
          </a:p>
        </p:txBody>
      </p:sp>
      <p:sp>
        <p:nvSpPr>
          <p:cNvPr id="70659" name="Rectangle 1">
            <a:extLst>
              <a:ext uri="{FF2B5EF4-FFF2-40B4-BE49-F238E27FC236}">
                <a16:creationId xmlns:a16="http://schemas.microsoft.com/office/drawing/2014/main" id="{7E404EA2-7CFB-477B-B9B8-097EFC9EBBF6}"/>
              </a:ext>
            </a:extLst>
          </p:cNvPr>
          <p:cNvSpPr>
            <a:spLocks noGrp="1" noRot="1" noChangeAspect="1" noChangeArrowheads="1" noTextEdit="1"/>
          </p:cNvSpPr>
          <p:nvPr>
            <p:ph type="sldImg"/>
          </p:nvPr>
        </p:nvSpPr>
        <p:spPr>
          <a:xfrm>
            <a:off x="995363" y="768350"/>
            <a:ext cx="5113337" cy="3836988"/>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9A0CE4A2-A0B1-4F5F-B4A7-7404B4467923}"/>
              </a:ext>
            </a:extLst>
          </p:cNvPr>
          <p:cNvSpPr>
            <a:spLocks noGrp="1" noChangeArrowheads="1"/>
          </p:cNvSpPr>
          <p:nvPr>
            <p:ph type="body" idx="1"/>
          </p:nvPr>
        </p:nvSpPr>
        <p:spPr>
          <a:xfrm>
            <a:off x="947209" y="4861441"/>
            <a:ext cx="5209646" cy="4605576"/>
          </a:xfrm>
          <a:noFill/>
          <a:extLst>
            <a:ext uri="{91240B29-F687-4f45-9708-019B960494DF}">
              <a14:hiddenLine xmlns="" xmlns:a14="http://schemas.microsoft.com/office/drawing/2010/main" w="9525">
                <a:solidFill>
                  <a:srgbClr val="3465A4"/>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p>
        </p:txBody>
      </p:sp>
    </p:spTree>
    <p:extLst>
      <p:ext uri="{BB962C8B-B14F-4D97-AF65-F5344CB8AC3E}">
        <p14:creationId xmlns:p14="http://schemas.microsoft.com/office/powerpoint/2010/main" val="1214923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22</a:t>
            </a:fld>
            <a:endParaRPr lang="de-DE" altLang="de-DE"/>
          </a:p>
        </p:txBody>
      </p:sp>
    </p:spTree>
    <p:extLst>
      <p:ext uri="{BB962C8B-B14F-4D97-AF65-F5344CB8AC3E}">
        <p14:creationId xmlns:p14="http://schemas.microsoft.com/office/powerpoint/2010/main" val="1914065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pPr defTabSz="990752" eaLnBrk="0" hangingPunct="0">
              <a:buClrTx/>
              <a:buSzTx/>
              <a:defRPr/>
            </a:pPr>
            <a:fld id="{63DED1C2-BFE1-4CEE-8235-5ED00764E6D9}" type="slidenum">
              <a:rPr lang="de-DE" altLang="de-DE">
                <a:solidFill>
                  <a:srgbClr val="000000"/>
                </a:solidFill>
                <a:latin typeface="Times New Roman" panose="02020603050405020304" pitchFamily="18" charset="0"/>
                <a:ea typeface="MS PGothic" panose="020B0600070205080204" pitchFamily="34" charset="-128"/>
                <a:cs typeface="+mn-cs"/>
              </a:rPr>
              <a:pPr defTabSz="990752" eaLnBrk="0" hangingPunct="0">
                <a:buClrTx/>
                <a:buSzTx/>
                <a:defRPr/>
              </a:pPr>
              <a:t>23</a:t>
            </a:fld>
            <a:endParaRPr lang="de-DE" altLang="de-DE">
              <a:solidFill>
                <a:srgbClr val="000000"/>
              </a:solidFill>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Soziale Verantwortung = ihr wirtschaftliches Handeln sozial verantwortlich gestalten</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3.  Eigene Kodizes ernst nehmen und effektive Maßnahmen zur Umsetzung </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6. Nicht nur rein kommerzielle audits</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t>23</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Indien hat die entsprechenden Kernarbeitsnormen zu</a:t>
            </a:r>
            <a:r>
              <a:rPr lang="de-DE" baseline="0" dirty="0"/>
              <a:t> Kinderarbeit </a:t>
            </a:r>
            <a:r>
              <a:rPr lang="de-DE" dirty="0"/>
              <a:t>ratifiziert</a:t>
            </a:r>
            <a:r>
              <a:rPr lang="de-DE" baseline="0" dirty="0"/>
              <a:t> (jedoch erst im März 2017)</a:t>
            </a:r>
            <a:r>
              <a:rPr lang="de-DE" dirty="0"/>
              <a:t>,</a:t>
            </a:r>
          </a:p>
          <a:p>
            <a:r>
              <a:rPr lang="de-DE" dirty="0"/>
              <a:t>die EU-KRK sowie zusätzliche Abkommen. Auf nationaler Ebene gibt es eine große Anzahl an Gesetzen,</a:t>
            </a:r>
          </a:p>
          <a:p>
            <a:r>
              <a:rPr lang="de-DE" dirty="0"/>
              <a:t>die Kinder schützen und Kinderarbeit explizit verbieten</a:t>
            </a:r>
            <a:r>
              <a:rPr lang="de-DE" baseline="0" dirty="0"/>
              <a:t> oder ausschließen.</a:t>
            </a:r>
            <a:endParaRPr lang="de-DE" dirty="0"/>
          </a:p>
          <a:p>
            <a:endParaRPr lang="de-DE" dirty="0"/>
          </a:p>
          <a:p>
            <a:r>
              <a:rPr lang="de-DE" dirty="0"/>
              <a:t>Liste nationaler Gesetze: Ziel ist es nicht, die gesamte Liste durchzugehen. Vielmehr soll anschaulich werden,</a:t>
            </a:r>
          </a:p>
          <a:p>
            <a:r>
              <a:rPr lang="de-DE" dirty="0"/>
              <a:t>dass es eine Vielzahl</a:t>
            </a:r>
            <a:r>
              <a:rPr lang="de-DE" baseline="0" dirty="0"/>
              <a:t> nationaler Regelungen gibt, die fast lückenlos die internationalen Abkommen umsetzen.</a:t>
            </a:r>
          </a:p>
          <a:p>
            <a:r>
              <a:rPr lang="de-DE" baseline="0" dirty="0"/>
              <a:t>Dazu siehe Spalte Yes/</a:t>
            </a:r>
            <a:r>
              <a:rPr lang="de-DE" baseline="0" dirty="0" err="1"/>
              <a:t>No</a:t>
            </a:r>
            <a:r>
              <a:rPr lang="de-DE" baseline="0" dirty="0"/>
              <a:t> und ganz rechts die Auflistung der entsprechenden Gesetze.</a:t>
            </a:r>
          </a:p>
          <a:p>
            <a:endParaRPr lang="de-DE" baseline="0" dirty="0"/>
          </a:p>
          <a:p>
            <a:r>
              <a:rPr lang="de-DE" baseline="0" dirty="0"/>
              <a:t>„I</a:t>
            </a:r>
            <a:r>
              <a:rPr lang="en-US" baseline="0" dirty="0"/>
              <a:t>n </a:t>
            </a:r>
            <a:r>
              <a:rPr lang="en-US" b="1" baseline="0" dirty="0"/>
              <a:t>2018</a:t>
            </a:r>
            <a:r>
              <a:rPr lang="en-US" baseline="0" dirty="0"/>
              <a:t>, </a:t>
            </a:r>
            <a:r>
              <a:rPr lang="en-US" b="1" baseline="0" dirty="0"/>
              <a:t>India made a significant advancement in efforts to eliminate the worst forms of child labor</a:t>
            </a:r>
            <a:r>
              <a:rPr lang="en-US" baseline="0" dirty="0"/>
              <a:t>. The government drafted the Trafficking of Persons (Prevent, Protection and Rehabilitation) Bill, which criminalizes and enhances penalties for aggravated forms of trafficking, including trafficking for the purposes of forced labor, bonded labor, and begging.”</a:t>
            </a:r>
          </a:p>
          <a:p>
            <a:endParaRPr lang="de-DE" baseline="0" dirty="0"/>
          </a:p>
          <a:p>
            <a:r>
              <a:rPr lang="de-DE" i="1" baseline="0" dirty="0"/>
              <a:t>Quelle: https://www.dol.gov/agencies/ilab/resources/reports/child-labor/india, Zugriff 27.07.2020</a:t>
            </a:r>
          </a:p>
        </p:txBody>
      </p:sp>
    </p:spTree>
    <p:extLst>
      <p:ext uri="{BB962C8B-B14F-4D97-AF65-F5344CB8AC3E}">
        <p14:creationId xmlns:p14="http://schemas.microsoft.com/office/powerpoint/2010/main" val="3061374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pPr defTabSz="990752" eaLnBrk="0" hangingPunct="0">
              <a:buClrTx/>
              <a:buSzTx/>
              <a:defRPr/>
            </a:pPr>
            <a:fld id="{63DED1C2-BFE1-4CEE-8235-5ED00764E6D9}" type="slidenum">
              <a:rPr lang="de-DE" altLang="de-DE">
                <a:solidFill>
                  <a:srgbClr val="000000"/>
                </a:solidFill>
                <a:latin typeface="Times New Roman" panose="02020603050405020304" pitchFamily="18" charset="0"/>
                <a:ea typeface="MS PGothic" panose="020B0600070205080204" pitchFamily="34" charset="-128"/>
                <a:cs typeface="+mn-cs"/>
              </a:rPr>
              <a:pPr defTabSz="990752" eaLnBrk="0" hangingPunct="0">
                <a:buClrTx/>
                <a:buSzTx/>
                <a:defRPr/>
              </a:pPr>
              <a:t>24</a:t>
            </a:fld>
            <a:endParaRPr lang="de-DE" altLang="de-DE">
              <a:solidFill>
                <a:srgbClr val="000000"/>
              </a:solidFill>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Soziale Verantwortung = ihr wirtschaftliches Handeln sozial verantwortlich gestalten</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3.  Eigene Kodizes ernst nehmen und effektive Maßnahmen zur Umsetzung </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6. Nicht nur rein kommerzielle audits</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t>24</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Vielzahl</a:t>
            </a:r>
            <a:r>
              <a:rPr lang="de-DE" baseline="0" dirty="0"/>
              <a:t> nationaler Regelungen, die fast lückenlos die internationalen Abkommen umsetzen.</a:t>
            </a:r>
          </a:p>
          <a:p>
            <a:r>
              <a:rPr lang="de-DE" baseline="0" dirty="0"/>
              <a:t>Dazu siehe Spalte Yes/</a:t>
            </a:r>
            <a:r>
              <a:rPr lang="de-DE" baseline="0" dirty="0" err="1"/>
              <a:t>No</a:t>
            </a:r>
            <a:r>
              <a:rPr lang="de-DE" baseline="0" dirty="0"/>
              <a:t> und ganz rechts die Auflistung der entsprechenden Gesetze.</a:t>
            </a:r>
          </a:p>
          <a:p>
            <a:endParaRPr lang="de-DE" baseline="0" dirty="0"/>
          </a:p>
          <a:p>
            <a:r>
              <a:rPr lang="de-DE" baseline="0" dirty="0"/>
              <a:t>Hervorzuheben sind die kostenlose Schulbildung und Schulpflicht bis 14 Jahre sowie das Verbot</a:t>
            </a:r>
          </a:p>
          <a:p>
            <a:r>
              <a:rPr lang="de-DE" baseline="0" dirty="0"/>
              <a:t>gefährlicher Arbeit bis 14 Jahre. Es fehlt ein Mindestalter zum Arbeiten.</a:t>
            </a:r>
          </a:p>
          <a:p>
            <a:endParaRPr lang="de-DE" baseline="0" dirty="0"/>
          </a:p>
          <a:p>
            <a:r>
              <a:rPr lang="de-DE" i="1" baseline="0" dirty="0"/>
              <a:t>Quelle: https://www.dol.gov/agencies/ilab/resources/reports/child-labor/india, Zugriff 27.07.2020</a:t>
            </a:r>
          </a:p>
        </p:txBody>
      </p:sp>
    </p:spTree>
    <p:extLst>
      <p:ext uri="{BB962C8B-B14F-4D97-AF65-F5344CB8AC3E}">
        <p14:creationId xmlns:p14="http://schemas.microsoft.com/office/powerpoint/2010/main" val="1233415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pPr defTabSz="990752" eaLnBrk="0" hangingPunct="0">
              <a:buClrTx/>
              <a:buSzTx/>
              <a:defRPr/>
            </a:pPr>
            <a:fld id="{63DED1C2-BFE1-4CEE-8235-5ED00764E6D9}" type="slidenum">
              <a:rPr lang="de-DE" altLang="de-DE">
                <a:solidFill>
                  <a:srgbClr val="000000"/>
                </a:solidFill>
                <a:latin typeface="Times New Roman" panose="02020603050405020304" pitchFamily="18" charset="0"/>
                <a:ea typeface="MS PGothic" panose="020B0600070205080204" pitchFamily="34" charset="-128"/>
                <a:cs typeface="+mn-cs"/>
              </a:rPr>
              <a:pPr defTabSz="990752" eaLnBrk="0" hangingPunct="0">
                <a:buClrTx/>
                <a:buSzTx/>
                <a:defRPr/>
              </a:pPr>
              <a:t>25</a:t>
            </a:fld>
            <a:endParaRPr lang="de-DE" altLang="de-DE">
              <a:solidFill>
                <a:srgbClr val="000000"/>
              </a:solidFill>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Soziale Verantwortung = ihr wirtschaftliches Handeln sozial verantwortlich gestalten</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3.  Eigene Kodizes ernst nehmen und effektive Maßnahmen zur Umsetzung </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6. Nicht nur rein kommerzielle audits</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t>25</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Bangladesch hat die Kernarbeitsnorm zum Mindestalter nicht ratifiziert, jedoch die Kernarbeitsnorm zur</a:t>
            </a:r>
            <a:r>
              <a:rPr lang="de-DE" baseline="0" dirty="0"/>
              <a:t> Abschaffung der Kinderarbeit,</a:t>
            </a:r>
          </a:p>
          <a:p>
            <a:r>
              <a:rPr lang="de-DE" dirty="0"/>
              <a:t>die EU-KRK sowie zusätzliche Abkommen. Auf nationaler Ebene gibt es eine große Anzahl an Gesetzen,</a:t>
            </a:r>
          </a:p>
          <a:p>
            <a:r>
              <a:rPr lang="de-DE" dirty="0"/>
              <a:t>die Kinder schützen und Kinderarbeit explizit verbieten</a:t>
            </a:r>
            <a:r>
              <a:rPr lang="de-DE" baseline="0" dirty="0"/>
              <a:t> oder ausschließen.</a:t>
            </a:r>
            <a:endParaRPr lang="de-DE" dirty="0"/>
          </a:p>
          <a:p>
            <a:endParaRPr lang="de-DE" dirty="0"/>
          </a:p>
          <a:p>
            <a:r>
              <a:rPr lang="de-DE" dirty="0"/>
              <a:t>Liste nationaler Gesetze: Ziel ist es nicht, die gesamte Liste durchzugehen. Vielmehr soll anschaulich werden,</a:t>
            </a:r>
          </a:p>
          <a:p>
            <a:r>
              <a:rPr lang="de-DE" dirty="0"/>
              <a:t>dass es eine Vielzahl nationaler Regelungen gibt, die fast lückenlos die internationalen Abkommen umsetzen.</a:t>
            </a:r>
          </a:p>
          <a:p>
            <a:r>
              <a:rPr lang="de-DE" dirty="0"/>
              <a:t>Dazu siehe Spalte Yes/</a:t>
            </a:r>
            <a:r>
              <a:rPr lang="de-DE" dirty="0" err="1"/>
              <a:t>No</a:t>
            </a:r>
            <a:r>
              <a:rPr lang="de-DE" dirty="0"/>
              <a:t> und ganz rechts die Auflistung der entsprechenden Gesetze.</a:t>
            </a:r>
          </a:p>
          <a:p>
            <a:endParaRPr lang="de-DE" baseline="0" dirty="0"/>
          </a:p>
          <a:p>
            <a:r>
              <a:rPr lang="de-DE" i="1" baseline="0" dirty="0"/>
              <a:t>Quelle: https://www.dol.gov/agencies/ilab/resources/reports/child-labor/bangladesh, Zugriff 27.07.2020</a:t>
            </a:r>
          </a:p>
        </p:txBody>
      </p:sp>
    </p:spTree>
    <p:extLst>
      <p:ext uri="{BB962C8B-B14F-4D97-AF65-F5344CB8AC3E}">
        <p14:creationId xmlns:p14="http://schemas.microsoft.com/office/powerpoint/2010/main" val="1350857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pPr defTabSz="990752" eaLnBrk="0" hangingPunct="0">
              <a:buClrTx/>
              <a:buSzTx/>
              <a:defRPr/>
            </a:pPr>
            <a:fld id="{63DED1C2-BFE1-4CEE-8235-5ED00764E6D9}" type="slidenum">
              <a:rPr lang="de-DE" altLang="de-DE">
                <a:solidFill>
                  <a:srgbClr val="000000"/>
                </a:solidFill>
                <a:latin typeface="Times New Roman" panose="02020603050405020304" pitchFamily="18" charset="0"/>
                <a:ea typeface="MS PGothic" panose="020B0600070205080204" pitchFamily="34" charset="-128"/>
                <a:cs typeface="+mn-cs"/>
              </a:rPr>
              <a:pPr defTabSz="990752" eaLnBrk="0" hangingPunct="0">
                <a:buClrTx/>
                <a:buSzTx/>
                <a:defRPr/>
              </a:pPr>
              <a:t>26</a:t>
            </a:fld>
            <a:endParaRPr lang="de-DE" altLang="de-DE">
              <a:solidFill>
                <a:srgbClr val="000000"/>
              </a:solidFill>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Soziale Verantwortung = ihr wirtschaftliches Handeln sozial verantwortlich gestalten</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3.  Eigene Kodizes ernst nehmen und effektive Maßnahmen zur Umsetzung </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6. Nicht nur rein kommerzielle audits</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t>26</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Vielzahl</a:t>
            </a:r>
            <a:r>
              <a:rPr lang="de-DE" baseline="0" dirty="0"/>
              <a:t> nationaler Regelungen gibt, die fast lückenlos die internationalen Abkommen umsetzen.</a:t>
            </a:r>
          </a:p>
          <a:p>
            <a:r>
              <a:rPr lang="de-DE" baseline="0" dirty="0"/>
              <a:t>Dazu siehe Spalte Yes/</a:t>
            </a:r>
            <a:r>
              <a:rPr lang="de-DE" baseline="0" dirty="0" err="1"/>
              <a:t>No</a:t>
            </a:r>
            <a:r>
              <a:rPr lang="de-DE" baseline="0" dirty="0"/>
              <a:t> und ganz rechts die Auflistung der entsprechenden Gesetze.</a:t>
            </a:r>
          </a:p>
          <a:p>
            <a:endParaRPr lang="de-DE" baseline="0" dirty="0"/>
          </a:p>
          <a:p>
            <a:r>
              <a:rPr lang="de-DE" baseline="0" dirty="0"/>
              <a:t>Hervorzuheben ist die kostenlose Schulbildung, die Schulpflicht geht allerdings nur bis zum 11. Lebensjahr.</a:t>
            </a:r>
          </a:p>
          <a:p>
            <a:r>
              <a:rPr lang="de-DE" baseline="0" dirty="0"/>
              <a:t>Das Mindestalter zum Arbeiten beträgt 14 Jahre, gefährliche Tätigkeiten dürfen erst ab 18 Jahren ausgeführt werden.</a:t>
            </a:r>
          </a:p>
          <a:p>
            <a:endParaRPr lang="de-DE" baseline="0" dirty="0"/>
          </a:p>
          <a:p>
            <a:pPr defTabSz="486776">
              <a:defRPr/>
            </a:pPr>
            <a:r>
              <a:rPr lang="de-DE" i="1" baseline="0" dirty="0"/>
              <a:t>Quelle: https://www.dol.gov/agencies/ilab/resources/reports/child-labor/bangladesh, Zugriff 27.07.2020</a:t>
            </a:r>
          </a:p>
        </p:txBody>
      </p:sp>
    </p:spTree>
    <p:extLst>
      <p:ext uri="{BB962C8B-B14F-4D97-AF65-F5344CB8AC3E}">
        <p14:creationId xmlns:p14="http://schemas.microsoft.com/office/powerpoint/2010/main" val="3825003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pPr defTabSz="990752" eaLnBrk="0" hangingPunct="0">
              <a:buClrTx/>
              <a:buSzTx/>
              <a:defRPr/>
            </a:pPr>
            <a:fld id="{63DED1C2-BFE1-4CEE-8235-5ED00764E6D9}" type="slidenum">
              <a:rPr lang="de-DE" altLang="de-DE">
                <a:solidFill>
                  <a:srgbClr val="000000"/>
                </a:solidFill>
                <a:latin typeface="Times New Roman" panose="02020603050405020304" pitchFamily="18" charset="0"/>
                <a:ea typeface="MS PGothic" panose="020B0600070205080204" pitchFamily="34" charset="-128"/>
                <a:cs typeface="+mn-cs"/>
              </a:rPr>
              <a:pPr defTabSz="990752" eaLnBrk="0" hangingPunct="0">
                <a:buClrTx/>
                <a:buSzTx/>
                <a:defRPr/>
              </a:pPr>
              <a:t>27</a:t>
            </a:fld>
            <a:endParaRPr lang="de-DE" altLang="de-DE">
              <a:solidFill>
                <a:srgbClr val="000000"/>
              </a:solidFill>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Soziale Verantwortung = ihr wirtschaftliches Handeln sozial verantwortlich gestalten</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3.  Eigene Kodizes ernst nehmen und effektive Maßnahmen zur Umsetzung </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6. Nicht nur rein kommerzielle audits</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t>27</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de-DE" i="1" baseline="0" dirty="0"/>
          </a:p>
        </p:txBody>
      </p:sp>
    </p:spTree>
    <p:extLst>
      <p:ext uri="{BB962C8B-B14F-4D97-AF65-F5344CB8AC3E}">
        <p14:creationId xmlns:p14="http://schemas.microsoft.com/office/powerpoint/2010/main" val="1936614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pPr defTabSz="990752" eaLnBrk="0" hangingPunct="0">
              <a:buClrTx/>
              <a:buSzTx/>
              <a:defRPr/>
            </a:pPr>
            <a:fld id="{63DED1C2-BFE1-4CEE-8235-5ED00764E6D9}" type="slidenum">
              <a:rPr lang="de-DE" altLang="de-DE">
                <a:solidFill>
                  <a:srgbClr val="000000"/>
                </a:solidFill>
                <a:latin typeface="Times New Roman" panose="02020603050405020304" pitchFamily="18" charset="0"/>
                <a:ea typeface="MS PGothic" panose="020B0600070205080204" pitchFamily="34" charset="-128"/>
                <a:cs typeface="+mn-cs"/>
              </a:rPr>
              <a:pPr defTabSz="990752" eaLnBrk="0" hangingPunct="0">
                <a:buClrTx/>
                <a:buSzTx/>
                <a:defRPr/>
              </a:pPr>
              <a:t>28</a:t>
            </a:fld>
            <a:endParaRPr lang="de-DE" altLang="de-DE">
              <a:solidFill>
                <a:srgbClr val="000000"/>
              </a:solidFill>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Soziale Verantwortung = ihr wirtschaftliches Handeln sozial verantwortlich gestalten</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3.  Eigene Kodizes ernst nehmen und effektive Maßnahmen zur Umsetzung </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6. Nicht nur rein kommerzielle audits</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t>28</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dirty="0" err="1"/>
              <a:t>Indien</a:t>
            </a:r>
            <a:r>
              <a:rPr lang="en-US" b="1" dirty="0"/>
              <a:t>:</a:t>
            </a:r>
          </a:p>
          <a:p>
            <a:r>
              <a:rPr lang="en-US" dirty="0"/>
              <a:t>In </a:t>
            </a:r>
            <a:r>
              <a:rPr lang="en-US" dirty="0" err="1"/>
              <a:t>Indien</a:t>
            </a:r>
            <a:r>
              <a:rPr lang="en-US" dirty="0"/>
              <a:t> </a:t>
            </a:r>
            <a:r>
              <a:rPr lang="en-US" dirty="0" err="1"/>
              <a:t>neues</a:t>
            </a:r>
            <a:r>
              <a:rPr lang="en-US" dirty="0"/>
              <a:t> </a:t>
            </a:r>
            <a:r>
              <a:rPr lang="en-US" dirty="0" err="1"/>
              <a:t>Gesetz</a:t>
            </a:r>
            <a:r>
              <a:rPr lang="en-US" dirty="0"/>
              <a:t> </a:t>
            </a:r>
            <a:r>
              <a:rPr lang="en-US" dirty="0" err="1"/>
              <a:t>zu</a:t>
            </a:r>
            <a:r>
              <a:rPr lang="en-US" dirty="0"/>
              <a:t> </a:t>
            </a:r>
            <a:r>
              <a:rPr lang="en-US" dirty="0" err="1"/>
              <a:t>Mutterschutz</a:t>
            </a:r>
            <a:r>
              <a:rPr lang="en-US" dirty="0"/>
              <a:t>: </a:t>
            </a:r>
            <a:r>
              <a:rPr lang="en-US" b="1" dirty="0"/>
              <a:t>Maternity Benefit (Amendment) Act, 2017 </a:t>
            </a:r>
            <a:r>
              <a:rPr lang="en-US" dirty="0" err="1"/>
              <a:t>ist</a:t>
            </a:r>
            <a:r>
              <a:rPr lang="en-US" dirty="0"/>
              <a:t> </a:t>
            </a:r>
            <a:r>
              <a:rPr lang="en-US" dirty="0" err="1"/>
              <a:t>seit</a:t>
            </a:r>
            <a:r>
              <a:rPr lang="en-US" dirty="0"/>
              <a:t> dem 1. April 2017 in Kraft (</a:t>
            </a:r>
            <a:r>
              <a:rPr lang="en-US" dirty="0" err="1"/>
              <a:t>Bundesebene</a:t>
            </a:r>
            <a:r>
              <a:rPr lang="en-US" dirty="0"/>
              <a:t>)</a:t>
            </a:r>
          </a:p>
          <a:p>
            <a:r>
              <a:rPr lang="en-US" dirty="0"/>
              <a:t>26 </a:t>
            </a:r>
            <a:r>
              <a:rPr lang="en-US" dirty="0" err="1"/>
              <a:t>Wochen</a:t>
            </a:r>
            <a:r>
              <a:rPr lang="en-US" dirty="0"/>
              <a:t> </a:t>
            </a:r>
            <a:r>
              <a:rPr lang="en-US" dirty="0" err="1"/>
              <a:t>bezahlter</a:t>
            </a:r>
            <a:r>
              <a:rPr lang="en-US" dirty="0"/>
              <a:t> </a:t>
            </a:r>
            <a:r>
              <a:rPr lang="en-US" dirty="0" err="1"/>
              <a:t>Mutterschutz</a:t>
            </a:r>
            <a:r>
              <a:rPr lang="en-US" dirty="0"/>
              <a:t> gilt </a:t>
            </a:r>
            <a:r>
              <a:rPr lang="en-US" dirty="0" err="1"/>
              <a:t>für</a:t>
            </a:r>
            <a:r>
              <a:rPr lang="en-US" dirty="0"/>
              <a:t> die </a:t>
            </a:r>
            <a:r>
              <a:rPr lang="en-US" dirty="0" err="1"/>
              <a:t>ersten</a:t>
            </a:r>
            <a:r>
              <a:rPr lang="en-US" dirty="0"/>
              <a:t> </a:t>
            </a:r>
            <a:r>
              <a:rPr lang="en-US" dirty="0" err="1"/>
              <a:t>beiden</a:t>
            </a:r>
            <a:r>
              <a:rPr lang="en-US" dirty="0"/>
              <a:t> Kinder, </a:t>
            </a:r>
            <a:r>
              <a:rPr lang="en-US" dirty="0" err="1"/>
              <a:t>für</a:t>
            </a:r>
            <a:r>
              <a:rPr lang="en-US" dirty="0"/>
              <a:t> das </a:t>
            </a:r>
            <a:r>
              <a:rPr lang="en-US" dirty="0" err="1"/>
              <a:t>dritte</a:t>
            </a:r>
            <a:r>
              <a:rPr lang="en-US" dirty="0"/>
              <a:t> Kind</a:t>
            </a:r>
            <a:r>
              <a:rPr lang="en-US" baseline="0" dirty="0"/>
              <a:t> </a:t>
            </a:r>
            <a:r>
              <a:rPr lang="en-US" baseline="0" dirty="0" err="1"/>
              <a:t>gibt</a:t>
            </a:r>
            <a:r>
              <a:rPr lang="en-US" baseline="0" dirty="0"/>
              <a:t> es </a:t>
            </a:r>
            <a:r>
              <a:rPr lang="en-US" baseline="0" dirty="0" err="1"/>
              <a:t>weiterhin</a:t>
            </a:r>
            <a:r>
              <a:rPr lang="en-US" baseline="0" dirty="0"/>
              <a:t> </a:t>
            </a:r>
            <a:r>
              <a:rPr lang="en-US" baseline="0" dirty="0" err="1"/>
              <a:t>nur</a:t>
            </a:r>
            <a:r>
              <a:rPr lang="en-US" baseline="0" dirty="0"/>
              <a:t> </a:t>
            </a:r>
            <a:r>
              <a:rPr lang="en-US" dirty="0"/>
              <a:t>12 </a:t>
            </a:r>
            <a:r>
              <a:rPr lang="en-US" dirty="0" err="1"/>
              <a:t>Wochen</a:t>
            </a:r>
            <a:endParaRPr lang="en-US" dirty="0"/>
          </a:p>
          <a:p>
            <a:pPr defTabSz="486776">
              <a:defRPr/>
            </a:pPr>
            <a:r>
              <a:rPr lang="en-GB" dirty="0" err="1"/>
              <a:t>Gewerkschaften</a:t>
            </a:r>
            <a:r>
              <a:rPr lang="en-GB" dirty="0"/>
              <a:t> </a:t>
            </a:r>
            <a:r>
              <a:rPr lang="en-GB" dirty="0" err="1"/>
              <a:t>befürchten</a:t>
            </a:r>
            <a:r>
              <a:rPr lang="en-GB" dirty="0"/>
              <a:t>, </a:t>
            </a:r>
            <a:r>
              <a:rPr lang="en-GB" dirty="0" err="1"/>
              <a:t>dass</a:t>
            </a:r>
            <a:r>
              <a:rPr lang="en-GB" dirty="0"/>
              <a:t> dies </a:t>
            </a:r>
            <a:r>
              <a:rPr lang="en-GB" dirty="0" err="1"/>
              <a:t>zu</a:t>
            </a:r>
            <a:r>
              <a:rPr lang="en-GB" dirty="0"/>
              <a:t> </a:t>
            </a:r>
            <a:r>
              <a:rPr lang="en-GB" dirty="0" err="1"/>
              <a:t>mehr</a:t>
            </a:r>
            <a:r>
              <a:rPr lang="en-GB" dirty="0"/>
              <a:t> </a:t>
            </a:r>
            <a:r>
              <a:rPr lang="en-GB" dirty="0" err="1"/>
              <a:t>Diskriminierung</a:t>
            </a:r>
            <a:r>
              <a:rPr lang="en-GB" dirty="0"/>
              <a:t> von </a:t>
            </a:r>
            <a:r>
              <a:rPr lang="en-GB" dirty="0" err="1"/>
              <a:t>schwangeren</a:t>
            </a:r>
            <a:r>
              <a:rPr lang="en-GB" dirty="0"/>
              <a:t> Frauen </a:t>
            </a:r>
            <a:r>
              <a:rPr lang="en-GB" dirty="0" err="1"/>
              <a:t>führen</a:t>
            </a:r>
            <a:r>
              <a:rPr lang="en-GB" dirty="0"/>
              <a:t> </a:t>
            </a:r>
            <a:r>
              <a:rPr lang="en-GB" dirty="0" err="1"/>
              <a:t>könnte</a:t>
            </a:r>
            <a:endParaRPr lang="en-GB" dirty="0"/>
          </a:p>
          <a:p>
            <a:pPr defTabSz="486776">
              <a:defRPr/>
            </a:pPr>
            <a:r>
              <a:rPr lang="en-GB" dirty="0"/>
              <a:t>(</a:t>
            </a:r>
            <a:r>
              <a:rPr lang="en-GB" dirty="0" err="1"/>
              <a:t>z.B</a:t>
            </a:r>
            <a:r>
              <a:rPr lang="en-GB" dirty="0"/>
              <a:t>. </a:t>
            </a:r>
            <a:r>
              <a:rPr lang="en-GB" dirty="0" err="1"/>
              <a:t>Entlassungen</a:t>
            </a:r>
            <a:r>
              <a:rPr lang="en-GB" dirty="0"/>
              <a:t>)</a:t>
            </a:r>
            <a:endParaRPr lang="en-US" dirty="0"/>
          </a:p>
          <a:p>
            <a:r>
              <a:rPr lang="en-US" i="1" dirty="0"/>
              <a:t>Quelle: http://www.world-psi.org/sites/default/files/attachment/news/maternity_benefit_amendment_act2017__0.pdf, </a:t>
            </a:r>
            <a:r>
              <a:rPr lang="en-US" i="1" dirty="0" err="1"/>
              <a:t>Zugriff</a:t>
            </a:r>
            <a:r>
              <a:rPr lang="en-US" i="1" dirty="0"/>
              <a:t> 17.09.2019</a:t>
            </a:r>
          </a:p>
          <a:p>
            <a:r>
              <a:rPr lang="en-US" dirty="0"/>
              <a:t> </a:t>
            </a:r>
            <a:endParaRPr lang="en-GB" sz="1300" dirty="0">
              <a:solidFill>
                <a:schemeClr val="tx1"/>
              </a:solidFill>
            </a:endParaRPr>
          </a:p>
          <a:p>
            <a:r>
              <a:rPr lang="de-DE" sz="1300" b="1" dirty="0"/>
              <a:t>Bangladesch:</a:t>
            </a:r>
          </a:p>
          <a:p>
            <a:r>
              <a:rPr lang="de-DE" sz="1300" dirty="0"/>
              <a:t>Nach dem </a:t>
            </a:r>
            <a:r>
              <a:rPr lang="de-DE" sz="1300" dirty="0" err="1"/>
              <a:t>Bangladesh</a:t>
            </a:r>
            <a:r>
              <a:rPr lang="de-DE" sz="1300" dirty="0"/>
              <a:t> Labour Act haben Frauen, sofern sie mindestens sechs Monate vor dem</a:t>
            </a:r>
          </a:p>
          <a:p>
            <a:r>
              <a:rPr lang="de-DE" sz="1300" dirty="0"/>
              <a:t>Geburtstermin für den*die Arbeitgeber*in gearbeitet haben und nicht schon zwei Kinder haben, Anspruch</a:t>
            </a:r>
          </a:p>
          <a:p>
            <a:r>
              <a:rPr lang="de-DE" sz="1300" dirty="0"/>
              <a:t>auf 16 Wochen Mutterschaftsurlaub und -geld (im öffentlichen Dienst 24 Wochen), wovon</a:t>
            </a:r>
          </a:p>
          <a:p>
            <a:r>
              <a:rPr lang="de-DE" sz="1300" dirty="0"/>
              <a:t>mindestens acht Wochen nach der Geburt zu nehmen sind. In Fällen, in denen sie bereits</a:t>
            </a:r>
          </a:p>
          <a:p>
            <a:r>
              <a:rPr lang="de-DE" sz="1300" dirty="0"/>
              <a:t>zwei Kinder haben, haben die Frauen nur Anspruch auf unbezahlten Urlaub. Diejenigen, die Anspruch</a:t>
            </a:r>
          </a:p>
          <a:p>
            <a:r>
              <a:rPr lang="de-DE" sz="1300" dirty="0"/>
              <a:t>auf bezahlten Urlaub haben, sollten für 16 Wochen den vollen Durchschnittslohn erhalten,</a:t>
            </a:r>
          </a:p>
          <a:p>
            <a:r>
              <a:rPr lang="de-DE" sz="1300" dirty="0"/>
              <a:t>den sie in den vorangegangenen drei Monaten erhalten haben.</a:t>
            </a:r>
          </a:p>
          <a:p>
            <a:r>
              <a:rPr lang="de-DE" sz="1300" i="1" dirty="0"/>
              <a:t>Quelle: https://saubere-kleidung.de/wp-content/uploads/2018/07/2018-Analysepapier-Bangladesch-Aethiopien-Myanmar.pdf, </a:t>
            </a:r>
          </a:p>
          <a:p>
            <a:r>
              <a:rPr lang="de-DE" sz="1300" i="1" dirty="0"/>
              <a:t>Zugriff 27.07.2020</a:t>
            </a:r>
          </a:p>
          <a:p>
            <a:endParaRPr lang="de-DE" sz="1300" i="1" dirty="0"/>
          </a:p>
          <a:p>
            <a:r>
              <a:rPr lang="de-DE" sz="1300" dirty="0"/>
              <a:t>Gesetzeslage in Indien und Bangladesch ist gut, jedoch große Diskrepanz zwischen Gesetzeslage und realen Arbeits- und</a:t>
            </a:r>
          </a:p>
          <a:p>
            <a:r>
              <a:rPr lang="de-DE" sz="1300" dirty="0"/>
              <a:t>Lebensbedingungen (wie schon in der 1. Gruppenar­beit mit Porträts offensichtlich wurde). </a:t>
            </a:r>
            <a:endParaRPr lang="de-DE" i="1" baseline="0" dirty="0"/>
          </a:p>
        </p:txBody>
      </p:sp>
    </p:spTree>
    <p:extLst>
      <p:ext uri="{BB962C8B-B14F-4D97-AF65-F5344CB8AC3E}">
        <p14:creationId xmlns:p14="http://schemas.microsoft.com/office/powerpoint/2010/main" val="938213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fld id="{79117962-407E-41BD-A53C-598BE3809FC3}" type="slidenum">
              <a:rPr lang="de-DE" altLang="de-DE" smtClean="0"/>
              <a:pPr/>
              <a:t>29</a:t>
            </a:fld>
            <a:endParaRPr lang="de-DE" altLang="de-DE" dirty="0"/>
          </a:p>
        </p:txBody>
      </p:sp>
    </p:spTree>
    <p:extLst>
      <p:ext uri="{BB962C8B-B14F-4D97-AF65-F5344CB8AC3E}">
        <p14:creationId xmlns:p14="http://schemas.microsoft.com/office/powerpoint/2010/main" val="87201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Thema </a:t>
            </a:r>
            <a:r>
              <a:rPr lang="de-DE" b="1" dirty="0" err="1"/>
              <a:t>Equal</a:t>
            </a:r>
            <a:r>
              <a:rPr lang="de-DE" b="1" dirty="0"/>
              <a:t> Care:</a:t>
            </a:r>
          </a:p>
          <a:p>
            <a:pPr marL="0" indent="0">
              <a:buFontTx/>
              <a:buNone/>
            </a:pPr>
            <a:r>
              <a:rPr lang="de-DE" dirty="0"/>
              <a:t>Bevor in diesem Modul von Müttern und Kindern gesprochen wird, soll auf die unfaire Aufteilung von Care-Arbeit zwischen Männern und Frauen aufmerksam gemacht werden!</a:t>
            </a:r>
          </a:p>
          <a:p>
            <a:pPr marL="171450" indent="-171450">
              <a:buFontTx/>
              <a:buChar char="-"/>
            </a:pPr>
            <a:r>
              <a:rPr lang="de-DE" dirty="0"/>
              <a:t>Kindererziehung und –</a:t>
            </a:r>
            <a:r>
              <a:rPr lang="de-DE" dirty="0" err="1"/>
              <a:t>betreuung</a:t>
            </a:r>
            <a:r>
              <a:rPr lang="de-DE"/>
              <a:t> gelten </a:t>
            </a:r>
            <a:r>
              <a:rPr lang="de-DE" dirty="0"/>
              <a:t>oftmals (noch immer) als (alleinige) Aufgabe von Frauen</a:t>
            </a:r>
          </a:p>
          <a:p>
            <a:pPr marL="171450" indent="-171450">
              <a:buFontTx/>
              <a:buChar char="-"/>
            </a:pPr>
            <a:r>
              <a:rPr lang="de-DE" dirty="0"/>
              <a:t>FEMNET möchte sich stark machen für eine gerechte und selbstbestimmte Aufteilung der Care-Arbeit in Familien</a:t>
            </a:r>
          </a:p>
          <a:p>
            <a:endParaRPr lang="de-DE" dirty="0"/>
          </a:p>
          <a:p>
            <a:r>
              <a:rPr lang="de-DE" dirty="0"/>
              <a:t>„Der Gender Care Gap ist die Lücke in der Zeitverwendung von Männern und Frauen für unbezahlte Hausarbeit und Kinderbetreuung. Seit dem Jahr 1992 ist der Gender Care Gap in Deutschland zwar zurückgegangen, jedoch ist bezahlte und unbezahlte Arbeit noch immer sehr ungleich zwischen Frauen und Männern verteilt. So belegte Deutschland etwa im Ländervergleich der OECD im Jahr 2017 beim Gender Care Gap nur einen mittleren Rang. </a:t>
            </a:r>
            <a:r>
              <a:rPr lang="de-DE" b="1" dirty="0"/>
              <a:t>In Paarhaushalten verbringen Frauen deutlich mehr Zeit mit Hausarbeit und Kinderbetreuung, wobei sie eher Arbeiten übernehmen, die häufig anfallen und zeitlich unflexibel sind. Männer verwenden mehr Zeit für Erwerbsarbeit und übernehmen zu Hause eher Arbeiten, die seltener anfallen und zeitlich flexibel sind.</a:t>
            </a:r>
            <a:r>
              <a:rPr lang="de-DE" dirty="0"/>
              <a:t> Besonders groß sind die Unterschiede in der Zeitverwendung bei Paaren mit kleinen Kindern. Dass der Gender Care Gap auch unabhängig von zeitlichen Restriktionen durch Erwerbsarbeit existiert, zeigt insbesondere ein Vergleich von Familien- und Hausarbeit an Wochentagen und (erwerbsfreien) Sonntagen. </a:t>
            </a:r>
            <a:r>
              <a:rPr lang="de-DE" b="1" dirty="0"/>
              <a:t>Der Gender Care Gap ist eine der Ursachen für die systematische finanzielle Schlechterstellung von Frauen gegenüber Männern und ihr höheres Altersarmutsrisiko.“</a:t>
            </a:r>
          </a:p>
          <a:p>
            <a:r>
              <a:rPr lang="de-DE" dirty="0"/>
              <a:t>https://www.diw.de/de/diw_01.c.615859.de/gender_care_gap.html</a:t>
            </a:r>
          </a:p>
          <a:p>
            <a:endParaRPr lang="de-DE" dirty="0"/>
          </a:p>
          <a:p>
            <a:r>
              <a:rPr lang="de-DE" dirty="0"/>
              <a:t>Zwar sind immer mehr Frauen erwerbstätig, aber die Care-Arbeiten verrichten sie nun zusätzlich: </a:t>
            </a:r>
            <a:br>
              <a:rPr lang="de-DE" dirty="0"/>
            </a:br>
            <a:r>
              <a:rPr lang="de-DE" dirty="0"/>
              <a:t>„Ein weiteres ernüchterndes Resultat ist, dass Männer heute im Vergleich zu 1992 nur unwesentlich mehr Zeit für Kinderbetreuung und Hausarbeit an Werktagen aufbringen. Sie haben also ihre bis dahin übliche Zeitaufteilung zwischen Beruf und Familie beibehalten.“ </a:t>
            </a:r>
            <a:br>
              <a:rPr lang="de-DE" dirty="0"/>
            </a:br>
            <a:r>
              <a:rPr lang="de-DE" dirty="0"/>
              <a:t>https://www.zeit.de/wirtschaft/2019-03/gender-care-gap-frauen-hausarbeit-sonntage-feiertage-studie, Zugriff 05.08.2020</a:t>
            </a:r>
          </a:p>
        </p:txBody>
      </p:sp>
      <p:sp>
        <p:nvSpPr>
          <p:cNvPr id="4" name="Foliennummernplatzhalter 3"/>
          <p:cNvSpPr>
            <a:spLocks noGrp="1"/>
          </p:cNvSpPr>
          <p:nvPr>
            <p:ph type="sldNum"/>
          </p:nvPr>
        </p:nvSpPr>
        <p:spPr/>
        <p:txBody>
          <a:bodyPr/>
          <a:lstStyle/>
          <a:p>
            <a:fld id="{79117962-407E-41BD-A53C-598BE3809FC3}" type="slidenum">
              <a:rPr lang="de-DE" altLang="de-DE" smtClean="0"/>
              <a:pPr/>
              <a:t>3</a:t>
            </a:fld>
            <a:endParaRPr lang="de-DE" altLang="de-DE" dirty="0"/>
          </a:p>
        </p:txBody>
      </p:sp>
    </p:spTree>
    <p:extLst>
      <p:ext uri="{BB962C8B-B14F-4D97-AF65-F5344CB8AC3E}">
        <p14:creationId xmlns:p14="http://schemas.microsoft.com/office/powerpoint/2010/main" val="66520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Folgen von</a:t>
            </a:r>
          </a:p>
          <a:p>
            <a:pPr marL="185766" indent="-185766">
              <a:buFont typeface="Arial" panose="020B0604020202020204" pitchFamily="34" charset="0"/>
              <a:buChar char="•"/>
            </a:pPr>
            <a:r>
              <a:rPr lang="de-DE" dirty="0"/>
              <a:t>billiger Mode: Zulieferbetriebe </a:t>
            </a:r>
            <a:r>
              <a:rPr lang="de-DE" baseline="0" dirty="0"/>
              <a:t>sparen an Sicherheit, Arbeitsschutz und Löhnen;</a:t>
            </a:r>
            <a:r>
              <a:rPr lang="de-DE" baseline="0" dirty="0">
                <a:sym typeface="Wingdings" panose="05000000000000000000" pitchFamily="2" charset="2"/>
              </a:rPr>
              <a:t> Kinder und Frauen als billige Arbeitskräfte</a:t>
            </a:r>
          </a:p>
          <a:p>
            <a:pPr marL="185766" indent="-185766">
              <a:buFont typeface="Arial" panose="020B0604020202020204" pitchFamily="34" charset="0"/>
              <a:buChar char="•"/>
            </a:pPr>
            <a:r>
              <a:rPr lang="de-DE" dirty="0"/>
              <a:t>„Fast Fashion“: </a:t>
            </a:r>
            <a:r>
              <a:rPr lang="de-DE" altLang="de-DE" sz="1300" dirty="0">
                <a:ea typeface="Arial"/>
                <a:cs typeface="Arial"/>
              </a:rPr>
              <a:t>Zeitdruck bei der Produktion wird an Arbeiter*innen weitergegeben; mehr Überstunden</a:t>
            </a:r>
          </a:p>
          <a:p>
            <a:endParaRPr lang="de-DE" dirty="0"/>
          </a:p>
          <a:p>
            <a:pPr algn="l"/>
            <a:endParaRPr lang="de-DE"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30</a:t>
            </a:fld>
            <a:endParaRPr lang="de-DE" altLang="de-DE"/>
          </a:p>
        </p:txBody>
      </p:sp>
    </p:spTree>
    <p:extLst>
      <p:ext uri="{BB962C8B-B14F-4D97-AF65-F5344CB8AC3E}">
        <p14:creationId xmlns:p14="http://schemas.microsoft.com/office/powerpoint/2010/main" val="3759482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86776">
              <a:defRPr/>
            </a:pPr>
            <a:r>
              <a:rPr lang="de-DE" sz="1300" i="1" dirty="0">
                <a:solidFill>
                  <a:srgbClr val="082452"/>
                </a:solidFill>
                <a:ea typeface="Arial"/>
                <a:cs typeface="Arial"/>
              </a:rPr>
              <a:t>Quelle: </a:t>
            </a:r>
            <a:r>
              <a:rPr lang="de-DE" sz="1300" i="1" dirty="0" err="1">
                <a:solidFill>
                  <a:srgbClr val="082452"/>
                </a:solidFill>
                <a:ea typeface="Arial"/>
                <a:cs typeface="Arial"/>
              </a:rPr>
              <a:t>Cividep</a:t>
            </a:r>
            <a:r>
              <a:rPr lang="de-DE" sz="1300" i="1" dirty="0">
                <a:solidFill>
                  <a:srgbClr val="082452"/>
                </a:solidFill>
                <a:ea typeface="Arial"/>
                <a:cs typeface="Arial"/>
              </a:rPr>
              <a:t> India (2015): Bedarfsanalyse über Kinderbetreuungseinrichtungen in der Bekleidungsindustrie in Bangalore</a:t>
            </a:r>
          </a:p>
          <a:p>
            <a:pPr algn="l"/>
            <a:endParaRPr lang="de-DE" i="1" dirty="0"/>
          </a:p>
          <a:p>
            <a:pPr algn="l"/>
            <a:r>
              <a:rPr lang="de-DE" i="1" dirty="0"/>
              <a:t>Und: Es sollte klar gestellt werden, dass Kinderbetreuung nicht grundsätzlich die Aufgabe von Frauen ist - was ist mit den Folgen der Arbeitsbedingungen für Männer und deren Kinder?</a:t>
            </a:r>
          </a:p>
        </p:txBody>
      </p:sp>
      <p:sp>
        <p:nvSpPr>
          <p:cNvPr id="4" name="Foliennummernplatzhalter 3"/>
          <p:cNvSpPr>
            <a:spLocks noGrp="1"/>
          </p:cNvSpPr>
          <p:nvPr>
            <p:ph type="sldNum" idx="10"/>
          </p:nvPr>
        </p:nvSpPr>
        <p:spPr/>
        <p:txBody>
          <a:bodyPr/>
          <a:lstStyle/>
          <a:p>
            <a:fld id="{79117962-407E-41BD-A53C-598BE3809FC3}" type="slidenum">
              <a:rPr lang="de-DE" altLang="de-DE" smtClean="0"/>
              <a:pPr/>
              <a:t>31</a:t>
            </a:fld>
            <a:endParaRPr lang="de-DE" altLang="de-DE"/>
          </a:p>
        </p:txBody>
      </p:sp>
    </p:spTree>
    <p:extLst>
      <p:ext uri="{BB962C8B-B14F-4D97-AF65-F5344CB8AC3E}">
        <p14:creationId xmlns:p14="http://schemas.microsoft.com/office/powerpoint/2010/main" val="926711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86776">
              <a:defRPr/>
            </a:pPr>
            <a:r>
              <a:rPr lang="de-DE" sz="1300" dirty="0">
                <a:solidFill>
                  <a:srgbClr val="082452"/>
                </a:solidFill>
                <a:ea typeface="Arial"/>
                <a:cs typeface="Arial"/>
              </a:rPr>
              <a:t>Die genannten Folgen führen zu h</a:t>
            </a: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oher Fluktuation von Arbeitsplätzen (auch für Arbeitgeber*innen problematisch)</a:t>
            </a:r>
          </a:p>
          <a:p>
            <a:pPr defTabSz="486776">
              <a:defRPr/>
            </a:pPr>
            <a:endParaRPr lang="de-DE" sz="1300" dirty="0"/>
          </a:p>
          <a:p>
            <a:pPr defTabSz="486776">
              <a:defRPr/>
            </a:pPr>
            <a:r>
              <a:rPr lang="de-DE" sz="1300" dirty="0"/>
              <a:t>Kinderbetreuung: In der Praxis nutzen Unternehmen häufig eine Gesetzeslücke aus, welche zwar zwingend</a:t>
            </a:r>
          </a:p>
          <a:p>
            <a:pPr defTabSz="486776">
              <a:defRPr/>
            </a:pPr>
            <a:r>
              <a:rPr lang="de-DE" sz="1300" dirty="0"/>
              <a:t>die Zuweisung eines Raumes für die Einrichtung einer Krippe vorschreibt, nicht jedoch die Arbeiter*innen zwingen kann,</a:t>
            </a:r>
          </a:p>
          <a:p>
            <a:pPr defTabSz="486776">
              <a:defRPr/>
            </a:pPr>
            <a:r>
              <a:rPr lang="de-DE" sz="1300" dirty="0"/>
              <a:t>dieses Angebot auch zu nutzen. Demnach wird also Raum für eine Krippe innerhalb des Werksgeländes ausgewiesen,</a:t>
            </a:r>
          </a:p>
          <a:p>
            <a:pPr defTabSz="486776">
              <a:defRPr/>
            </a:pPr>
            <a:r>
              <a:rPr lang="de-DE" sz="1300" dirty="0"/>
              <a:t>eine kinder- und betreuungsfreundliche Umgebung wird jedoch nicht geschaffen.</a:t>
            </a:r>
          </a:p>
          <a:p>
            <a:pPr defTabSz="486776">
              <a:defRPr/>
            </a:pPr>
            <a:r>
              <a:rPr lang="de-DE" sz="1300" dirty="0"/>
              <a:t>Es gibt keine Lehrer*innen, keine Erzieher*innen oder anderes Betreuungspersonal, die die Krippe leiten könnten.</a:t>
            </a:r>
          </a:p>
          <a:p>
            <a:pPr defTabSz="486776">
              <a:defRPr/>
            </a:pPr>
            <a:r>
              <a:rPr lang="de-DE" sz="1300" dirty="0"/>
              <a:t>Spielsachen, Milch, kleinere Mahlzeiten und andere Angebote, die für kleine Kinder notwendig sind, fehlen in auffälliger Weise.</a:t>
            </a:r>
          </a:p>
          <a:p>
            <a:pPr defTabSz="486776">
              <a:defRPr/>
            </a:pPr>
            <a:r>
              <a:rPr lang="de-DE" sz="1300" dirty="0"/>
              <a:t>Im Widerspruch zur Gesetzeslage, schließen manche Fabriken Kinder unter einem Jahr und über drei Jahren ganz von der Betreuung aus.</a:t>
            </a:r>
          </a:p>
          <a:p>
            <a:pPr defTabSz="486776">
              <a:defRPr/>
            </a:pPr>
            <a:r>
              <a:rPr lang="de-DE" sz="1300" dirty="0"/>
              <a:t>Manche Fabriken erlauben nur einem Kind pro Familie den Zugang zur Krippe. </a:t>
            </a:r>
            <a:endParaRPr lang="de-DE" dirty="0"/>
          </a:p>
          <a:p>
            <a:pPr defTabSz="486776">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defTabSz="486776">
              <a:defRPr/>
            </a:pPr>
            <a:r>
              <a:rPr lang="de-DE" sz="1300" i="1" dirty="0">
                <a:solidFill>
                  <a:srgbClr val="082452"/>
                </a:solidFill>
                <a:ea typeface="Arial"/>
                <a:cs typeface="Arial"/>
              </a:rPr>
              <a:t>Quelle: </a:t>
            </a:r>
            <a:r>
              <a:rPr lang="de-DE" sz="1300" i="1" dirty="0" err="1">
                <a:solidFill>
                  <a:srgbClr val="082452"/>
                </a:solidFill>
                <a:ea typeface="Arial"/>
                <a:cs typeface="Arial"/>
              </a:rPr>
              <a:t>Cividep</a:t>
            </a:r>
            <a:r>
              <a:rPr lang="de-DE" sz="1300" i="1" dirty="0">
                <a:solidFill>
                  <a:srgbClr val="082452"/>
                </a:solidFill>
                <a:ea typeface="Arial"/>
                <a:cs typeface="Arial"/>
              </a:rPr>
              <a:t> India (2015): Bedarfsanalyse über Kinderbetreuungseinrichtungen in der Bekleidungsindustrie in Bangalore</a:t>
            </a: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 name="Foliennummernplatzhalter 3"/>
          <p:cNvSpPr>
            <a:spLocks noGrp="1"/>
          </p:cNvSpPr>
          <p:nvPr>
            <p:ph type="sldNum" idx="10"/>
          </p:nvPr>
        </p:nvSpPr>
        <p:spPr/>
        <p:txBody>
          <a:bodyPr/>
          <a:lstStyle/>
          <a:p>
            <a:fld id="{79117962-407E-41BD-A53C-598BE3809FC3}" type="slidenum">
              <a:rPr lang="de-DE" altLang="de-DE" smtClean="0"/>
              <a:pPr/>
              <a:t>32</a:t>
            </a:fld>
            <a:endParaRPr lang="de-DE" altLang="de-DE"/>
          </a:p>
        </p:txBody>
      </p:sp>
    </p:spTree>
    <p:extLst>
      <p:ext uri="{BB962C8B-B14F-4D97-AF65-F5344CB8AC3E}">
        <p14:creationId xmlns:p14="http://schemas.microsoft.com/office/powerpoint/2010/main" val="3365989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86776">
              <a:defRPr/>
            </a:pPr>
            <a:r>
              <a:rPr lang="de-DE" sz="1300" dirty="0"/>
              <a:t>In den meisten Krippen wird keinerlei Anstrengung darauf verwendet, die Entwicklung der Kinder</a:t>
            </a:r>
          </a:p>
          <a:p>
            <a:pPr defTabSz="486776">
              <a:defRPr/>
            </a:pPr>
            <a:r>
              <a:rPr lang="de-DE" sz="1300" dirty="0"/>
              <a:t>in dieser entscheidenden Phase ihres Lebens, in der sich rund 90% der Gehirnentwicklung abspielt,</a:t>
            </a:r>
          </a:p>
          <a:p>
            <a:pPr defTabSz="486776">
              <a:defRPr/>
            </a:pPr>
            <a:r>
              <a:rPr lang="de-DE" sz="1300" dirty="0"/>
              <a:t>auch psychisch und intellektuell zu fördern. Soziale, emotionale und intellektuelle Kompetenzen,</a:t>
            </a:r>
          </a:p>
          <a:p>
            <a:pPr defTabSz="486776">
              <a:defRPr/>
            </a:pPr>
            <a:r>
              <a:rPr lang="de-DE" sz="1300" dirty="0"/>
              <a:t>sprachliche Fähigkeiten sowie die Kompetenz, Probleme zu lösen, werden nicht gefördert.</a:t>
            </a:r>
          </a:p>
          <a:p>
            <a:pPr defTabSz="486776">
              <a:defRPr/>
            </a:pPr>
            <a:r>
              <a:rPr lang="de-DE" sz="1300" dirty="0"/>
              <a:t>Wenn überhaupt, lernen die Kinder einige Buchstaben des Alphabets oder ein paar Zahlen.</a:t>
            </a:r>
          </a:p>
          <a:p>
            <a:pPr defTabSz="486776">
              <a:defRPr/>
            </a:pPr>
            <a:r>
              <a:rPr lang="de-DE" sz="1300" dirty="0"/>
              <a:t>Der vorliegende Bericht stellt außerdem fest, dass es in vielen Krippen zwar Spielzeug gibt,</a:t>
            </a:r>
          </a:p>
          <a:p>
            <a:pPr defTabSz="486776">
              <a:defRPr/>
            </a:pPr>
            <a:r>
              <a:rPr lang="de-DE" sz="1300" dirty="0"/>
              <a:t>dieses aber nicht ausreichend ist und den Kindern folglich nicht wirklich zum Spielen</a:t>
            </a:r>
          </a:p>
          <a:p>
            <a:pPr defTabSz="486776">
              <a:defRPr/>
            </a:pPr>
            <a:r>
              <a:rPr lang="de-DE" sz="1300" dirty="0"/>
              <a:t>zur Verfügung steht, da sie sich darum streiten. </a:t>
            </a:r>
            <a:endParaRPr lang="de-DE" dirty="0"/>
          </a:p>
          <a:p>
            <a:pPr defTabSz="486776">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defTabSz="486776">
              <a:defRPr/>
            </a:pPr>
            <a:r>
              <a:rPr lang="de-DE" sz="1300" i="1" dirty="0">
                <a:solidFill>
                  <a:srgbClr val="082452"/>
                </a:solidFill>
                <a:ea typeface="Arial"/>
                <a:cs typeface="Arial"/>
              </a:rPr>
              <a:t>Quelle: </a:t>
            </a:r>
            <a:r>
              <a:rPr lang="de-DE" sz="1300" i="1" dirty="0" err="1">
                <a:solidFill>
                  <a:srgbClr val="082452"/>
                </a:solidFill>
                <a:ea typeface="Arial"/>
                <a:cs typeface="Arial"/>
              </a:rPr>
              <a:t>Cividep</a:t>
            </a:r>
            <a:r>
              <a:rPr lang="de-DE" sz="1300" i="1" dirty="0">
                <a:solidFill>
                  <a:srgbClr val="082452"/>
                </a:solidFill>
                <a:ea typeface="Arial"/>
                <a:cs typeface="Arial"/>
              </a:rPr>
              <a:t> India (2015): Bedarfsanalyse über Kinderbetreuungseinrichtungen in der Bekleidungsindustrie in Bangalore</a:t>
            </a: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defTabSz="486776">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 name="Foliennummernplatzhalter 3"/>
          <p:cNvSpPr>
            <a:spLocks noGrp="1"/>
          </p:cNvSpPr>
          <p:nvPr>
            <p:ph type="sldNum" idx="10"/>
          </p:nvPr>
        </p:nvSpPr>
        <p:spPr/>
        <p:txBody>
          <a:bodyPr/>
          <a:lstStyle/>
          <a:p>
            <a:fld id="{79117962-407E-41BD-A53C-598BE3809FC3}" type="slidenum">
              <a:rPr lang="de-DE" altLang="de-DE" smtClean="0"/>
              <a:pPr/>
              <a:t>33</a:t>
            </a:fld>
            <a:endParaRPr lang="de-DE" altLang="de-DE"/>
          </a:p>
        </p:txBody>
      </p:sp>
    </p:spTree>
    <p:extLst>
      <p:ext uri="{BB962C8B-B14F-4D97-AF65-F5344CB8AC3E}">
        <p14:creationId xmlns:p14="http://schemas.microsoft.com/office/powerpoint/2010/main" val="979267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a:t>
            </a:r>
            <a:r>
              <a:rPr lang="de-DE" baseline="0" dirty="0"/>
              <a:t> Indien sind ca. 1,4% von Kinderarbeit betroffen. Das sind ca. 3,25 Mio. Kinder zwischen 5 und 17 Jahren.</a:t>
            </a:r>
          </a:p>
          <a:p>
            <a:r>
              <a:rPr lang="de-DE" baseline="0" dirty="0"/>
              <a:t>Die Mehrzahl der Arbeitenden Kinder ist in der Landwirtschaft tätig (56,4%), ca. ein Drittel in der Industrie</a:t>
            </a:r>
          </a:p>
          <a:p>
            <a:r>
              <a:rPr lang="de-DE" baseline="0" dirty="0"/>
              <a:t>und rund 10% im Dienstleistungssektor.</a:t>
            </a:r>
          </a:p>
          <a:p>
            <a:endParaRPr lang="de-DE" baseline="0" dirty="0"/>
          </a:p>
          <a:p>
            <a:r>
              <a:rPr lang="de-DE" i="1" baseline="0" dirty="0"/>
              <a:t>Quelle: https://www.dol.gov/agencies/ilab/resources/reports/child-labor/india, Zugriff 27.07.2020</a:t>
            </a:r>
            <a:endParaRPr lang="de-DE" sz="1300" dirty="0">
              <a:solidFill>
                <a:srgbClr val="003366"/>
              </a:solidFill>
              <a:ea typeface="Arial"/>
            </a:endParaRPr>
          </a:p>
        </p:txBody>
      </p:sp>
      <p:sp>
        <p:nvSpPr>
          <p:cNvPr id="4" name="Foliennummernplatzhalter 3"/>
          <p:cNvSpPr>
            <a:spLocks noGrp="1"/>
          </p:cNvSpPr>
          <p:nvPr>
            <p:ph type="sldNum" idx="10"/>
          </p:nvPr>
        </p:nvSpPr>
        <p:spPr/>
        <p:txBody>
          <a:bodyPr/>
          <a:lstStyle/>
          <a:p>
            <a:fld id="{79117962-407E-41BD-A53C-598BE3809FC3}" type="slidenum">
              <a:rPr lang="de-DE" altLang="de-DE" smtClean="0"/>
              <a:pPr/>
              <a:t>34</a:t>
            </a:fld>
            <a:endParaRPr lang="de-DE" altLang="de-DE"/>
          </a:p>
        </p:txBody>
      </p:sp>
    </p:spTree>
    <p:extLst>
      <p:ext uri="{BB962C8B-B14F-4D97-AF65-F5344CB8AC3E}">
        <p14:creationId xmlns:p14="http://schemas.microsoft.com/office/powerpoint/2010/main" val="4041372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 = Kinderarbeit</a:t>
            </a:r>
          </a:p>
          <a:p>
            <a:r>
              <a:rPr lang="de-DE" dirty="0"/>
              <a:t>FCL = Kinderzwangsarbeit</a:t>
            </a:r>
          </a:p>
          <a:p>
            <a:r>
              <a:rPr lang="de-DE" dirty="0"/>
              <a:t>FL = Zwangsarbeit</a:t>
            </a:r>
          </a:p>
          <a:p>
            <a:endParaRPr lang="de-DE" dirty="0"/>
          </a:p>
          <a:p>
            <a:pPr defTabSz="486776">
              <a:defRPr/>
            </a:pPr>
            <a:r>
              <a:rPr lang="de-DE" dirty="0"/>
              <a:t>Kinderarbeit und Kinderzwangsarbeit kommen in Indien in folgenden für das</a:t>
            </a:r>
            <a:r>
              <a:rPr lang="de-DE" baseline="0" dirty="0"/>
              <a:t> Thema Bekleidung relevanten Produktgruppen vor:</a:t>
            </a:r>
          </a:p>
          <a:p>
            <a:pPr defTabSz="486776">
              <a:defRPr/>
            </a:pPr>
            <a:r>
              <a:rPr lang="de-DE" baseline="0" dirty="0"/>
              <a:t>Baumwollsamen, Baumwolle, Seidenfäden (Spinnerei), Faden/Garn (Spinnerei), Bekleidungsstücke, Seide,</a:t>
            </a:r>
          </a:p>
          <a:p>
            <a:pPr defTabSz="486776">
              <a:defRPr/>
            </a:pPr>
            <a:r>
              <a:rPr lang="de-DE" baseline="0" dirty="0"/>
              <a:t>Ornamente/Verzierungen/Stickereien, Lederwaren, Schuhe</a:t>
            </a:r>
          </a:p>
          <a:p>
            <a:pPr defTabSz="486776">
              <a:defRPr/>
            </a:pPr>
            <a:endParaRPr lang="de-DE" baseline="0" dirty="0"/>
          </a:p>
          <a:p>
            <a:pPr defTabSz="486776">
              <a:defRPr/>
            </a:pPr>
            <a:r>
              <a:rPr lang="de-DE" baseline="0" dirty="0"/>
              <a:t>Für das Jahr 2018 wurden die Verbesserungen als signifikant bewertet.</a:t>
            </a:r>
          </a:p>
          <a:p>
            <a:endParaRPr lang="de-DE" baseline="0" dirty="0"/>
          </a:p>
          <a:p>
            <a:r>
              <a:rPr lang="de-DE" i="1" baseline="0" dirty="0"/>
              <a:t>Quelle: https://www.dol.gov/agencies/ilab/resources/reports/child-labor/india, Zugriff 27.07.2020</a:t>
            </a:r>
            <a:endParaRPr lang="de-DE" sz="1300" dirty="0">
              <a:solidFill>
                <a:srgbClr val="003366"/>
              </a:solidFill>
              <a:ea typeface="Arial"/>
            </a:endParaRPr>
          </a:p>
        </p:txBody>
      </p:sp>
      <p:sp>
        <p:nvSpPr>
          <p:cNvPr id="4" name="Foliennummernplatzhalter 3"/>
          <p:cNvSpPr>
            <a:spLocks noGrp="1"/>
          </p:cNvSpPr>
          <p:nvPr>
            <p:ph type="sldNum" idx="10"/>
          </p:nvPr>
        </p:nvSpPr>
        <p:spPr/>
        <p:txBody>
          <a:bodyPr/>
          <a:lstStyle/>
          <a:p>
            <a:fld id="{79117962-407E-41BD-A53C-598BE3809FC3}" type="slidenum">
              <a:rPr lang="de-DE" altLang="de-DE" smtClean="0"/>
              <a:pPr/>
              <a:t>35</a:t>
            </a:fld>
            <a:endParaRPr lang="de-DE" altLang="de-DE"/>
          </a:p>
        </p:txBody>
      </p:sp>
    </p:spTree>
    <p:extLst>
      <p:ext uri="{BB962C8B-B14F-4D97-AF65-F5344CB8AC3E}">
        <p14:creationId xmlns:p14="http://schemas.microsoft.com/office/powerpoint/2010/main" val="396849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a:t>
            </a:r>
            <a:r>
              <a:rPr lang="de-DE" baseline="0" dirty="0"/>
              <a:t> Bangladesch sind ca. 4,3% von Kinderarbeit betroffen. Das sind ca. 1,7 Mio. Kinder zwischen 5 und 17 Jahren.</a:t>
            </a:r>
          </a:p>
          <a:p>
            <a:r>
              <a:rPr lang="de-DE" baseline="0" dirty="0"/>
              <a:t>Noch mal ca. genauso viele arbeiten, ohne dass gegen geltendes Recht verstoßen wird.</a:t>
            </a:r>
          </a:p>
          <a:p>
            <a:r>
              <a:rPr lang="de-DE" baseline="0" dirty="0"/>
              <a:t>Von den 1,7 Mio. Kindern in Kinderarbeit verrichten knapp 1,3 Mio. (ca. 75%) gefährliche oder ausbeuterische Kinderarbeit.</a:t>
            </a:r>
          </a:p>
          <a:p>
            <a:r>
              <a:rPr lang="de-DE" baseline="0" dirty="0"/>
              <a:t>Dieser Anteil ist im internationalen Vergleich sehr hoch.</a:t>
            </a:r>
          </a:p>
          <a:p>
            <a:r>
              <a:rPr lang="de-DE" baseline="0" dirty="0"/>
              <a:t>Durchschnittlich arbeiteten die in einer Studie befragten Kinder zwischen 6 und 14 Jahren 64 Stunden pro Woche.</a:t>
            </a:r>
          </a:p>
          <a:p>
            <a:r>
              <a:rPr lang="de-DE" baseline="0" dirty="0"/>
              <a:t>Zusätzlich gibt es auffällig viele Kinder, die zur Schule gehen, aber gleichzeitig von Kinderarbeit betroffen sind (6,8%)</a:t>
            </a:r>
          </a:p>
          <a:p>
            <a:r>
              <a:rPr lang="de-DE" baseline="0" dirty="0"/>
              <a:t>sowie ca. 7-8%, die weder zur Schule gehen noch Kinderarbeit verrichten.</a:t>
            </a:r>
          </a:p>
          <a:p>
            <a:pPr defTabSz="486776">
              <a:defRPr/>
            </a:pPr>
            <a:endParaRPr lang="de-DE" sz="1300" i="1" dirty="0">
              <a:solidFill>
                <a:srgbClr val="003366"/>
              </a:solidFill>
              <a:ea typeface="Arial"/>
            </a:endParaRPr>
          </a:p>
          <a:p>
            <a:pPr defTabSz="486776">
              <a:defRPr/>
            </a:pPr>
            <a:r>
              <a:rPr lang="de-DE" sz="1300" b="1" i="1" dirty="0">
                <a:solidFill>
                  <a:srgbClr val="003366"/>
                </a:solidFill>
                <a:ea typeface="Arial"/>
              </a:rPr>
              <a:t>Diagramme: </a:t>
            </a:r>
            <a:r>
              <a:rPr lang="de-DE" sz="1300" i="1" dirty="0">
                <a:solidFill>
                  <a:srgbClr val="003366"/>
                </a:solidFill>
                <a:ea typeface="Arial"/>
              </a:rPr>
              <a:t>https://www.dol.gov/sites/dolgov/files/ILAB/child_labor_reports/tda2018/Bangladesh.pdf, Zugriff 05.08.2020</a:t>
            </a:r>
          </a:p>
          <a:p>
            <a:endParaRPr lang="de-DE" i="1" baseline="0" dirty="0"/>
          </a:p>
          <a:p>
            <a:pPr defTabSz="486776">
              <a:defRPr/>
            </a:pPr>
            <a:r>
              <a:rPr lang="de-DE" i="1" baseline="0" dirty="0"/>
              <a:t>Quelle: https://www.dol.gov/agencies/ilab/resources/reports/child-labor/bangladesh, Zugriff 17.09.2019</a:t>
            </a:r>
          </a:p>
          <a:p>
            <a:r>
              <a:rPr lang="de-DE" i="1" baseline="0" dirty="0"/>
              <a:t>Weitere Quellen: </a:t>
            </a:r>
            <a:r>
              <a:rPr lang="de-DE" sz="1300" i="1" dirty="0" err="1">
                <a:solidFill>
                  <a:srgbClr val="003366"/>
                </a:solidFill>
                <a:ea typeface="Arial"/>
              </a:rPr>
              <a:t>Bangladesh</a:t>
            </a:r>
            <a:r>
              <a:rPr lang="de-DE" sz="1300" i="1" dirty="0">
                <a:solidFill>
                  <a:srgbClr val="003366"/>
                </a:solidFill>
                <a:ea typeface="Arial"/>
              </a:rPr>
              <a:t> Bureau </a:t>
            </a:r>
            <a:r>
              <a:rPr lang="de-DE" sz="1300" i="1" dirty="0" err="1">
                <a:solidFill>
                  <a:srgbClr val="003366"/>
                </a:solidFill>
                <a:ea typeface="Arial"/>
              </a:rPr>
              <a:t>of</a:t>
            </a:r>
            <a:r>
              <a:rPr lang="de-DE" sz="1300" i="1" dirty="0">
                <a:solidFill>
                  <a:srgbClr val="003366"/>
                </a:solidFill>
                <a:ea typeface="Arial"/>
              </a:rPr>
              <a:t> </a:t>
            </a:r>
            <a:r>
              <a:rPr lang="de-DE" sz="1300" i="1" dirty="0" err="1">
                <a:solidFill>
                  <a:srgbClr val="003366"/>
                </a:solidFill>
                <a:ea typeface="Arial"/>
              </a:rPr>
              <a:t>Statistics</a:t>
            </a:r>
            <a:r>
              <a:rPr lang="de-DE" sz="1300" i="1" dirty="0">
                <a:solidFill>
                  <a:srgbClr val="003366"/>
                </a:solidFill>
                <a:ea typeface="Arial"/>
              </a:rPr>
              <a:t>, 2013 und Overseas Development Institute, 2016, Child </a:t>
            </a:r>
            <a:r>
              <a:rPr lang="de-DE" sz="1300" i="1" dirty="0" err="1">
                <a:solidFill>
                  <a:srgbClr val="003366"/>
                </a:solidFill>
                <a:ea typeface="Arial"/>
              </a:rPr>
              <a:t>labour</a:t>
            </a:r>
            <a:r>
              <a:rPr lang="de-DE" sz="1300" i="1" dirty="0">
                <a:solidFill>
                  <a:srgbClr val="003366"/>
                </a:solidFill>
                <a:ea typeface="Arial"/>
              </a:rPr>
              <a:t> and </a:t>
            </a:r>
            <a:r>
              <a:rPr lang="de-DE" sz="1300" i="1" dirty="0" err="1">
                <a:solidFill>
                  <a:srgbClr val="003366"/>
                </a:solidFill>
                <a:ea typeface="Arial"/>
              </a:rPr>
              <a:t>education</a:t>
            </a:r>
            <a:r>
              <a:rPr lang="de-DE" sz="1300" i="1" dirty="0">
                <a:solidFill>
                  <a:srgbClr val="003366"/>
                </a:solidFill>
                <a:ea typeface="Arial"/>
              </a:rPr>
              <a:t> – A </a:t>
            </a:r>
            <a:r>
              <a:rPr lang="de-DE" sz="1300" i="1" dirty="0" err="1">
                <a:solidFill>
                  <a:srgbClr val="003366"/>
                </a:solidFill>
                <a:ea typeface="Arial"/>
              </a:rPr>
              <a:t>survey</a:t>
            </a:r>
            <a:r>
              <a:rPr lang="de-DE" sz="1300" i="1" dirty="0">
                <a:solidFill>
                  <a:srgbClr val="003366"/>
                </a:solidFill>
                <a:ea typeface="Arial"/>
              </a:rPr>
              <a:t> </a:t>
            </a:r>
            <a:r>
              <a:rPr lang="de-DE" sz="1300" i="1" dirty="0" err="1">
                <a:solidFill>
                  <a:srgbClr val="003366"/>
                </a:solidFill>
                <a:ea typeface="Arial"/>
              </a:rPr>
              <a:t>of</a:t>
            </a:r>
            <a:r>
              <a:rPr lang="de-DE" sz="1300" i="1" dirty="0">
                <a:solidFill>
                  <a:srgbClr val="003366"/>
                </a:solidFill>
                <a:ea typeface="Arial"/>
              </a:rPr>
              <a:t> </a:t>
            </a:r>
            <a:r>
              <a:rPr lang="de-DE" sz="1300" i="1" dirty="0" err="1">
                <a:solidFill>
                  <a:srgbClr val="003366"/>
                </a:solidFill>
                <a:ea typeface="Arial"/>
              </a:rPr>
              <a:t>slum</a:t>
            </a:r>
            <a:r>
              <a:rPr lang="de-DE" sz="1300" i="1" dirty="0">
                <a:solidFill>
                  <a:srgbClr val="003366"/>
                </a:solidFill>
                <a:ea typeface="Arial"/>
              </a:rPr>
              <a:t> </a:t>
            </a:r>
            <a:r>
              <a:rPr lang="de-DE" sz="1300" i="1" dirty="0" err="1">
                <a:solidFill>
                  <a:srgbClr val="003366"/>
                </a:solidFill>
                <a:ea typeface="Arial"/>
              </a:rPr>
              <a:t>settlements</a:t>
            </a:r>
            <a:r>
              <a:rPr lang="de-DE" sz="1300" i="1" dirty="0">
                <a:solidFill>
                  <a:srgbClr val="003366"/>
                </a:solidFill>
                <a:ea typeface="Arial"/>
              </a:rPr>
              <a:t> in Dhaka,</a:t>
            </a:r>
          </a:p>
          <a:p>
            <a:r>
              <a:rPr lang="de-DE" i="1" dirty="0"/>
              <a:t>https://www.odi.org/sites/odi.org.uk/files/resource-documents/11145.pdf, Zugriff 27.07.2020 (Bericht von 2016)</a:t>
            </a:r>
          </a:p>
          <a:p>
            <a:pPr defTabSz="486776">
              <a:defRPr/>
            </a:pPr>
            <a:endParaRPr lang="de-DE" i="1" baseline="0" dirty="0"/>
          </a:p>
          <a:p>
            <a:endParaRPr lang="de-DE"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36</a:t>
            </a:fld>
            <a:endParaRPr lang="de-DE" altLang="de-DE"/>
          </a:p>
        </p:txBody>
      </p:sp>
    </p:spTree>
    <p:extLst>
      <p:ext uri="{BB962C8B-B14F-4D97-AF65-F5344CB8AC3E}">
        <p14:creationId xmlns:p14="http://schemas.microsoft.com/office/powerpoint/2010/main" val="2530199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 = Kinderarbeit</a:t>
            </a:r>
          </a:p>
          <a:p>
            <a:r>
              <a:rPr lang="de-DE" dirty="0"/>
              <a:t>FCL = Kinderzwangsarbeit</a:t>
            </a:r>
          </a:p>
          <a:p>
            <a:r>
              <a:rPr lang="de-DE" dirty="0"/>
              <a:t>FL = Zwangsarbeit</a:t>
            </a:r>
          </a:p>
          <a:p>
            <a:endParaRPr lang="de-DE" dirty="0"/>
          </a:p>
          <a:p>
            <a:pPr defTabSz="486776">
              <a:defRPr/>
            </a:pPr>
            <a:r>
              <a:rPr lang="de-DE" dirty="0"/>
              <a:t>Kinderarbeit und Kinderzwangsarbeit kommen in Bangladesch in folgenden für das</a:t>
            </a:r>
            <a:r>
              <a:rPr lang="de-DE" baseline="0" dirty="0"/>
              <a:t> Thema Bekleidung</a:t>
            </a:r>
          </a:p>
          <a:p>
            <a:pPr defTabSz="486776">
              <a:defRPr/>
            </a:pPr>
            <a:r>
              <a:rPr lang="de-DE" baseline="0" dirty="0"/>
              <a:t>relevanten Produktgruppen vor: Textilien, Kleidungsstücke, Leder, Schuhe, Textilien aus Jute.</a:t>
            </a:r>
          </a:p>
          <a:p>
            <a:pPr defTabSz="486776">
              <a:defRPr/>
            </a:pPr>
            <a:endParaRPr lang="de-DE" baseline="0" dirty="0"/>
          </a:p>
          <a:p>
            <a:pPr defTabSz="486776">
              <a:defRPr/>
            </a:pPr>
            <a:r>
              <a:rPr lang="de-DE" baseline="0" dirty="0"/>
              <a:t>Für das Jahr 2018 wurden die Verbesserungen als moderat bewertet.</a:t>
            </a:r>
            <a:endParaRPr lang="de-DE" dirty="0"/>
          </a:p>
          <a:p>
            <a:endParaRPr lang="de-DE" baseline="0" dirty="0"/>
          </a:p>
          <a:p>
            <a:pPr defTabSz="486776">
              <a:defRPr/>
            </a:pPr>
            <a:r>
              <a:rPr lang="de-DE" i="1" baseline="0" dirty="0"/>
              <a:t>Quelle: https://www.dol.gov/agencies/ilab/resources/reports/child-labor/bangladesh, Zugriff 27.07.2020</a:t>
            </a:r>
          </a:p>
        </p:txBody>
      </p:sp>
      <p:sp>
        <p:nvSpPr>
          <p:cNvPr id="4" name="Foliennummernplatzhalter 3"/>
          <p:cNvSpPr>
            <a:spLocks noGrp="1"/>
          </p:cNvSpPr>
          <p:nvPr>
            <p:ph type="sldNum" idx="10"/>
          </p:nvPr>
        </p:nvSpPr>
        <p:spPr/>
        <p:txBody>
          <a:bodyPr/>
          <a:lstStyle/>
          <a:p>
            <a:fld id="{79117962-407E-41BD-A53C-598BE3809FC3}" type="slidenum">
              <a:rPr lang="de-DE" altLang="de-DE" smtClean="0"/>
              <a:pPr/>
              <a:t>37</a:t>
            </a:fld>
            <a:endParaRPr lang="de-DE" altLang="de-DE"/>
          </a:p>
        </p:txBody>
      </p:sp>
    </p:spTree>
    <p:extLst>
      <p:ext uri="{BB962C8B-B14F-4D97-AF65-F5344CB8AC3E}">
        <p14:creationId xmlns:p14="http://schemas.microsoft.com/office/powerpoint/2010/main" val="3079772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diesem Diagramm</a:t>
            </a:r>
            <a:r>
              <a:rPr lang="de-DE" baseline="0" dirty="0"/>
              <a:t> kann man sehen, dass die Arbeit in der formellen und informellen Bekleidungsindustrie</a:t>
            </a:r>
          </a:p>
          <a:p>
            <a:r>
              <a:rPr lang="de-DE" baseline="0" dirty="0"/>
              <a:t>sowohl bei Jungen (grüne Säulen) als auch bei Mädchen (blaue Säulen) einen großen Anteil hat.</a:t>
            </a:r>
          </a:p>
          <a:p>
            <a:r>
              <a:rPr lang="de-DE" baseline="0" dirty="0"/>
              <a:t>Insbesondere sticht heraus, dass über 60% der Mädchen, die von Kinderarbeit betroffen sind,</a:t>
            </a:r>
          </a:p>
          <a:p>
            <a:r>
              <a:rPr lang="de-DE" baseline="0" dirty="0"/>
              <a:t>in offiziellen Bekleidungsfabriken arbeiten. Diese Arbeit wird als gefährlich eingestuft und ist daher</a:t>
            </a:r>
          </a:p>
          <a:p>
            <a:r>
              <a:rPr lang="de-DE" baseline="0" dirty="0"/>
              <a:t>unter 18 Jahren gesetzlich verboten.</a:t>
            </a:r>
          </a:p>
          <a:p>
            <a:endParaRPr lang="de-DE" baseline="0" dirty="0"/>
          </a:p>
          <a:p>
            <a:r>
              <a:rPr lang="de-DE" baseline="0" dirty="0"/>
              <a:t>Aus der Tätigkeit von Kindern und Jugendlichen in Textilfabriken, die die Zulieferbetriebe für die großen Marken sind,</a:t>
            </a:r>
          </a:p>
          <a:p>
            <a:r>
              <a:rPr lang="de-DE" baseline="0" dirty="0"/>
              <a:t>leitet sich besonders offensichtlich die Verantwortung großer Unternehmen ab.</a:t>
            </a:r>
          </a:p>
          <a:p>
            <a:r>
              <a:rPr lang="de-DE" baseline="0" dirty="0"/>
              <a:t>Dies bedeutet nicht, dass sie für Kinderarbeit auf anderen Stufen der Wertschöpfungskette weniger verantwortlich sind</a:t>
            </a:r>
          </a:p>
          <a:p>
            <a:r>
              <a:rPr lang="de-DE" baseline="0" dirty="0"/>
              <a:t>bzw. Verantwortung übernehmen müssten. Auf diesen Schritt können sich lediglich besonders einfach Einfluss nehmen</a:t>
            </a:r>
          </a:p>
          <a:p>
            <a:r>
              <a:rPr lang="de-DE" baseline="0" dirty="0"/>
              <a:t>und ebenso dort besonders einfach die Arbeitsbedingungen überprüfen.</a:t>
            </a:r>
          </a:p>
          <a:p>
            <a:endParaRPr lang="de-DE" baseline="0" dirty="0"/>
          </a:p>
          <a:p>
            <a:r>
              <a:rPr lang="de-DE" i="1" dirty="0"/>
              <a:t>Quelle Daten: </a:t>
            </a:r>
            <a:r>
              <a:rPr lang="de-DE" sz="1300" i="1" dirty="0">
                <a:solidFill>
                  <a:srgbClr val="003366"/>
                </a:solidFill>
                <a:ea typeface="Arial"/>
              </a:rPr>
              <a:t>Overseas Development Institute (2016): Child </a:t>
            </a:r>
            <a:r>
              <a:rPr lang="de-DE" sz="1300" i="1" dirty="0" err="1">
                <a:solidFill>
                  <a:srgbClr val="003366"/>
                </a:solidFill>
                <a:ea typeface="Arial"/>
              </a:rPr>
              <a:t>labour</a:t>
            </a:r>
            <a:r>
              <a:rPr lang="de-DE" sz="1300" i="1" dirty="0">
                <a:solidFill>
                  <a:srgbClr val="003366"/>
                </a:solidFill>
                <a:ea typeface="Arial"/>
              </a:rPr>
              <a:t> and </a:t>
            </a:r>
            <a:r>
              <a:rPr lang="de-DE" sz="1300" i="1" dirty="0" err="1">
                <a:solidFill>
                  <a:srgbClr val="003366"/>
                </a:solidFill>
                <a:ea typeface="Arial"/>
              </a:rPr>
              <a:t>education</a:t>
            </a:r>
            <a:r>
              <a:rPr lang="de-DE" sz="1300" i="1" dirty="0">
                <a:solidFill>
                  <a:srgbClr val="003366"/>
                </a:solidFill>
                <a:ea typeface="Arial"/>
              </a:rPr>
              <a:t> – A </a:t>
            </a:r>
            <a:r>
              <a:rPr lang="de-DE" sz="1300" i="1" dirty="0" err="1">
                <a:solidFill>
                  <a:srgbClr val="003366"/>
                </a:solidFill>
                <a:ea typeface="Arial"/>
              </a:rPr>
              <a:t>survey</a:t>
            </a:r>
            <a:r>
              <a:rPr lang="de-DE" sz="1300" i="1" dirty="0">
                <a:solidFill>
                  <a:srgbClr val="003366"/>
                </a:solidFill>
                <a:ea typeface="Arial"/>
              </a:rPr>
              <a:t> </a:t>
            </a:r>
            <a:r>
              <a:rPr lang="de-DE" sz="1300" i="1" dirty="0" err="1">
                <a:solidFill>
                  <a:srgbClr val="003366"/>
                </a:solidFill>
                <a:ea typeface="Arial"/>
              </a:rPr>
              <a:t>of</a:t>
            </a:r>
            <a:r>
              <a:rPr lang="de-DE" sz="1300" i="1" dirty="0">
                <a:solidFill>
                  <a:srgbClr val="003366"/>
                </a:solidFill>
                <a:ea typeface="Arial"/>
              </a:rPr>
              <a:t> </a:t>
            </a:r>
            <a:r>
              <a:rPr lang="de-DE" sz="1300" i="1" dirty="0" err="1">
                <a:solidFill>
                  <a:srgbClr val="003366"/>
                </a:solidFill>
                <a:ea typeface="Arial"/>
              </a:rPr>
              <a:t>slum</a:t>
            </a:r>
            <a:r>
              <a:rPr lang="de-DE" sz="1300" i="1" dirty="0">
                <a:solidFill>
                  <a:srgbClr val="003366"/>
                </a:solidFill>
                <a:ea typeface="Arial"/>
              </a:rPr>
              <a:t> </a:t>
            </a:r>
            <a:r>
              <a:rPr lang="de-DE" sz="1300" i="1" dirty="0" err="1">
                <a:solidFill>
                  <a:srgbClr val="003366"/>
                </a:solidFill>
                <a:ea typeface="Arial"/>
              </a:rPr>
              <a:t>settlements</a:t>
            </a:r>
            <a:r>
              <a:rPr lang="de-DE" sz="1300" i="1" dirty="0">
                <a:solidFill>
                  <a:srgbClr val="003366"/>
                </a:solidFill>
                <a:ea typeface="Arial"/>
              </a:rPr>
              <a:t> in Dhaka,</a:t>
            </a:r>
          </a:p>
          <a:p>
            <a:r>
              <a:rPr lang="de-DE" i="1" dirty="0"/>
              <a:t>https://www.odi.org/sites/odi.org.uk/files/resource-documents/11145.pdf, Zugriff 02.05.2019</a:t>
            </a:r>
          </a:p>
          <a:p>
            <a:endParaRPr lang="de-DE"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38</a:t>
            </a:fld>
            <a:endParaRPr lang="de-DE" altLang="de-DE"/>
          </a:p>
        </p:txBody>
      </p:sp>
    </p:spTree>
    <p:extLst>
      <p:ext uri="{BB962C8B-B14F-4D97-AF65-F5344CB8AC3E}">
        <p14:creationId xmlns:p14="http://schemas.microsoft.com/office/powerpoint/2010/main" val="3063428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86776">
              <a:defRPr/>
            </a:pPr>
            <a:r>
              <a:rPr lang="de-DE" i="1" dirty="0"/>
              <a:t>Zu </a:t>
            </a:r>
            <a:r>
              <a:rPr lang="de-DE" altLang="de-DE" i="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große Nachfrage nach billigen ungelernten Arbeitskräften:</a:t>
            </a:r>
            <a:endParaRPr lang="de-DE" i="1" dirty="0"/>
          </a:p>
          <a:p>
            <a:r>
              <a:rPr lang="de-DE" dirty="0"/>
              <a:t>U.a. durch die Nachfrage nach billig und schnell produzierten Produkten</a:t>
            </a:r>
          </a:p>
          <a:p>
            <a:pPr defTabSz="486776">
              <a:defRPr/>
            </a:pPr>
            <a:endParaRPr lang="de-DE" dirty="0"/>
          </a:p>
          <a:p>
            <a:pPr defTabSz="486776">
              <a:defRPr/>
            </a:pPr>
            <a:r>
              <a:rPr lang="de-DE" i="1" dirty="0"/>
              <a:t>Zu </a:t>
            </a:r>
            <a:r>
              <a:rPr lang="de-DE" altLang="de-DE" i="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finanzielle Notwendigkeit für Familien:</a:t>
            </a:r>
            <a:endParaRPr lang="de-DE" i="1" baseline="0" dirty="0"/>
          </a:p>
          <a:p>
            <a:pPr defTabSz="486776">
              <a:defRPr/>
            </a:pPr>
            <a:r>
              <a:rPr lang="de-DE" altLang="de-DE" i="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Armut und geringe Löhne:</a:t>
            </a:r>
          </a:p>
          <a:p>
            <a:pPr defTabSz="486776">
              <a:defRPr/>
            </a:pPr>
            <a:r>
              <a:rPr lang="de-DE" baseline="0" dirty="0"/>
              <a:t>Vor allem durch schlechte Bezahlung der Erwachsenen. Kinder arbeiten in der Regel nur dann,</a:t>
            </a:r>
          </a:p>
          <a:p>
            <a:pPr defTabSz="486776">
              <a:defRPr/>
            </a:pPr>
            <a:r>
              <a:rPr lang="de-DE" baseline="0" dirty="0"/>
              <a:t>wenn sie zum Familieneinkommen beitragen müssen, um das Überleben der Familien zu sichern.</a:t>
            </a:r>
          </a:p>
          <a:p>
            <a:pPr defTabSz="486776">
              <a:defRPr/>
            </a:pPr>
            <a:r>
              <a:rPr lang="de-DE" baseline="0" dirty="0"/>
              <a:t>Eltern haben oft gar keine Alternative als ihre Kinder arbeiten zu schicken oder zu tolerieren,</a:t>
            </a:r>
          </a:p>
          <a:p>
            <a:pPr defTabSz="486776">
              <a:defRPr/>
            </a:pPr>
            <a:r>
              <a:rPr lang="de-DE" baseline="0" dirty="0"/>
              <a:t>dass diese arbeiten, da sie selber kein ausreichende Familieneinkommen erwirtschaften können.</a:t>
            </a:r>
          </a:p>
          <a:p>
            <a:pPr defTabSz="486776">
              <a:defRPr/>
            </a:pPr>
            <a:r>
              <a:rPr lang="de-DE" altLang="de-DE" i="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Verschuldung:</a:t>
            </a:r>
            <a:endParaRPr lang="de-DE" i="1" baseline="0" dirty="0"/>
          </a:p>
          <a:p>
            <a:r>
              <a:rPr lang="de-DE" baseline="0" dirty="0"/>
              <a:t>Insb. in Indien gibt es viele Familien in Schuldknechtschaft, die gezwungen sind ihre Schulden abzuarbeiten.</a:t>
            </a:r>
          </a:p>
          <a:p>
            <a:endParaRPr lang="de-DE" baseline="0" dirty="0"/>
          </a:p>
          <a:p>
            <a:pPr defTabSz="486776">
              <a:defRPr/>
            </a:pPr>
            <a:r>
              <a:rPr lang="de-DE" b="0" i="1" baseline="0" dirty="0"/>
              <a:t>Zu </a:t>
            </a:r>
            <a:r>
              <a:rPr lang="de-DE" altLang="de-DE" b="0" i="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geringes Bildungsniveau:</a:t>
            </a:r>
            <a:endParaRPr lang="de-DE" b="0" i="1" baseline="0" dirty="0"/>
          </a:p>
          <a:p>
            <a:r>
              <a:rPr lang="de-DE" baseline="0" dirty="0"/>
              <a:t>Wegen der geringen Bildung verdienen die Menschen wenig Geld und sind ökonomisch auf das Einkommen</a:t>
            </a:r>
          </a:p>
          <a:p>
            <a:r>
              <a:rPr lang="de-DE" baseline="0" dirty="0"/>
              <a:t>ihrer Kinder angewiesen. Familien mit geringem Bildungsgrad werden aber auch öfter und einfacher Opfer</a:t>
            </a:r>
          </a:p>
          <a:p>
            <a:r>
              <a:rPr lang="de-DE" baseline="0" dirty="0"/>
              <a:t>von Kinderhandel zur Arbeitsausbeutung (z.B. </a:t>
            </a:r>
            <a:r>
              <a:rPr lang="de-DE" baseline="0" dirty="0" err="1"/>
              <a:t>Sumangali</a:t>
            </a:r>
            <a:r>
              <a:rPr lang="de-DE" baseline="0" dirty="0"/>
              <a:t>).</a:t>
            </a:r>
          </a:p>
          <a:p>
            <a:endParaRPr lang="de-DE" baseline="0" dirty="0"/>
          </a:p>
          <a:p>
            <a:pPr defTabSz="486776">
              <a:defRPr/>
            </a:pPr>
            <a:r>
              <a:rPr lang="de-DE" i="1" baseline="0" dirty="0"/>
              <a:t>Zu </a:t>
            </a:r>
            <a:r>
              <a:rPr lang="de-DE" altLang="de-DE" i="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 können sich besonders schlecht wehren und kennen seltener ihre Rechte:</a:t>
            </a:r>
            <a:endParaRPr lang="de-DE" i="1" baseline="0" dirty="0"/>
          </a:p>
          <a:p>
            <a:r>
              <a:rPr lang="de-DE" baseline="0" dirty="0"/>
              <a:t>In vielen Fällen arbeiten Kinder nicht freiwillig oder zumindest nicht freiwillig zu den gegebenen Konditionen.</a:t>
            </a:r>
          </a:p>
          <a:p>
            <a:r>
              <a:rPr lang="de-DE" baseline="0" dirty="0"/>
              <a:t>Sie (und ihre Eltern) werden oft Opfer von Täuschungen und Kinderhandel. In solchen Situationen können sich</a:t>
            </a:r>
          </a:p>
          <a:p>
            <a:r>
              <a:rPr lang="de-DE" baseline="0" dirty="0"/>
              <a:t>Kinder natürlich besonders schlecht wehren. Da sie illegal und oft versteckt arbeiten, können sie auch nur schlecht</a:t>
            </a:r>
          </a:p>
          <a:p>
            <a:r>
              <a:rPr lang="de-DE" baseline="0" dirty="0"/>
              <a:t>von Gewerkschaften erreicht und geschützt werden.</a:t>
            </a:r>
          </a:p>
          <a:p>
            <a:endParaRPr lang="de-DE" baseline="0" dirty="0"/>
          </a:p>
          <a:p>
            <a:pPr defTabSz="486776">
              <a:defRPr/>
            </a:pPr>
            <a:r>
              <a:rPr lang="de-DE" baseline="0" dirty="0"/>
              <a:t>Zusätzlich gibt es aber z.B. in Usbekistan auch staatlich verordnete Zwangsarbeit.</a:t>
            </a:r>
          </a:p>
          <a:p>
            <a:pPr defTabSz="486776">
              <a:defRPr/>
            </a:pPr>
            <a:r>
              <a:rPr lang="de-DE" baseline="0" dirty="0"/>
              <a:t>So müssen </a:t>
            </a:r>
            <a:r>
              <a:rPr lang="de-DE" baseline="0" dirty="0" err="1"/>
              <a:t>Schüler_innen</a:t>
            </a:r>
            <a:r>
              <a:rPr lang="de-DE" baseline="0" dirty="0"/>
              <a:t> staatlich angeordnet bei der Baumwollernte helfen.</a:t>
            </a:r>
          </a:p>
          <a:p>
            <a:pPr defTabSz="486776">
              <a:defRPr/>
            </a:pPr>
            <a:r>
              <a:rPr lang="de-DE" i="1" baseline="0" dirty="0"/>
              <a:t>Siehe z.B.:</a:t>
            </a:r>
          </a:p>
          <a:p>
            <a:pPr defTabSz="486776">
              <a:defRPr/>
            </a:pPr>
            <a:r>
              <a:rPr lang="de-DE" i="1" baseline="0" dirty="0"/>
              <a:t>https://www.aktiv-gegen-kinderarbeit.de/2018/03/usbekistans-baumwolle-wie-die-weltbank-staatlich-organisierte-zwangs-und-kinderarbeit-finanziert/,</a:t>
            </a:r>
          </a:p>
          <a:p>
            <a:pPr defTabSz="486776">
              <a:defRPr/>
            </a:pPr>
            <a:r>
              <a:rPr lang="de-DE" i="1" baseline="0" dirty="0"/>
              <a:t>Zugriff 19.09.2019</a:t>
            </a:r>
            <a:endParaRPr lang="de-DE" i="1"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39</a:t>
            </a:fld>
            <a:endParaRPr lang="de-DE" altLang="de-DE"/>
          </a:p>
        </p:txBody>
      </p:sp>
    </p:spTree>
    <p:extLst>
      <p:ext uri="{BB962C8B-B14F-4D97-AF65-F5344CB8AC3E}">
        <p14:creationId xmlns:p14="http://schemas.microsoft.com/office/powerpoint/2010/main" val="1425535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t>
            </a:r>
            <a:r>
              <a:rPr lang="en-US" dirty="0">
                <a:effectLst/>
                <a:latin typeface="Arial" panose="020B0604020202020204" pitchFamily="34" charset="0"/>
              </a:rPr>
              <a:t>Note: This chart presents the average hours per day spent on unpaid </a:t>
            </a:r>
            <a:r>
              <a:rPr lang="en-US" dirty="0" err="1">
                <a:effectLst/>
                <a:latin typeface="Arial" panose="020B0604020202020204" pitchFamily="34" charset="0"/>
              </a:rPr>
              <a:t>carework</a:t>
            </a:r>
            <a:r>
              <a:rPr lang="en-US" dirty="0">
                <a:effectLst/>
                <a:latin typeface="Arial" panose="020B0604020202020204" pitchFamily="34" charset="0"/>
              </a:rPr>
              <a:t> by women and men by regions of the world: </a:t>
            </a:r>
            <a:r>
              <a:rPr lang="en-US" b="1" dirty="0">
                <a:effectLst/>
                <a:latin typeface="Arial" panose="020B0604020202020204" pitchFamily="34" charset="0"/>
              </a:rPr>
              <a:t>Middle East and North Africa (MENA), South Asia (SA), Eastern Europe and Central Asia (ECA), Latin America and the Caribbean (LAC), East Asia and Pacific (EAP),Sub-Saharan Africa (SSA) and North America (NA).</a:t>
            </a:r>
            <a:r>
              <a:rPr lang="en-US" dirty="0">
                <a:effectLst/>
                <a:latin typeface="Arial" panose="020B0604020202020204" pitchFamily="34" charset="0"/>
              </a:rPr>
              <a:t>Source: OECD (2014), Gender, Institutions and Development Database.”</a:t>
            </a:r>
            <a:endParaRPr lang="de-DE" dirty="0"/>
          </a:p>
          <a:p>
            <a:r>
              <a:rPr lang="de-DE" dirty="0"/>
              <a:t>http://www.oecd.org/dev/development-gender/Unpaid_care_work.pdf, Zugriff 05.08.2020</a:t>
            </a:r>
          </a:p>
          <a:p>
            <a:r>
              <a:rPr lang="de-DE" dirty="0"/>
              <a:t>Aktuelle Zahlen: https://stats.oecd.org/index.aspx?queryid=54757, Zugriff 05.08.2020</a:t>
            </a:r>
          </a:p>
          <a:p>
            <a:endParaRPr lang="de-DE" dirty="0"/>
          </a:p>
          <a:p>
            <a:r>
              <a:rPr lang="de-DE" dirty="0"/>
              <a:t>Zusatzinformationen zu </a:t>
            </a:r>
            <a:r>
              <a:rPr lang="de-DE" b="1" dirty="0"/>
              <a:t>Deutschland:</a:t>
            </a:r>
            <a:br>
              <a:rPr lang="de-DE" dirty="0"/>
            </a:br>
            <a:r>
              <a:rPr lang="de-DE" dirty="0"/>
              <a:t>„Aus dem Gutachten für den Zweiten Gleichstellungsbericht der Bundesregierung geht hervor, dass Frauen für Care-Arbeit deutlich mehr Zeit aufwenden als Männer. </a:t>
            </a:r>
            <a:r>
              <a:rPr lang="de-DE" b="1" dirty="0"/>
              <a:t>Der Gender Care Gap beträgt 52,4 Prozent.</a:t>
            </a:r>
            <a:r>
              <a:rPr lang="de-DE" dirty="0"/>
              <a:t> Das bedeutet, Frauen verwenden durchschnittlich täglich 52,4 Prozent mehr Zeit für unbezahlte Sorgearbeit als Männer. Umgerechnet sind das 87 Minuten Unterschied. So leisten Männer pro Tag im Schnitt zwei Stunden und 46 Minuten unbezahlte Sorgearbeit, bei Frauen sind es vier Stunden und 13 Minuten.“</a:t>
            </a:r>
          </a:p>
          <a:p>
            <a:r>
              <a:rPr lang="de-DE" dirty="0"/>
              <a:t>https://www.bmfsfj.de/bmfsfj/themen/gleichstellung/gender-care-gap/indikator-fuer-die-gleichstellung/gender-care-gap---ein-indikator-fuer-die-gleichstellung/137294, Zugriff 05.08.2020</a:t>
            </a:r>
          </a:p>
          <a:p>
            <a:endParaRPr lang="de-DE" dirty="0"/>
          </a:p>
        </p:txBody>
      </p:sp>
      <p:sp>
        <p:nvSpPr>
          <p:cNvPr id="4" name="Foliennummernplatzhalter 3"/>
          <p:cNvSpPr>
            <a:spLocks noGrp="1"/>
          </p:cNvSpPr>
          <p:nvPr>
            <p:ph type="sldNum"/>
          </p:nvPr>
        </p:nvSpPr>
        <p:spPr/>
        <p:txBody>
          <a:bodyPr/>
          <a:lstStyle/>
          <a:p>
            <a:fld id="{79117962-407E-41BD-A53C-598BE3809FC3}" type="slidenum">
              <a:rPr lang="de-DE" altLang="de-DE" smtClean="0"/>
              <a:pPr/>
              <a:t>4</a:t>
            </a:fld>
            <a:endParaRPr lang="de-DE" altLang="de-DE" dirty="0"/>
          </a:p>
        </p:txBody>
      </p:sp>
    </p:spTree>
    <p:extLst>
      <p:ext uri="{BB962C8B-B14F-4D97-AF65-F5344CB8AC3E}">
        <p14:creationId xmlns:p14="http://schemas.microsoft.com/office/powerpoint/2010/main" val="3198907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a:t>
            </a:r>
            <a:r>
              <a:rPr lang="de-DE" baseline="0" dirty="0"/>
              <a:t> Indien, Bangladesch und vielen anderen Ländern gibt es viel zu wenig unabhängige/staatliche</a:t>
            </a:r>
          </a:p>
          <a:p>
            <a:r>
              <a:rPr lang="de-DE" baseline="0" dirty="0"/>
              <a:t>Kontrolleur*innen für flächendeckende und regelmäßige Kontrollen der Arbeitsbedingungen</a:t>
            </a:r>
          </a:p>
          <a:p>
            <a:r>
              <a:rPr lang="de-DE" baseline="0" dirty="0"/>
              <a:t>(und somit auch Kinderarbeit), zudem sind die Kontrolleur*innen oft gar nicht ausreichend qualifiziert</a:t>
            </a:r>
          </a:p>
          <a:p>
            <a:r>
              <a:rPr lang="de-DE" baseline="0" dirty="0"/>
              <a:t>und erkennen selten Probleme wie das Fehlen von Organisationsfreiheit, erzwungene Überstunden,</a:t>
            </a:r>
          </a:p>
          <a:p>
            <a:r>
              <a:rPr lang="de-DE" baseline="0" dirty="0"/>
              <a:t>ausfallendes Benehmen von Aufsehern, Zurückhalten von Lohn, etc.</a:t>
            </a:r>
          </a:p>
          <a:p>
            <a:r>
              <a:rPr lang="de-DE" baseline="0" dirty="0"/>
              <a:t>Oft sind die Strafen außerdem so gering, dass es sich für die Arbeitgeber*innen „lohnt“ diese in Kauf zu nehmen.</a:t>
            </a:r>
          </a:p>
          <a:p>
            <a:r>
              <a:rPr lang="de-DE" baseline="0" dirty="0"/>
              <a:t>Auf Grund von Korruption oder guten Netzwerken kommt es oft vor, dass die Kontrollen nicht unerwartet stattfinden,</a:t>
            </a:r>
          </a:p>
          <a:p>
            <a:r>
              <a:rPr lang="de-DE" baseline="0" dirty="0"/>
              <a:t>sodass während der Kontrollen dann keine Rechtsverletzungen (z.B. arbeitende Kinder) angetroffen werden.</a:t>
            </a:r>
          </a:p>
          <a:p>
            <a:endParaRPr lang="de-DE" baseline="0" dirty="0"/>
          </a:p>
          <a:p>
            <a:r>
              <a:rPr lang="de-DE" baseline="0" dirty="0"/>
              <a:t>Arbeitgeber*innen kennen oft die Gesetzeslage und/oder die Gefahren für Kinder und (werdende) Mütter nicht</a:t>
            </a:r>
          </a:p>
          <a:p>
            <a:r>
              <a:rPr lang="de-DE" baseline="0" dirty="0"/>
              <a:t>und sehen sich durch den Druck der einkaufenden Unternehmen gezwungen, Lohnkosten um jeden Preis zu drücken.</a:t>
            </a:r>
          </a:p>
          <a:p>
            <a:r>
              <a:rPr lang="de-DE" baseline="0" dirty="0"/>
              <a:t>Einige sind auch einfach nur dreist, uneinsichtig oder profitorientiert, sodass es oft gar keine Einsicht gibt.</a:t>
            </a:r>
          </a:p>
          <a:p>
            <a:endParaRPr lang="de-DE" baseline="0" dirty="0"/>
          </a:p>
          <a:p>
            <a:pPr defTabSz="486776">
              <a:defRPr/>
            </a:pPr>
            <a:r>
              <a:rPr lang="de-DE" dirty="0"/>
              <a:t>Billigung auf allen Ebenen: Regierungen, Einkäufer*innen,</a:t>
            </a:r>
            <a:r>
              <a:rPr lang="de-DE" baseline="0" dirty="0"/>
              <a:t> Zulieferbetriebe, Konsument*innen</a:t>
            </a:r>
            <a:endParaRPr lang="de-DE"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40</a:t>
            </a:fld>
            <a:endParaRPr lang="de-DE" altLang="de-DE"/>
          </a:p>
        </p:txBody>
      </p:sp>
    </p:spTree>
    <p:extLst>
      <p:ext uri="{BB962C8B-B14F-4D97-AF65-F5344CB8AC3E}">
        <p14:creationId xmlns:p14="http://schemas.microsoft.com/office/powerpoint/2010/main" val="689759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A48EF27-93E6-4A43-A41C-2F6AB4FB7332}"/>
              </a:ext>
            </a:extLst>
          </p:cNvPr>
          <p:cNvSpPr>
            <a:spLocks noGrp="1" noChangeArrowheads="1"/>
          </p:cNvSpPr>
          <p:nvPr>
            <p:ph type="sldNum" sz="quarter"/>
          </p:nvPr>
        </p:nvSpPr>
        <p:spPr>
          <a:noFill/>
          <a:extLst>
            <a:ext uri="{91240B29-F687-4f45-9708-019B960494DF}">
              <a14:hiddenLine xmlns="" xmlns:a14="http://schemas.microsoft.com/office/drawing/2010/main" w="9525">
                <a:solidFill>
                  <a:srgbClr val="3465A4"/>
                </a:solidFill>
                <a:round/>
                <a:headEnd/>
                <a:tailEnd/>
              </a14:hiddenLine>
            </a:ext>
          </a:extLst>
        </p:spPr>
        <p:txBody>
          <a:bodyPr/>
          <a:lstStyle>
            <a:lvl1pPr marL="233928" indent="-233928"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1pPr>
            <a:lvl2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2pPr>
            <a:lvl3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3pPr>
            <a:lvl4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4pPr>
            <a:lvl5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5pPr>
            <a:lvl6pPr marL="2724569"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6pPr>
            <a:lvl7pPr marL="3219945"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7pPr>
            <a:lvl8pPr marL="3715322"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8pPr>
            <a:lvl9pPr marL="4210698"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9pPr>
          </a:lstStyle>
          <a:p>
            <a:pPr eaLnBrk="1" hangingPunct="1">
              <a:spcBef>
                <a:spcPct val="0"/>
              </a:spcBef>
            </a:pPr>
            <a:fld id="{D8998FFA-6050-48FE-8D09-88C5AF672D5D}" type="slidenum">
              <a:rPr lang="de-DE" altLang="de-DE">
                <a:latin typeface="Arial"/>
              </a:rPr>
              <a:pPr eaLnBrk="1" hangingPunct="1">
                <a:spcBef>
                  <a:spcPct val="0"/>
                </a:spcBef>
              </a:pPr>
              <a:t>41</a:t>
            </a:fld>
            <a:endParaRPr lang="de-DE" altLang="de-DE" dirty="0">
              <a:latin typeface="Arial"/>
            </a:endParaRPr>
          </a:p>
        </p:txBody>
      </p:sp>
      <p:sp>
        <p:nvSpPr>
          <p:cNvPr id="70659" name="Rectangle 1">
            <a:extLst>
              <a:ext uri="{FF2B5EF4-FFF2-40B4-BE49-F238E27FC236}">
                <a16:creationId xmlns:a16="http://schemas.microsoft.com/office/drawing/2014/main" id="{7E404EA2-7CFB-477B-B9B8-097EFC9EBBF6}"/>
              </a:ext>
            </a:extLst>
          </p:cNvPr>
          <p:cNvSpPr>
            <a:spLocks noGrp="1" noRot="1" noChangeAspect="1" noChangeArrowheads="1" noTextEdit="1"/>
          </p:cNvSpPr>
          <p:nvPr>
            <p:ph type="sldImg"/>
          </p:nvPr>
        </p:nvSpPr>
        <p:spPr>
          <a:xfrm>
            <a:off x="995363" y="768350"/>
            <a:ext cx="5113337" cy="3836988"/>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9A0CE4A2-A0B1-4F5F-B4A7-7404B4467923}"/>
              </a:ext>
            </a:extLst>
          </p:cNvPr>
          <p:cNvSpPr>
            <a:spLocks noGrp="1" noChangeArrowheads="1"/>
          </p:cNvSpPr>
          <p:nvPr>
            <p:ph type="body" idx="1"/>
          </p:nvPr>
        </p:nvSpPr>
        <p:spPr>
          <a:xfrm>
            <a:off x="947209" y="4861441"/>
            <a:ext cx="5209646" cy="4605576"/>
          </a:xfrm>
          <a:noFill/>
          <a:extLst>
            <a:ext uri="{91240B29-F687-4f45-9708-019B960494DF}">
              <a14:hiddenLine xmlns="" xmlns:a14="http://schemas.microsoft.com/office/drawing/2010/main" w="9525">
                <a:solidFill>
                  <a:srgbClr val="3465A4"/>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p>
        </p:txBody>
      </p:sp>
    </p:spTree>
    <p:extLst>
      <p:ext uri="{BB962C8B-B14F-4D97-AF65-F5344CB8AC3E}">
        <p14:creationId xmlns:p14="http://schemas.microsoft.com/office/powerpoint/2010/main" val="1558417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p:cNvSpPr txBox="1"/>
          <p:nvPr/>
        </p:nvSpPr>
        <p:spPr>
          <a:xfrm>
            <a:off x="4167344" y="10882537"/>
            <a:ext cx="3186200" cy="572171"/>
          </a:xfrm>
          <a:prstGeom prst="rect">
            <a:avLst/>
          </a:prstGeom>
          <a:noFill/>
          <a:ln>
            <a:noFill/>
          </a:ln>
        </p:spPr>
        <p:txBody>
          <a:bodyPr lIns="107267" tIns="53828" rIns="107267" bIns="53828" anchor="b"/>
          <a:lstStyle/>
          <a:p>
            <a:pPr algn="r">
              <a:lnSpc>
                <a:spcPct val="100000"/>
              </a:lnSpc>
            </a:pPr>
            <a:fld id="{F4194BD1-9EC3-4657-B57E-358F77CD972C}" type="slidenum">
              <a:rPr lang="de-DE" sz="1400" spc="-1">
                <a:solidFill>
                  <a:srgbClr val="000000"/>
                </a:solidFill>
                <a:uFill>
                  <a:solidFill>
                    <a:srgbClr val="FFFFFF"/>
                  </a:solidFill>
                </a:uFill>
                <a:latin typeface="Times New Roman"/>
                <a:ea typeface="MS PGothic"/>
              </a:rPr>
              <a:t>42</a:t>
            </a:fld>
            <a:endParaRPr lang="de-DE" sz="1500" spc="-1">
              <a:solidFill>
                <a:srgbClr val="000000"/>
              </a:solidFill>
              <a:uFill>
                <a:solidFill>
                  <a:srgbClr val="FFFFFF"/>
                </a:solidFill>
              </a:uFill>
              <a:latin typeface="Times New Roman"/>
            </a:endParaRPr>
          </a:p>
        </p:txBody>
      </p:sp>
      <p:sp>
        <p:nvSpPr>
          <p:cNvPr id="415" name="PlaceHolder 2"/>
          <p:cNvSpPr>
            <a:spLocks noGrp="1"/>
          </p:cNvSpPr>
          <p:nvPr>
            <p:ph type="body"/>
          </p:nvPr>
        </p:nvSpPr>
        <p:spPr>
          <a:xfrm>
            <a:off x="980399" y="5441268"/>
            <a:ext cx="5392748" cy="5154377"/>
          </a:xfrm>
          <a:prstGeom prst="rect">
            <a:avLst/>
          </a:prstGeom>
        </p:spPr>
        <p:txBody>
          <a:bodyPr lIns="107267" tIns="53828" rIns="107267" bIns="53828"/>
          <a:lstStyle/>
          <a:p>
            <a:pPr marL="390"/>
            <a:endParaRPr lang="de-DE" sz="4800" i="1" spc="-1" dirty="0">
              <a:uFill>
                <a:solidFill>
                  <a:srgbClr val="FFFFFF"/>
                </a:solidFill>
              </a:uFill>
              <a:latin typeface="+mn-lt"/>
            </a:endParaRPr>
          </a:p>
        </p:txBody>
      </p:sp>
    </p:spTree>
    <p:extLst>
      <p:ext uri="{BB962C8B-B14F-4D97-AF65-F5344CB8AC3E}">
        <p14:creationId xmlns:p14="http://schemas.microsoft.com/office/powerpoint/2010/main" val="3512044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0C4E5C2-0122-4BB6-9ACC-76EDFE85E58A}"/>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9pPr>
          </a:lstStyle>
          <a:p>
            <a:fld id="{36976A03-37C3-4A41-9CB9-5DE5E241658A}" type="slidenum">
              <a:rPr lang="de-DE" altLang="de-DE">
                <a:solidFill>
                  <a:srgbClr val="000000"/>
                </a:solidFill>
                <a:latin typeface="Times New Roman" panose="02020603050405020304" pitchFamily="18" charset="0"/>
                <a:ea typeface="MS PGothic" panose="020B0600070205080204" pitchFamily="34" charset="-128"/>
              </a:rPr>
              <a:pPr/>
              <a:t>43</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49155" name="Rectangle 1">
            <a:extLst>
              <a:ext uri="{FF2B5EF4-FFF2-40B4-BE49-F238E27FC236}">
                <a16:creationId xmlns:a16="http://schemas.microsoft.com/office/drawing/2014/main" id="{03D221DE-11B3-44B9-949B-C895E4A5E512}"/>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a:extLst>
              <a:ext uri="{FF2B5EF4-FFF2-40B4-BE49-F238E27FC236}">
                <a16:creationId xmlns:a16="http://schemas.microsoft.com/office/drawing/2014/main" id="{B0254995-8FB8-4966-95F2-8FE2A91BF715}"/>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075" tIns="49538" rIns="99075" bIns="49538" anchor="ctr"/>
          <a:lstStyle/>
          <a:p>
            <a:pPr eaLnBrk="1" hangingPunct="1">
              <a:buClr>
                <a:srgbClr val="000000"/>
              </a:buClr>
              <a:buSzPct val="100000"/>
              <a:buFont typeface="Times New Roman" panose="02020603050405020304" pitchFamily="18" charset="0"/>
              <a:buNone/>
            </a:pPr>
            <a:endParaRPr lang="de-DE" altLang="de-DE"/>
          </a:p>
        </p:txBody>
      </p:sp>
      <p:sp>
        <p:nvSpPr>
          <p:cNvPr id="49157" name="Text Box 3">
            <a:extLst>
              <a:ext uri="{FF2B5EF4-FFF2-40B4-BE49-F238E27FC236}">
                <a16:creationId xmlns:a16="http://schemas.microsoft.com/office/drawing/2014/main" id="{B5F4C950-6547-4FB1-83AC-614B95208ECA}"/>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algn="r" eaLnBrk="1" hangingPunct="1">
              <a:buSzPct val="100000"/>
            </a:pPr>
            <a:fld id="{A8BD8ED1-43F0-479F-AEE5-633F2EF10DAE}"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43</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2" name="Notizenplatzhalter 1">
            <a:extLst>
              <a:ext uri="{FF2B5EF4-FFF2-40B4-BE49-F238E27FC236}">
                <a16:creationId xmlns:a16="http://schemas.microsoft.com/office/drawing/2014/main" id="{108DA611-8DC1-4401-A4ED-EC6748DE3AF0}"/>
              </a:ext>
            </a:extLst>
          </p:cNvPr>
          <p:cNvSpPr>
            <a:spLocks noGrp="1"/>
          </p:cNvSpPr>
          <p:nvPr>
            <p:ph type="body" idx="1"/>
          </p:nvPr>
        </p:nvSpPr>
        <p:spPr/>
        <p:txBody>
          <a:bodyPr/>
          <a:lstStyle/>
          <a:p>
            <a:pPr>
              <a:defRPr/>
            </a:pPr>
            <a:endParaRPr lang="de-DE" i="1" dirty="0"/>
          </a:p>
        </p:txBody>
      </p:sp>
    </p:spTree>
    <p:extLst>
      <p:ext uri="{BB962C8B-B14F-4D97-AF65-F5344CB8AC3E}">
        <p14:creationId xmlns:p14="http://schemas.microsoft.com/office/powerpoint/2010/main" val="3374950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A48EF27-93E6-4A43-A41C-2F6AB4FB7332}"/>
              </a:ext>
            </a:extLst>
          </p:cNvPr>
          <p:cNvSpPr>
            <a:spLocks noGrp="1" noChangeArrowheads="1"/>
          </p:cNvSpPr>
          <p:nvPr>
            <p:ph type="sldNum" sz="quarter"/>
          </p:nvPr>
        </p:nvSpPr>
        <p:spPr>
          <a:noFill/>
          <a:extLst>
            <a:ext uri="{91240B29-F687-4f45-9708-019B960494DF}">
              <a14:hiddenLine xmlns="" xmlns:a14="http://schemas.microsoft.com/office/drawing/2010/main" w="9525">
                <a:solidFill>
                  <a:srgbClr val="3465A4"/>
                </a:solidFill>
                <a:round/>
                <a:headEnd/>
                <a:tailEnd/>
              </a14:hiddenLine>
            </a:ext>
          </a:extLst>
        </p:spPr>
        <p:txBody>
          <a:bodyPr/>
          <a:lstStyle>
            <a:lvl1pPr marL="233928" indent="-233928"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1pPr>
            <a:lvl2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2pPr>
            <a:lvl3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3pPr>
            <a:lvl4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4pPr>
            <a:lvl5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5pPr>
            <a:lvl6pPr marL="2724569"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6pPr>
            <a:lvl7pPr marL="3219945"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7pPr>
            <a:lvl8pPr marL="3715322"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8pPr>
            <a:lvl9pPr marL="4210698"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9pPr>
          </a:lstStyle>
          <a:p>
            <a:pPr eaLnBrk="1" hangingPunct="1">
              <a:spcBef>
                <a:spcPct val="0"/>
              </a:spcBef>
            </a:pPr>
            <a:fld id="{D8998FFA-6050-48FE-8D09-88C5AF672D5D}" type="slidenum">
              <a:rPr lang="de-DE" altLang="de-DE">
                <a:latin typeface="Arial"/>
              </a:rPr>
              <a:pPr eaLnBrk="1" hangingPunct="1">
                <a:spcBef>
                  <a:spcPct val="0"/>
                </a:spcBef>
              </a:pPr>
              <a:t>44</a:t>
            </a:fld>
            <a:endParaRPr lang="de-DE" altLang="de-DE" dirty="0">
              <a:latin typeface="Arial"/>
            </a:endParaRPr>
          </a:p>
        </p:txBody>
      </p:sp>
      <p:sp>
        <p:nvSpPr>
          <p:cNvPr id="70659" name="Rectangle 1">
            <a:extLst>
              <a:ext uri="{FF2B5EF4-FFF2-40B4-BE49-F238E27FC236}">
                <a16:creationId xmlns:a16="http://schemas.microsoft.com/office/drawing/2014/main" id="{7E404EA2-7CFB-477B-B9B8-097EFC9EBBF6}"/>
              </a:ext>
            </a:extLst>
          </p:cNvPr>
          <p:cNvSpPr>
            <a:spLocks noGrp="1" noRot="1" noChangeAspect="1" noChangeArrowheads="1" noTextEdit="1"/>
          </p:cNvSpPr>
          <p:nvPr>
            <p:ph type="sldImg"/>
          </p:nvPr>
        </p:nvSpPr>
        <p:spPr>
          <a:xfrm>
            <a:off x="995363" y="768350"/>
            <a:ext cx="5113337" cy="3836988"/>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9A0CE4A2-A0B1-4F5F-B4A7-7404B4467923}"/>
              </a:ext>
            </a:extLst>
          </p:cNvPr>
          <p:cNvSpPr>
            <a:spLocks noGrp="1" noChangeArrowheads="1"/>
          </p:cNvSpPr>
          <p:nvPr>
            <p:ph type="body" idx="1"/>
          </p:nvPr>
        </p:nvSpPr>
        <p:spPr>
          <a:xfrm>
            <a:off x="947209" y="4861441"/>
            <a:ext cx="5209646" cy="4605576"/>
          </a:xfrm>
          <a:noFill/>
          <a:extLst>
            <a:ext uri="{91240B29-F687-4f45-9708-019B960494DF}">
              <a14:hiddenLine xmlns="" xmlns:a14="http://schemas.microsoft.com/office/drawing/2010/main" w="9525">
                <a:solidFill>
                  <a:srgbClr val="3465A4"/>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p>
        </p:txBody>
      </p:sp>
    </p:spTree>
    <p:extLst>
      <p:ext uri="{BB962C8B-B14F-4D97-AF65-F5344CB8AC3E}">
        <p14:creationId xmlns:p14="http://schemas.microsoft.com/office/powerpoint/2010/main" val="31201117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0C4E5C2-0122-4BB6-9ACC-76EDFE85E58A}"/>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9pPr>
          </a:lstStyle>
          <a:p>
            <a:fld id="{36976A03-37C3-4A41-9CB9-5DE5E241658A}" type="slidenum">
              <a:rPr lang="de-DE" altLang="de-DE">
                <a:solidFill>
                  <a:srgbClr val="000000"/>
                </a:solidFill>
                <a:latin typeface="Times New Roman" panose="02020603050405020304" pitchFamily="18" charset="0"/>
                <a:ea typeface="MS PGothic" panose="020B0600070205080204" pitchFamily="34" charset="-128"/>
              </a:rPr>
              <a:pPr/>
              <a:t>45</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49155" name="Rectangle 1">
            <a:extLst>
              <a:ext uri="{FF2B5EF4-FFF2-40B4-BE49-F238E27FC236}">
                <a16:creationId xmlns:a16="http://schemas.microsoft.com/office/drawing/2014/main" id="{03D221DE-11B3-44B9-949B-C895E4A5E512}"/>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a:extLst>
              <a:ext uri="{FF2B5EF4-FFF2-40B4-BE49-F238E27FC236}">
                <a16:creationId xmlns:a16="http://schemas.microsoft.com/office/drawing/2014/main" id="{B0254995-8FB8-4966-95F2-8FE2A91BF715}"/>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075" tIns="49538" rIns="99075" bIns="49538" anchor="ctr"/>
          <a:lstStyle/>
          <a:p>
            <a:pPr eaLnBrk="1" hangingPunct="1">
              <a:buClr>
                <a:srgbClr val="000000"/>
              </a:buClr>
              <a:buSzPct val="100000"/>
              <a:buFont typeface="Times New Roman" panose="02020603050405020304" pitchFamily="18" charset="0"/>
              <a:buNone/>
            </a:pPr>
            <a:endParaRPr lang="de-DE" altLang="de-DE"/>
          </a:p>
        </p:txBody>
      </p:sp>
      <p:sp>
        <p:nvSpPr>
          <p:cNvPr id="49157" name="Text Box 3">
            <a:extLst>
              <a:ext uri="{FF2B5EF4-FFF2-40B4-BE49-F238E27FC236}">
                <a16:creationId xmlns:a16="http://schemas.microsoft.com/office/drawing/2014/main" id="{B5F4C950-6547-4FB1-83AC-614B95208ECA}"/>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algn="r" eaLnBrk="1" hangingPunct="1">
              <a:buSzPct val="100000"/>
            </a:pPr>
            <a:fld id="{A8BD8ED1-43F0-479F-AEE5-633F2EF10DAE}"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45</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2" name="Notizenplatzhalter 1">
            <a:extLst>
              <a:ext uri="{FF2B5EF4-FFF2-40B4-BE49-F238E27FC236}">
                <a16:creationId xmlns:a16="http://schemas.microsoft.com/office/drawing/2014/main" id="{108DA611-8DC1-4401-A4ED-EC6748DE3AF0}"/>
              </a:ext>
            </a:extLst>
          </p:cNvPr>
          <p:cNvSpPr>
            <a:spLocks noGrp="1"/>
          </p:cNvSpPr>
          <p:nvPr>
            <p:ph type="body" idx="1"/>
          </p:nvPr>
        </p:nvSpPr>
        <p:spPr/>
        <p:txBody>
          <a:bodyPr/>
          <a:lstStyle/>
          <a:p>
            <a:pPr>
              <a:defRPr/>
            </a:pPr>
            <a:endParaRPr lang="de-DE" i="1"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02B2AB8-FC8D-4CE0-B657-029FD40D9DCE}"/>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9pPr>
          </a:lstStyle>
          <a:p>
            <a:fld id="{8DDAE3CE-7B13-43F5-9376-93135CB3CBD1}" type="slidenum">
              <a:rPr lang="de-DE" altLang="de-DE">
                <a:solidFill>
                  <a:srgbClr val="000000"/>
                </a:solidFill>
                <a:latin typeface="Times New Roman" panose="02020603050405020304" pitchFamily="18" charset="0"/>
                <a:ea typeface="MS PGothic" panose="020B0600070205080204" pitchFamily="34" charset="-128"/>
              </a:rPr>
              <a:pPr/>
              <a:t>46</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49155" name="Rectangle 1">
            <a:extLst>
              <a:ext uri="{FF2B5EF4-FFF2-40B4-BE49-F238E27FC236}">
                <a16:creationId xmlns:a16="http://schemas.microsoft.com/office/drawing/2014/main" id="{BE1199B6-69DA-48E7-B347-1EAF8FC0F938}"/>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a:extLst>
              <a:ext uri="{FF2B5EF4-FFF2-40B4-BE49-F238E27FC236}">
                <a16:creationId xmlns:a16="http://schemas.microsoft.com/office/drawing/2014/main" id="{1ADEFFF6-0B4B-4A32-9207-611C65652A76}"/>
              </a:ext>
            </a:extLst>
          </p:cNvPr>
          <p:cNvSpPr>
            <a:spLocks noGrp="1" noChangeArrowheads="1"/>
          </p:cNvSpPr>
          <p:nvPr>
            <p:ph type="body" idx="1"/>
          </p:nvPr>
        </p:nvSpPr>
        <p:spPr>
          <a:xfrm>
            <a:off x="1262945" y="3646081"/>
            <a:ext cx="6946195" cy="345418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3D1B20EE-5C36-4EFC-BF71-7D03323C2C09}"/>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1pPr>
            <a:lvl2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2pPr>
            <a:lvl3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3pPr>
            <a:lvl4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4pPr>
            <a:lvl5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9pPr>
          </a:lstStyle>
          <a:p>
            <a:pPr defTabSz="990752">
              <a:buClrTx/>
              <a:buSzTx/>
              <a:defRPr/>
            </a:pPr>
            <a:fld id="{95428334-1F97-49C6-9B6A-0A2028FF01A8}" type="slidenum">
              <a:rPr lang="de-DE" altLang="de-DE" sz="1300">
                <a:solidFill>
                  <a:srgbClr val="000000"/>
                </a:solidFill>
                <a:cs typeface="+mn-cs"/>
              </a:rPr>
              <a:pPr defTabSz="990752">
                <a:buClrTx/>
                <a:buSzTx/>
                <a:defRPr/>
              </a:pPr>
              <a:t>47</a:t>
            </a:fld>
            <a:endParaRPr lang="de-DE" altLang="de-DE" sz="1300">
              <a:solidFill>
                <a:srgbClr val="000000"/>
              </a:solidFill>
              <a:cs typeface="+mn-cs"/>
            </a:endParaRPr>
          </a:p>
        </p:txBody>
      </p:sp>
      <p:sp>
        <p:nvSpPr>
          <p:cNvPr id="104451" name="Rectangle 1">
            <a:extLst>
              <a:ext uri="{FF2B5EF4-FFF2-40B4-BE49-F238E27FC236}">
                <a16:creationId xmlns:a16="http://schemas.microsoft.com/office/drawing/2014/main" id="{DFE24F95-6AA7-4792-881B-6ABD1DD90058}"/>
              </a:ext>
            </a:extLst>
          </p:cNvPr>
          <p:cNvSpPr>
            <a:spLocks noGrp="1" noRot="1" noChangeAspect="1" noChangeArrowheads="1" noTextEdit="1"/>
          </p:cNvSpPr>
          <p:nvPr>
            <p:ph type="sldImg"/>
          </p:nvPr>
        </p:nvSpPr>
        <p:spPr>
          <a:xfrm>
            <a:off x="2817813" y="576263"/>
            <a:ext cx="3836987" cy="28781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Rectangle 2">
            <a:extLst>
              <a:ext uri="{FF2B5EF4-FFF2-40B4-BE49-F238E27FC236}">
                <a16:creationId xmlns:a16="http://schemas.microsoft.com/office/drawing/2014/main" id="{69089172-4FC8-461A-8DAE-A87322D4AF5A}"/>
              </a:ext>
            </a:extLst>
          </p:cNvPr>
          <p:cNvSpPr>
            <a:spLocks noGrp="1" noChangeArrowheads="1"/>
          </p:cNvSpPr>
          <p:nvPr>
            <p:ph type="body" idx="1"/>
          </p:nvPr>
        </p:nvSpPr>
        <p:spPr>
          <a:xfrm>
            <a:off x="1262945" y="3646081"/>
            <a:ext cx="6946195" cy="345418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z="1300" dirty="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5</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spcBef>
                <a:spcPts val="488"/>
              </a:spcBef>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a:spcBef>
                <a:spcPts val="488"/>
              </a:spcBef>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a:spcBef>
                <a:spcPts val="488"/>
              </a:spcBef>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a:spcBef>
                <a:spcPts val="488"/>
              </a:spcBef>
            </a:pPr>
            <a:r>
              <a:rPr lang="de-DE" altLang="de-DE" sz="1300">
                <a:solidFill>
                  <a:srgbClr val="000000"/>
                </a:solidFill>
                <a:ea typeface="MS PGothic" panose="020B0600070205080204" pitchFamily="34" charset="-128"/>
              </a:rPr>
              <a:t>3.  Eigene Kodizes ernst nehmen und effektive Maßnahmen zur Umsetzung </a:t>
            </a:r>
          </a:p>
          <a:p>
            <a:pPr>
              <a:spcBef>
                <a:spcPts val="488"/>
              </a:spcBef>
            </a:pPr>
            <a:r>
              <a:rPr lang="de-DE" altLang="de-DE" sz="1300">
                <a:solidFill>
                  <a:srgbClr val="000000"/>
                </a:solidFill>
                <a:ea typeface="MS PGothic" panose="020B0600070205080204" pitchFamily="34" charset="-128"/>
              </a:rPr>
              <a:t>6. Nicht nur rein kommerzielle audits</a:t>
            </a:r>
          </a:p>
          <a:p>
            <a:pPr>
              <a:spcBef>
                <a:spcPts val="488"/>
              </a:spcBef>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5</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486776">
              <a:lnSpc>
                <a:spcPct val="90000"/>
              </a:lnSpc>
              <a:defRPr/>
            </a:pPr>
            <a:r>
              <a:rPr lang="de-DE" altLang="de-DE" dirty="0"/>
              <a:t>Fragen der Rechte von Kindern</a:t>
            </a:r>
            <a:r>
              <a:rPr lang="de-DE" altLang="de-DE" baseline="0" dirty="0"/>
              <a:t> und Frauen/Müttern stellen sich entlang der gesamten Wertschöpfungskette von Bekleidung:</a:t>
            </a:r>
          </a:p>
          <a:p>
            <a:pPr defTabSz="486776">
              <a:lnSpc>
                <a:spcPct val="90000"/>
              </a:lnSpc>
              <a:defRPr/>
            </a:pPr>
            <a:r>
              <a:rPr lang="de-DE" altLang="de-DE" baseline="0" dirty="0"/>
              <a:t>von Kinderarbeit bei der Baumwollgewinnung über Zwangsarbeit und Diskriminierung von Frauen und Müttern</a:t>
            </a:r>
          </a:p>
          <a:p>
            <a:pPr defTabSz="486776">
              <a:lnSpc>
                <a:spcPct val="90000"/>
              </a:lnSpc>
              <a:defRPr/>
            </a:pPr>
            <a:r>
              <a:rPr lang="de-DE" altLang="de-DE" baseline="0" dirty="0"/>
              <a:t>in der Garnherstellung und Konfektionierung. Unser Fokus wird jedoch heute auf dem Arbeitsschritt der Konfektion liegen.</a:t>
            </a:r>
          </a:p>
        </p:txBody>
      </p:sp>
    </p:spTree>
    <p:extLst>
      <p:ext uri="{BB962C8B-B14F-4D97-AF65-F5344CB8AC3E}">
        <p14:creationId xmlns:p14="http://schemas.microsoft.com/office/powerpoint/2010/main" val="1640088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A48EF27-93E6-4A43-A41C-2F6AB4FB7332}"/>
              </a:ext>
            </a:extLst>
          </p:cNvPr>
          <p:cNvSpPr>
            <a:spLocks noGrp="1" noChangeArrowheads="1"/>
          </p:cNvSpPr>
          <p:nvPr>
            <p:ph type="sldNum" sz="quarter"/>
          </p:nvPr>
        </p:nvSpPr>
        <p:spPr>
          <a:noFill/>
          <a:extLst>
            <a:ext uri="{91240B29-F687-4f45-9708-019B960494DF}">
              <a14:hiddenLine xmlns="" xmlns:a14="http://schemas.microsoft.com/office/drawing/2010/main" w="9525">
                <a:solidFill>
                  <a:srgbClr val="3465A4"/>
                </a:solidFill>
                <a:round/>
                <a:headEnd/>
                <a:tailEnd/>
              </a14:hiddenLine>
            </a:ext>
          </a:extLst>
        </p:spPr>
        <p:txBody>
          <a:bodyPr/>
          <a:lstStyle>
            <a:lvl1pPr marL="233928" indent="-233928"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1pPr>
            <a:lvl2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2pPr>
            <a:lvl3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3pPr>
            <a:lvl4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4pPr>
            <a:lvl5pPr eaLnBrk="0" hangingPunct="0">
              <a:spcBef>
                <a:spcPct val="30000"/>
              </a:spcBef>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5pPr>
            <a:lvl6pPr marL="2724569"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6pPr>
            <a:lvl7pPr marL="3219945"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7pPr>
            <a:lvl8pPr marL="3715322"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8pPr>
            <a:lvl9pPr marL="4210698" indent="-247688" defTabSz="486776" eaLnBrk="0" fontAlgn="base" hangingPunct="0">
              <a:spcBef>
                <a:spcPct val="30000"/>
              </a:spcBef>
              <a:spcAft>
                <a:spcPct val="0"/>
              </a:spcAft>
              <a:buClr>
                <a:srgbClr val="000000"/>
              </a:buClr>
              <a:buSzPct val="100000"/>
              <a:buFont typeface="Times New Roman" panose="02020603050405020304" pitchFamily="18" charset="0"/>
              <a:tabLst>
                <a:tab pos="486776" algn="l"/>
                <a:tab pos="973552" algn="l"/>
                <a:tab pos="1460328" algn="l"/>
                <a:tab pos="1947104" algn="l"/>
                <a:tab pos="2433880" algn="l"/>
                <a:tab pos="2920656" algn="l"/>
              </a:tabLst>
              <a:defRPr sz="1300">
                <a:solidFill>
                  <a:srgbClr val="000000"/>
                </a:solidFill>
                <a:latin typeface="Times New Roman" panose="02020603050405020304" pitchFamily="18" charset="0"/>
              </a:defRPr>
            </a:lvl9pPr>
          </a:lstStyle>
          <a:p>
            <a:pPr eaLnBrk="1" hangingPunct="1">
              <a:spcBef>
                <a:spcPct val="0"/>
              </a:spcBef>
            </a:pPr>
            <a:fld id="{D8998FFA-6050-48FE-8D09-88C5AF672D5D}" type="slidenum">
              <a:rPr lang="de-DE" altLang="de-DE">
                <a:latin typeface="Arial"/>
              </a:rPr>
              <a:pPr eaLnBrk="1" hangingPunct="1">
                <a:spcBef>
                  <a:spcPct val="0"/>
                </a:spcBef>
              </a:pPr>
              <a:t>6</a:t>
            </a:fld>
            <a:endParaRPr lang="de-DE" altLang="de-DE" dirty="0">
              <a:latin typeface="Arial"/>
            </a:endParaRPr>
          </a:p>
        </p:txBody>
      </p:sp>
      <p:sp>
        <p:nvSpPr>
          <p:cNvPr id="70659" name="Rectangle 1">
            <a:extLst>
              <a:ext uri="{FF2B5EF4-FFF2-40B4-BE49-F238E27FC236}">
                <a16:creationId xmlns:a16="http://schemas.microsoft.com/office/drawing/2014/main" id="{7E404EA2-7CFB-477B-B9B8-097EFC9EBBF6}"/>
              </a:ext>
            </a:extLst>
          </p:cNvPr>
          <p:cNvSpPr>
            <a:spLocks noGrp="1" noRot="1" noChangeAspect="1" noChangeArrowheads="1" noTextEdit="1"/>
          </p:cNvSpPr>
          <p:nvPr>
            <p:ph type="sldImg"/>
          </p:nvPr>
        </p:nvSpPr>
        <p:spPr>
          <a:xfrm>
            <a:off x="995363" y="768350"/>
            <a:ext cx="5113337" cy="3836988"/>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9A0CE4A2-A0B1-4F5F-B4A7-7404B4467923}"/>
              </a:ext>
            </a:extLst>
          </p:cNvPr>
          <p:cNvSpPr>
            <a:spLocks noGrp="1" noChangeArrowheads="1"/>
          </p:cNvSpPr>
          <p:nvPr>
            <p:ph type="body" idx="1"/>
          </p:nvPr>
        </p:nvSpPr>
        <p:spPr>
          <a:xfrm>
            <a:off x="947209" y="4861441"/>
            <a:ext cx="5209646" cy="4605576"/>
          </a:xfrm>
          <a:noFill/>
          <a:extLst>
            <a:ext uri="{91240B29-F687-4f45-9708-019B960494DF}">
              <a14:hiddenLine xmlns="" xmlns:a14="http://schemas.microsoft.com/office/drawing/2010/main" w="9525">
                <a:solidFill>
                  <a:srgbClr val="3465A4"/>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p>
        </p:txBody>
      </p:sp>
    </p:spTree>
    <p:extLst>
      <p:ext uri="{BB962C8B-B14F-4D97-AF65-F5344CB8AC3E}">
        <p14:creationId xmlns:p14="http://schemas.microsoft.com/office/powerpoint/2010/main" val="3696274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7</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spcBef>
                <a:spcPts val="488"/>
              </a:spcBef>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a:spcBef>
                <a:spcPts val="488"/>
              </a:spcBef>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a:spcBef>
                <a:spcPts val="488"/>
              </a:spcBef>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a:spcBef>
                <a:spcPts val="488"/>
              </a:spcBef>
            </a:pPr>
            <a:r>
              <a:rPr lang="de-DE" altLang="de-DE" sz="1300">
                <a:solidFill>
                  <a:srgbClr val="000000"/>
                </a:solidFill>
                <a:ea typeface="MS PGothic" panose="020B0600070205080204" pitchFamily="34" charset="-128"/>
              </a:rPr>
              <a:t>3.  Eigene Kodizes ernst nehmen und effektive Maßnahmen zur Umsetzung </a:t>
            </a:r>
          </a:p>
          <a:p>
            <a:pPr>
              <a:spcBef>
                <a:spcPts val="488"/>
              </a:spcBef>
            </a:pPr>
            <a:r>
              <a:rPr lang="de-DE" altLang="de-DE" sz="1300">
                <a:solidFill>
                  <a:srgbClr val="000000"/>
                </a:solidFill>
                <a:ea typeface="MS PGothic" panose="020B0600070205080204" pitchFamily="34" charset="-128"/>
              </a:rPr>
              <a:t>6. Nicht nur rein kommerzielle audits</a:t>
            </a:r>
          </a:p>
          <a:p>
            <a:pPr>
              <a:spcBef>
                <a:spcPts val="488"/>
              </a:spcBef>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7</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486776">
              <a:defRPr/>
            </a:pPr>
            <a:r>
              <a:rPr lang="de-DE" sz="1300" dirty="0">
                <a:solidFill>
                  <a:srgbClr val="082452"/>
                </a:solidFill>
                <a:ea typeface="Arial"/>
                <a:cs typeface="Arial"/>
              </a:rPr>
              <a:t>Die </a:t>
            </a:r>
            <a:r>
              <a:rPr lang="en-GB" sz="1300" dirty="0">
                <a:solidFill>
                  <a:srgbClr val="082452"/>
                </a:solidFill>
                <a:ea typeface="Arial"/>
                <a:cs typeface="Arial"/>
              </a:rPr>
              <a:t>4 </a:t>
            </a:r>
            <a:r>
              <a:rPr lang="en-GB" sz="1300" dirty="0" err="1">
                <a:solidFill>
                  <a:srgbClr val="082452"/>
                </a:solidFill>
                <a:ea typeface="Arial"/>
                <a:cs typeface="Arial"/>
              </a:rPr>
              <a:t>Grundprinzipien</a:t>
            </a:r>
            <a:r>
              <a:rPr lang="en-GB" sz="1300" dirty="0">
                <a:solidFill>
                  <a:srgbClr val="082452"/>
                </a:solidFill>
                <a:ea typeface="Arial"/>
                <a:cs typeface="Arial"/>
              </a:rPr>
              <a:t> </a:t>
            </a:r>
            <a:r>
              <a:rPr lang="en-GB" sz="1300" dirty="0" err="1">
                <a:solidFill>
                  <a:srgbClr val="082452"/>
                </a:solidFill>
                <a:ea typeface="Arial"/>
                <a:cs typeface="Arial"/>
              </a:rPr>
              <a:t>ausgestaltet</a:t>
            </a:r>
            <a:r>
              <a:rPr lang="en-GB" sz="1300" dirty="0">
                <a:solidFill>
                  <a:srgbClr val="082452"/>
                </a:solidFill>
                <a:ea typeface="Arial"/>
                <a:cs typeface="Arial"/>
              </a:rPr>
              <a:t> in </a:t>
            </a:r>
            <a:r>
              <a:rPr lang="en-GB" sz="1300" dirty="0">
                <a:solidFill>
                  <a:srgbClr val="082452"/>
                </a:solidFill>
                <a:ea typeface="Arial"/>
                <a:cs typeface="Arial"/>
                <a:sym typeface="Wingdings" panose="05000000000000000000" pitchFamily="2" charset="2"/>
              </a:rPr>
              <a:t>8 </a:t>
            </a:r>
            <a:r>
              <a:rPr lang="en-GB" sz="1300" dirty="0" err="1">
                <a:solidFill>
                  <a:srgbClr val="082452"/>
                </a:solidFill>
                <a:ea typeface="Arial"/>
                <a:cs typeface="Arial"/>
                <a:sym typeface="Wingdings" panose="05000000000000000000" pitchFamily="2" charset="2"/>
              </a:rPr>
              <a:t>Kernarbeitsnormen</a:t>
            </a:r>
            <a:r>
              <a:rPr lang="en-GB" sz="1300" dirty="0">
                <a:solidFill>
                  <a:srgbClr val="082452"/>
                </a:solidFill>
                <a:ea typeface="Arial"/>
                <a:cs typeface="Arial"/>
                <a:sym typeface="Wingdings" panose="05000000000000000000" pitchFamily="2" charset="2"/>
              </a:rPr>
              <a:t> </a:t>
            </a:r>
            <a:br>
              <a:rPr lang="en-GB" sz="1300" dirty="0">
                <a:solidFill>
                  <a:srgbClr val="082452"/>
                </a:solidFill>
                <a:ea typeface="Arial"/>
                <a:cs typeface="Arial"/>
                <a:sym typeface="Wingdings" panose="05000000000000000000" pitchFamily="2" charset="2"/>
              </a:rPr>
            </a:br>
            <a:r>
              <a:rPr lang="en-GB" sz="1300" dirty="0">
                <a:solidFill>
                  <a:srgbClr val="082452"/>
                </a:solidFill>
                <a:ea typeface="Arial"/>
                <a:cs typeface="Arial"/>
                <a:sym typeface="Wingdings" panose="05000000000000000000" pitchFamily="2" charset="2"/>
              </a:rPr>
              <a:t> </a:t>
            </a:r>
            <a:r>
              <a:rPr lang="en-GB" sz="1300" dirty="0" err="1">
                <a:solidFill>
                  <a:srgbClr val="082452"/>
                </a:solidFill>
                <a:ea typeface="Arial"/>
                <a:cs typeface="Arial"/>
                <a:sym typeface="Wingdings" panose="05000000000000000000" pitchFamily="2" charset="2"/>
              </a:rPr>
              <a:t>universelle</a:t>
            </a:r>
            <a:r>
              <a:rPr lang="en-GB" sz="1300" dirty="0">
                <a:solidFill>
                  <a:srgbClr val="082452"/>
                </a:solidFill>
                <a:ea typeface="Arial"/>
                <a:cs typeface="Arial"/>
                <a:sym typeface="Wingdings" panose="05000000000000000000" pitchFamily="2" charset="2"/>
              </a:rPr>
              <a:t> </a:t>
            </a:r>
            <a:r>
              <a:rPr lang="en-GB" sz="1300" dirty="0" err="1">
                <a:solidFill>
                  <a:srgbClr val="082452"/>
                </a:solidFill>
                <a:ea typeface="Arial"/>
                <a:cs typeface="Arial"/>
                <a:sym typeface="Wingdings" panose="05000000000000000000" pitchFamily="2" charset="2"/>
              </a:rPr>
              <a:t>Menschenrechte</a:t>
            </a:r>
            <a:endParaRPr lang="en-GB" sz="1300" dirty="0">
              <a:solidFill>
                <a:srgbClr val="082452"/>
              </a:solidFill>
              <a:ea typeface="Arial"/>
              <a:cs typeface="Arial"/>
              <a:sym typeface="Wingdings" panose="05000000000000000000" pitchFamily="2" charset="2"/>
            </a:endParaRPr>
          </a:p>
          <a:p>
            <a:pPr defTabSz="486776">
              <a:defRPr/>
            </a:pPr>
            <a:endParaRPr lang="en-GB" sz="1300" dirty="0">
              <a:solidFill>
                <a:srgbClr val="082452"/>
              </a:solidFill>
              <a:ea typeface="Arial"/>
              <a:cs typeface="Arial"/>
              <a:sym typeface="Wingdings" panose="05000000000000000000" pitchFamily="2" charset="2"/>
            </a:endParaRPr>
          </a:p>
          <a:p>
            <a:pPr>
              <a:defRPr/>
            </a:pPr>
            <a:r>
              <a:rPr lang="de-DE" dirty="0">
                <a:solidFill>
                  <a:schemeClr val="tx1"/>
                </a:solidFill>
                <a:cs typeface="Arial"/>
              </a:rPr>
              <a:t>Die Internationale Arbeitsorganisation (ILO für International Labour </a:t>
            </a:r>
            <a:r>
              <a:rPr lang="de-DE" dirty="0" err="1">
                <a:solidFill>
                  <a:schemeClr val="tx1"/>
                </a:solidFill>
                <a:cs typeface="Arial"/>
              </a:rPr>
              <a:t>Organization</a:t>
            </a:r>
            <a:r>
              <a:rPr lang="de-DE" dirty="0">
                <a:solidFill>
                  <a:schemeClr val="tx1"/>
                </a:solidFill>
                <a:cs typeface="Arial"/>
              </a:rPr>
              <a:t>) ist eine Sonderorganisation</a:t>
            </a:r>
          </a:p>
          <a:p>
            <a:pPr>
              <a:defRPr/>
            </a:pPr>
            <a:r>
              <a:rPr lang="de-DE" dirty="0">
                <a:solidFill>
                  <a:schemeClr val="tx1"/>
                </a:solidFill>
                <a:cs typeface="Arial"/>
              </a:rPr>
              <a:t>der Vereinten Nationen und damit beauftragt, soziale Gerechtigkeit sowie Menschen- und Arbeitsrechte zu befördern.</a:t>
            </a:r>
          </a:p>
          <a:p>
            <a:pPr>
              <a:defRPr/>
            </a:pPr>
            <a:r>
              <a:rPr lang="de-DE" dirty="0">
                <a:solidFill>
                  <a:schemeClr val="tx1"/>
                </a:solidFill>
                <a:cs typeface="Arial"/>
              </a:rPr>
              <a:t>Die Gremien der ILO sind tripartit, also mit Regierungs-, Arbeitnehmer*innen- und Arbeitgeber*innen-Vertreter*innen besetzt.</a:t>
            </a:r>
            <a:endParaRPr lang="de-DE" dirty="0"/>
          </a:p>
          <a:p>
            <a:pPr>
              <a:defRPr/>
            </a:pPr>
            <a:endParaRPr lang="de-DE" dirty="0">
              <a:solidFill>
                <a:schemeClr val="tx1"/>
              </a:solidFill>
              <a:cs typeface="Arial"/>
            </a:endParaRPr>
          </a:p>
          <a:p>
            <a:pPr>
              <a:defRPr/>
            </a:pPr>
            <a:r>
              <a:rPr lang="de-DE" dirty="0">
                <a:solidFill>
                  <a:schemeClr val="tx1"/>
                </a:solidFill>
                <a:cs typeface="Arial"/>
              </a:rPr>
              <a:t>Die Kernarbeitsnormen der ILO sind als "qualitative Sozialstandards" international anerkannt und haben den Charakter</a:t>
            </a:r>
          </a:p>
          <a:p>
            <a:pPr>
              <a:defRPr/>
            </a:pPr>
            <a:r>
              <a:rPr lang="de-DE" dirty="0">
                <a:solidFill>
                  <a:schemeClr val="tx1"/>
                </a:solidFill>
                <a:cs typeface="Arial"/>
              </a:rPr>
              <a:t>von universellen Menschenrechten, die für alle Länder – unabhängig vom Stand der wirtschaftlichen Entwicklung –</a:t>
            </a:r>
          </a:p>
          <a:p>
            <a:pPr>
              <a:defRPr/>
            </a:pPr>
            <a:r>
              <a:rPr lang="de-DE" dirty="0">
                <a:solidFill>
                  <a:schemeClr val="tx1"/>
                </a:solidFill>
                <a:cs typeface="Arial"/>
              </a:rPr>
              <a:t>Gültigkeitsanspruch haben.</a:t>
            </a:r>
          </a:p>
          <a:p>
            <a:pPr>
              <a:defRPr/>
            </a:pPr>
            <a:endParaRPr lang="de-DE" dirty="0"/>
          </a:p>
          <a:p>
            <a:pPr>
              <a:defRPr/>
            </a:pPr>
            <a:r>
              <a:rPr lang="de-DE" dirty="0"/>
              <a:t>1998 wurde die "Erklärung über die grundlegenden Prinzipien und Rechte bei der Arbeit" auf der 86. Tagung</a:t>
            </a:r>
          </a:p>
          <a:p>
            <a:pPr>
              <a:defRPr/>
            </a:pPr>
            <a:r>
              <a:rPr lang="de-DE" dirty="0"/>
              <a:t>der Internationalen Arbeitskonferenz ohne Gegenstimme angenommen.</a:t>
            </a:r>
          </a:p>
          <a:p>
            <a:pPr>
              <a:defRPr/>
            </a:pPr>
            <a:r>
              <a:rPr lang="de-DE" dirty="0"/>
              <a:t>Damit bekennen sich alle Mitgliedstaaten der Organisation ausdrücklich zu den Kernarbeitsnormen.</a:t>
            </a:r>
          </a:p>
          <a:p>
            <a:r>
              <a:rPr lang="de-DE" dirty="0"/>
              <a:t>Seitdem sind die Mitglieder der ILO verpflichtet, und zwar </a:t>
            </a:r>
            <a:r>
              <a:rPr lang="de-DE" b="1" dirty="0"/>
              <a:t>allein aufgrund ihrer Mitgliedschaft in der Organisation</a:t>
            </a:r>
          </a:p>
          <a:p>
            <a:r>
              <a:rPr lang="de-DE" b="1" dirty="0"/>
              <a:t>und auch wenn sie die betreffenden Übereinkommen nicht ratifiziert haben</a:t>
            </a:r>
            <a:r>
              <a:rPr lang="de-DE" dirty="0"/>
              <a:t>, die Grundsätze betreffend einzuhalten,</a:t>
            </a:r>
          </a:p>
          <a:p>
            <a:r>
              <a:rPr lang="de-DE" dirty="0"/>
              <a:t>zu fördern und zu verwirklichen.</a:t>
            </a:r>
          </a:p>
          <a:p>
            <a:endParaRPr lang="de-DE" dirty="0"/>
          </a:p>
          <a:p>
            <a:r>
              <a:rPr lang="de-DE" dirty="0"/>
              <a:t>Die wesentlichen </a:t>
            </a:r>
            <a:r>
              <a:rPr lang="de-DE" dirty="0">
                <a:solidFill>
                  <a:srgbClr val="002060"/>
                </a:solidFill>
                <a:hlinkClick r:id="rId3">
                  <a:extLst>
                    <a:ext uri="{A12FA001-AC4F-418D-AE19-62706E023703}">
                      <ahyp:hlinkClr xmlns:ahyp="http://schemas.microsoft.com/office/drawing/2018/hyperlinkcolor" val="tx"/>
                    </a:ext>
                  </a:extLst>
                </a:hlinkClick>
              </a:rPr>
              <a:t>Kernarbeitsnormen</a:t>
            </a:r>
            <a:r>
              <a:rPr lang="de-DE" dirty="0"/>
              <a:t> sind:</a:t>
            </a:r>
          </a:p>
          <a:p>
            <a:r>
              <a:rPr lang="de-DE" b="1" dirty="0"/>
              <a:t>1. Vereinigungsfreiheit und Recht auf Kollektivverhandlungen</a:t>
            </a:r>
            <a:r>
              <a:rPr lang="de-DE" dirty="0"/>
              <a:t> (ausgearbeitet in Übereinkommen 87 und 98) –</a:t>
            </a:r>
          </a:p>
          <a:p>
            <a:r>
              <a:rPr lang="de-DE" dirty="0"/>
              <a:t>Arbeitnehmer*innen haben das Recht, sich ohne äußere Einmischung in Gewerkschaften zu organisieren.</a:t>
            </a:r>
          </a:p>
          <a:p>
            <a:r>
              <a:rPr lang="de-DE" dirty="0"/>
              <a:t>Gewerkschaften haben das Recht, Tarifverhandlungen zu führen und zu streiken.</a:t>
            </a:r>
          </a:p>
          <a:p>
            <a:r>
              <a:rPr lang="de-DE" b="1" dirty="0"/>
              <a:t>2. Beseitigung der Zwangsarbeit</a:t>
            </a:r>
            <a:r>
              <a:rPr lang="de-DE" dirty="0"/>
              <a:t> (Übereinkommen 29 und 105) –</a:t>
            </a:r>
          </a:p>
          <a:p>
            <a:r>
              <a:rPr lang="de-DE" dirty="0"/>
              <a:t>Jede*r hat das Recht, seine*ihre Arbeit frei zu wählen. Zwangsarbeit ist verboten. Diese umfasst alle Arbeitsverhältnisse,</a:t>
            </a:r>
          </a:p>
          <a:p>
            <a:r>
              <a:rPr lang="de-DE" dirty="0"/>
              <a:t>in denen die Arbeitsleistung durch Gewalt oder Drohungen erzwungen wird, z. B. Sklaverei und</a:t>
            </a:r>
          </a:p>
          <a:p>
            <a:r>
              <a:rPr lang="de-DE" dirty="0"/>
              <a:t>Arbeitsverhältnisse, bei denen Arbeitnehmer*innen eingesperrt oder bedroht werden oder ihnen die Ausweispapiere abgenommen werden.</a:t>
            </a:r>
          </a:p>
          <a:p>
            <a:r>
              <a:rPr lang="de-DE" b="1" dirty="0"/>
              <a:t>3. Abschaffung der Kinderarbeit</a:t>
            </a:r>
            <a:r>
              <a:rPr lang="de-DE" dirty="0"/>
              <a:t> (Übereinkommen 138 und 182) –</a:t>
            </a:r>
          </a:p>
          <a:p>
            <a:r>
              <a:rPr lang="de-DE" dirty="0"/>
              <a:t>Kinder haben ein Recht auf Schutz vor Ausbeutung. Kinder vor dem Ende der Schulpflicht oder unter 15 Jahren dürfen nicht beschäftigt werden.</a:t>
            </a:r>
          </a:p>
          <a:p>
            <a:r>
              <a:rPr lang="de-DE" dirty="0"/>
              <a:t>Gefährliche oder die Entwicklung behindernde Tätigkeiten („schlimmste Formen der Kinderarbeit“) sind für Personen unter 18 Jahren grundsätzlich verboten. Für einfache Tätigkeiten dürfen auch 13-15 Jährige beschäftigt werden, wenn die nationalen Gesetze dies erlauben und der Schulbesuch dadurch nicht verhindert wird. Die Abschaffung der Kinderarbeit beinhaltet auch eine Verpflichtung, Alternativen (Schulbesuch, gesichertes Einkommen für die Eltern) zu schaffen.</a:t>
            </a:r>
          </a:p>
          <a:p>
            <a:r>
              <a:rPr lang="de-DE" b="1" dirty="0"/>
              <a:t>4. Verbot der Diskriminierung in Beschäftigung und Beruf</a:t>
            </a:r>
            <a:r>
              <a:rPr lang="de-DE" dirty="0"/>
              <a:t> (Übereinkommen 100 und 111) –</a:t>
            </a:r>
          </a:p>
          <a:p>
            <a:r>
              <a:rPr lang="de-DE" dirty="0"/>
              <a:t>Jede*r hat das Recht auf Gleichbehandlung ohne Ansehen von Rasse, Hautfarbe, Geschlecht, Religion, politischer Überzeugung, Nationalität oder sozialer Herkunft. Hierzu zählt auch der Grundsatz „gleicher Lohn für gleiche Arbeit“ und das </a:t>
            </a:r>
            <a:r>
              <a:rPr lang="de-DE" dirty="0">
                <a:sym typeface="Wingdings" panose="05000000000000000000" pitchFamily="2" charset="2"/>
              </a:rPr>
              <a:t>Verbot der Diskriminierung von Frauen im Beruf – Rechte von Müttern gehören dazu.</a:t>
            </a:r>
            <a:endParaRPr lang="de-DE" dirty="0"/>
          </a:p>
        </p:txBody>
      </p:sp>
    </p:spTree>
    <p:extLst>
      <p:ext uri="{BB962C8B-B14F-4D97-AF65-F5344CB8AC3E}">
        <p14:creationId xmlns:p14="http://schemas.microsoft.com/office/powerpoint/2010/main" val="89141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pPr defTabSz="990752" eaLnBrk="0" hangingPunct="0">
              <a:buClrTx/>
              <a:buSzTx/>
              <a:defRPr/>
            </a:pPr>
            <a:fld id="{63DED1C2-BFE1-4CEE-8235-5ED00764E6D9}" type="slidenum">
              <a:rPr lang="de-DE" altLang="de-DE">
                <a:solidFill>
                  <a:srgbClr val="000000"/>
                </a:solidFill>
                <a:latin typeface="Times New Roman" panose="02020603050405020304" pitchFamily="18" charset="0"/>
                <a:ea typeface="MS PGothic" panose="020B0600070205080204" pitchFamily="34" charset="-128"/>
                <a:cs typeface="+mn-cs"/>
              </a:rPr>
              <a:pPr defTabSz="990752" eaLnBrk="0" hangingPunct="0">
                <a:buClrTx/>
                <a:buSzTx/>
                <a:defRPr/>
              </a:pPr>
              <a:t>8</a:t>
            </a:fld>
            <a:endParaRPr lang="de-DE" altLang="de-DE">
              <a:solidFill>
                <a:srgbClr val="000000"/>
              </a:solidFill>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Soziale Verantwortung = ihr wirtschaftliches Handeln sozial verantwortlich gestalten</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3.  Eigene Kodizes ernst nehmen und effektive Maßnahmen zur Umsetzung </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6. Nicht nur rein kommerzielle audits</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t>8</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Kinderrechte stehen in der Tradition der allgemeinen Menschenrechte.</a:t>
            </a:r>
          </a:p>
          <a:p>
            <a:r>
              <a:rPr lang="de-DE" dirty="0"/>
              <a:t>Die allgemeine Erklärung der Menschenrechte wurde 1948 von den Vereinten Nationen (UN) verkündet.</a:t>
            </a:r>
          </a:p>
          <a:p>
            <a:r>
              <a:rPr lang="de-DE" dirty="0"/>
              <a:t>Die UN-Kinderrechtskonvention wurde 1989 verabschiedet und ist heute von den meisten Staaten der Erde </a:t>
            </a:r>
            <a:r>
              <a:rPr lang="de-DE" i="1" dirty="0"/>
              <a:t>(alle UN-Mitgliedsstaaten außer den USA, zuletzt ratifiziert von Somalia und Sudan 2015, Quelle: https://treaties.un.org/Pages/ViewDetails.aspx?src=TREATY&amp;mtdsg_no=IV-11&amp;chapter=4&amp;lang=en,</a:t>
            </a:r>
          </a:p>
          <a:p>
            <a:r>
              <a:rPr lang="de-DE" i="1" dirty="0"/>
              <a:t>Zugriff 27.07.2020)</a:t>
            </a:r>
            <a:r>
              <a:rPr lang="de-DE" dirty="0"/>
              <a:t>, ratifiziert worden, woraus sich eine universelle Verbindlichkeit der Kinderrechte ableiten lässt.</a:t>
            </a:r>
            <a:endParaRPr lang="de-DE" sz="1300" dirty="0"/>
          </a:p>
          <a:p>
            <a:r>
              <a:rPr lang="de-DE" dirty="0"/>
              <a:t>Bei den Kinderrechten, die sich auf alle Menschen unter 18 Jahren beziehen, geht es um Schutz, Förderung und Beteiligung von Kindern.</a:t>
            </a:r>
          </a:p>
          <a:p>
            <a:r>
              <a:rPr lang="de-DE" dirty="0"/>
              <a:t>Kernpunkte sind: Nichtdiskriminierung, Vorrang des Kindeswohls, Recht auf Leben, Überleben und Entwicklung,</a:t>
            </a:r>
          </a:p>
          <a:p>
            <a:r>
              <a:rPr lang="de-DE" dirty="0"/>
              <a:t>Berücksichtigung der Meinung des Kindes. </a:t>
            </a:r>
            <a:endParaRPr lang="de-DE" sz="1300" dirty="0"/>
          </a:p>
          <a:p>
            <a:pPr defTabSz="486776">
              <a:defRPr/>
            </a:pPr>
            <a:r>
              <a:rPr lang="de-DE" dirty="0"/>
              <a:t> </a:t>
            </a:r>
            <a:endParaRPr lang="de-DE" sz="1300" dirty="0"/>
          </a:p>
          <a:p>
            <a:r>
              <a:rPr lang="de-DE" dirty="0"/>
              <a:t>In der UN-Kinderrechtskonvention (UN-KRK) werden alle Personen unter 18 Jahren als Kinder definiert und es wird bekräftigt,</a:t>
            </a:r>
          </a:p>
          <a:p>
            <a:r>
              <a:rPr lang="de-DE" dirty="0"/>
              <a:t>dass allen Kindern alle Menschenrechte zustehen. Insgesamt beinhaltet die Konvention 54 Kinderrechtsartikel sowie</a:t>
            </a:r>
          </a:p>
          <a:p>
            <a:r>
              <a:rPr lang="de-DE" dirty="0"/>
              <a:t>drei Zusatzprotokolle zur Beteiligung von Kindern an bewaffneten Konflikten und gegen den Verkauf</a:t>
            </a:r>
          </a:p>
          <a:p>
            <a:r>
              <a:rPr lang="de-DE" dirty="0"/>
              <a:t>und die sexuelle Ausbeutung von Kindern. In vielen Punkten ähneln diese Artikel den Grundrechtskatalogen westlicher Prägung.</a:t>
            </a:r>
          </a:p>
          <a:p>
            <a:r>
              <a:rPr lang="de-DE" dirty="0"/>
              <a:t>So werden darin etwa Meinungs-, Religions- und Informationsfreiheit thematisiert.</a:t>
            </a:r>
            <a:endParaRPr lang="de-DE" sz="1300" dirty="0"/>
          </a:p>
          <a:p>
            <a:r>
              <a:rPr lang="de-DE" dirty="0"/>
              <a:t>Den Kinderrechten in der UN-KRK liegen vier zentrale Grundprinzipien zugrunde, die der „UN-Ausschuss für die Rechte des Kindes“ in Genf als „Allgemeine Prinzipien“ definiert hat. Diese allgemeinen Prinzipien finden sich in den Artikeln 2, 3, 6 und 12.</a:t>
            </a:r>
            <a:endParaRPr lang="de-DE" sz="1300" baseline="30000" dirty="0"/>
          </a:p>
          <a:p>
            <a:endParaRPr lang="de-DE" sz="1300" dirty="0"/>
          </a:p>
          <a:p>
            <a:pPr lvl="0"/>
            <a:r>
              <a:rPr lang="de-DE" dirty="0"/>
              <a:t>Nichtdiskriminierung (Artikel 2): Alle Rechte gelten ausnahmslos für alle Kinder. Der Staat ist verpflichtet, Kinder und</a:t>
            </a:r>
          </a:p>
          <a:p>
            <a:pPr lvl="0"/>
            <a:r>
              <a:rPr lang="de-DE" dirty="0"/>
              <a:t>Jugendliche vor jeder Form der Diskriminierung zu schützen. Die Aufhebung von Diskriminierung steht besonders im Vordergrund,</a:t>
            </a:r>
          </a:p>
          <a:p>
            <a:pPr lvl="0"/>
            <a:r>
              <a:rPr lang="de-DE" dirty="0"/>
              <a:t>da bereits in der Präambel explizit die Gleichbehandlung aller Menschen von Geburt an hervorgehoben wird.</a:t>
            </a:r>
            <a:endParaRPr lang="de-DE" sz="1300" dirty="0"/>
          </a:p>
          <a:p>
            <a:pPr lvl="0"/>
            <a:endParaRPr lang="de-DE" sz="1300" dirty="0"/>
          </a:p>
          <a:p>
            <a:pPr lvl="0"/>
            <a:r>
              <a:rPr lang="de-DE" dirty="0"/>
              <a:t>Vorrang des Kindeswohls (Artikel 3): Das Generalprinzip der Orientierung am Kindeswohl verlangt, dass bei allen Gesetzgebungs-,</a:t>
            </a:r>
          </a:p>
          <a:p>
            <a:pPr lvl="0"/>
            <a:r>
              <a:rPr lang="de-DE" dirty="0"/>
              <a:t>Verwaltungs- und sonstigen Maßnahmen öffentlicher oder privater Einrichtungen das Wohlergehen des Kindes vordringlich zu berücksichtigen ist.</a:t>
            </a:r>
            <a:endParaRPr lang="de-DE" sz="1300" dirty="0"/>
          </a:p>
          <a:p>
            <a:pPr lvl="0"/>
            <a:endParaRPr lang="de-DE" sz="1300" dirty="0"/>
          </a:p>
          <a:p>
            <a:pPr lvl="0"/>
            <a:r>
              <a:rPr lang="de-DE" dirty="0"/>
              <a:t>Entwicklung (Artikel 6): Das Grundprinzip sichert das Recht jedes Kindes auf Leben, Überleben und Entwicklung.</a:t>
            </a:r>
            <a:endParaRPr lang="de-DE" sz="1300" dirty="0"/>
          </a:p>
          <a:p>
            <a:pPr lvl="0"/>
            <a:endParaRPr lang="de-DE" sz="1300" dirty="0"/>
          </a:p>
          <a:p>
            <a:pPr lvl="0"/>
            <a:r>
              <a:rPr lang="de-DE" dirty="0"/>
              <a:t>Berücksichtigung der Meinung des Kindes (Artikel 12): Kinder haben das Recht, in allen Angelegenheiten, die sie betreffen,</a:t>
            </a:r>
          </a:p>
          <a:p>
            <a:pPr lvl="0"/>
            <a:r>
              <a:rPr lang="de-DE" dirty="0"/>
              <a:t>unmittelbar oder durch eine*n Vertreter*in gehört zu werden. Die Meinung des Kindes muss angemessen und entsprechend</a:t>
            </a:r>
          </a:p>
          <a:p>
            <a:pPr lvl="0"/>
            <a:r>
              <a:rPr lang="de-DE" dirty="0"/>
              <a:t>seines Alter und seiner Reife berücksichtigt werden.</a:t>
            </a:r>
            <a:endParaRPr lang="de-DE" sz="1300" baseline="30000" dirty="0"/>
          </a:p>
          <a:p>
            <a:pPr lvl="0"/>
            <a:endParaRPr lang="de-DE" sz="1300" dirty="0"/>
          </a:p>
          <a:p>
            <a:r>
              <a:rPr lang="de-DE" dirty="0"/>
              <a:t>Darüber hinaus finden sich zahlreiche weitere Rechte von Kindern, die sich in Schutz-, Förder- und Beteiligungsrechte</a:t>
            </a:r>
          </a:p>
          <a:p>
            <a:r>
              <a:rPr lang="de-DE" dirty="0"/>
              <a:t>unterscheiden lassen.</a:t>
            </a:r>
            <a:endParaRPr lang="de-DE" sz="1300" dirty="0"/>
          </a:p>
          <a:p>
            <a:pPr marL="185766" indent="-185766">
              <a:buFont typeface="Arial" panose="020B0604020202020204" pitchFamily="34" charset="0"/>
              <a:buChar char="•"/>
            </a:pPr>
            <a:r>
              <a:rPr lang="de-DE" dirty="0"/>
              <a:t>Schutzrechte (</a:t>
            </a:r>
            <a:r>
              <a:rPr lang="de-DE" dirty="0" err="1"/>
              <a:t>Protection</a:t>
            </a:r>
            <a:r>
              <a:rPr lang="de-DE" dirty="0"/>
              <a:t>): Rechte auf Schutz der Identität, der Privatsphäre, Schutz vor Trennung von den Eltern</a:t>
            </a:r>
          </a:p>
          <a:p>
            <a:r>
              <a:rPr lang="de-DE" dirty="0"/>
              <a:t>gegen den Willen des Kindes (insofern dies nicht dem Schutz des kindlichen Wohlbefindens entgegensteht),</a:t>
            </a:r>
          </a:p>
          <a:p>
            <a:r>
              <a:rPr lang="de-DE" dirty="0"/>
              <a:t>Schutz vor Schädigung durch Medien, vor Gewaltanwendung, Misshandlung oder Vernachlässigung, vor wirtschaftlicher</a:t>
            </a:r>
          </a:p>
          <a:p>
            <a:r>
              <a:rPr lang="de-DE" dirty="0"/>
              <a:t>Ausbeutung, vor Suchtstoffen, vor sexuellem Missbrauch, vor Entführung, Schutz von Kinderflüchtlingen und Minderheiten,</a:t>
            </a:r>
          </a:p>
          <a:p>
            <a:r>
              <a:rPr lang="de-DE" dirty="0"/>
              <a:t>Schutz bei bewaffneten Konflikten, Schutz in Strafverfahren und Verbot der lebenslangen Freiheitsstrafe</a:t>
            </a:r>
            <a:endParaRPr lang="de-DE" sz="1300" dirty="0"/>
          </a:p>
          <a:p>
            <a:pPr marL="185766" indent="-185766">
              <a:buFont typeface="Arial" panose="020B0604020202020204" pitchFamily="34" charset="0"/>
              <a:buChar char="•"/>
            </a:pPr>
            <a:r>
              <a:rPr lang="de-DE" dirty="0"/>
              <a:t>Förderrechte (Provision): Recht auf Leben und Entwicklung, auf Familienzusammenführung, auf Versammlungsfreiheit,</a:t>
            </a:r>
          </a:p>
          <a:p>
            <a:r>
              <a:rPr lang="de-DE" dirty="0"/>
              <a:t>Recht auf beide Eltern, auf Förderung bei Behinderung, auf Gesundheitsvorsorge, auf angemessenen Lebensstandard,</a:t>
            </a:r>
          </a:p>
          <a:p>
            <a:r>
              <a:rPr lang="de-DE" dirty="0"/>
              <a:t>auf Bildung, auf kulturelle Entfaltung, auf Ruhe, Freizeit, Spiel und Entfaltung, auf Integration geschädigter Kinder, Zugang zu Medien</a:t>
            </a:r>
            <a:endParaRPr lang="de-DE" sz="1300" dirty="0"/>
          </a:p>
          <a:p>
            <a:pPr marL="185766" indent="-185766">
              <a:buFont typeface="Arial" panose="020B0604020202020204" pitchFamily="34" charset="0"/>
              <a:buChar char="•"/>
            </a:pPr>
            <a:r>
              <a:rPr lang="de-DE" dirty="0"/>
              <a:t>Beteiligungsrechte (</a:t>
            </a:r>
            <a:r>
              <a:rPr lang="de-DE" dirty="0" err="1"/>
              <a:t>Participation</a:t>
            </a:r>
            <a:r>
              <a:rPr lang="de-DE" dirty="0"/>
              <a:t>): Recht auf freie Meinungsäußerung, auf Informationsbeschaffung und –</a:t>
            </a:r>
            <a:r>
              <a:rPr lang="de-DE" dirty="0" err="1"/>
              <a:t>weitergabe</a:t>
            </a:r>
            <a:endParaRPr lang="de-DE" dirty="0"/>
          </a:p>
          <a:p>
            <a:r>
              <a:rPr lang="de-DE" dirty="0"/>
              <a:t>sowie Recht auf Nutzung kindgerechter Medien</a:t>
            </a:r>
            <a:endParaRPr lang="de-DE" sz="1300" dirty="0"/>
          </a:p>
          <a:p>
            <a:r>
              <a:rPr lang="de-DE" dirty="0"/>
              <a:t> </a:t>
            </a:r>
            <a:endParaRPr lang="de-DE" sz="1300" dirty="0"/>
          </a:p>
          <a:p>
            <a:r>
              <a:rPr lang="de-DE" dirty="0"/>
              <a:t>Daraus leitet sich das Verbot von Kinderarbeit ab.</a:t>
            </a:r>
            <a:endParaRPr lang="de-DE" sz="1300" dirty="0"/>
          </a:p>
        </p:txBody>
      </p:sp>
    </p:spTree>
    <p:extLst>
      <p:ext uri="{BB962C8B-B14F-4D97-AF65-F5344CB8AC3E}">
        <p14:creationId xmlns:p14="http://schemas.microsoft.com/office/powerpoint/2010/main" val="29366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pPr defTabSz="990752" eaLnBrk="0" hangingPunct="0">
              <a:buClrTx/>
              <a:buSzTx/>
              <a:defRPr/>
            </a:pPr>
            <a:fld id="{63DED1C2-BFE1-4CEE-8235-5ED00764E6D9}" type="slidenum">
              <a:rPr lang="de-DE" altLang="de-DE">
                <a:solidFill>
                  <a:srgbClr val="000000"/>
                </a:solidFill>
                <a:latin typeface="Times New Roman" panose="02020603050405020304" pitchFamily="18" charset="0"/>
                <a:ea typeface="MS PGothic" panose="020B0600070205080204" pitchFamily="34" charset="-128"/>
                <a:cs typeface="+mn-cs"/>
              </a:rPr>
              <a:pPr defTabSz="990752" eaLnBrk="0" hangingPunct="0">
                <a:buClrTx/>
                <a:buSzTx/>
                <a:defRPr/>
              </a:pPr>
              <a:t>9</a:t>
            </a:fld>
            <a:endParaRPr lang="de-DE" altLang="de-DE">
              <a:solidFill>
                <a:srgbClr val="000000"/>
              </a:solidFill>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defTabSz="990752">
              <a:spcBef>
                <a:spcPts val="488"/>
              </a:spcBef>
              <a:buFont typeface="Times New Roman" panose="02020603050405020304" pitchFamily="18" charset="0"/>
              <a:buAutoNum type="arabicPeriod"/>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Soziale Verantwortung = ihr wirtschaftliches Handeln sozial verantwortlich gestalten</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3.  Eigene Kodizes ernst nehmen und effektive Maßnahmen zur Umsetzung </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r>
              <a:rPr lang="de-DE" altLang="de-DE" sz="1300">
                <a:solidFill>
                  <a:srgbClr val="000000"/>
                </a:solidFill>
                <a:ea typeface="MS PGothic" panose="020B0600070205080204" pitchFamily="34" charset="-128"/>
              </a:rPr>
              <a:t>6. Nicht nur rein kommerzielle audits</a:t>
            </a:r>
          </a:p>
          <a:p>
            <a:pPr defTabSz="990752">
              <a:spcBef>
                <a:spcPts val="488"/>
              </a:spcBef>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defTabSz="990752">
                <a:buClrTx/>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a:pPr>
              <a:t>9</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Bei der Definition</a:t>
            </a:r>
            <a:r>
              <a:rPr lang="de-DE" baseline="0" dirty="0"/>
              <a:t> von „Kinderarbeit“ ist zu beachten, dass nicht jede Art von Arbeit, die von Kindern ausgeübt wird</a:t>
            </a:r>
          </a:p>
          <a:p>
            <a:r>
              <a:rPr lang="de-DE" baseline="0" dirty="0"/>
              <a:t>als „Kinderarbeit“ bezeichnet wird. Es hängt auch nicht davon ab, ob die Arbeit bezahlt wird oder nicht.</a:t>
            </a:r>
          </a:p>
          <a:p>
            <a:r>
              <a:rPr lang="de-DE" baseline="0" dirty="0"/>
              <a:t>Im Englischen wird zwischen „</a:t>
            </a:r>
            <a:r>
              <a:rPr lang="de-DE" baseline="0" dirty="0" err="1"/>
              <a:t>child</a:t>
            </a:r>
            <a:r>
              <a:rPr lang="de-DE" baseline="0" dirty="0"/>
              <a:t> </a:t>
            </a:r>
            <a:r>
              <a:rPr lang="de-DE" baseline="0" dirty="0" err="1"/>
              <a:t>work</a:t>
            </a:r>
            <a:r>
              <a:rPr lang="de-DE" baseline="0" dirty="0"/>
              <a:t>“ (jede Art von Arbeit, die von Kindern ausgeübt wird) und „</a:t>
            </a:r>
            <a:r>
              <a:rPr lang="de-DE" baseline="0" dirty="0" err="1"/>
              <a:t>child</a:t>
            </a:r>
            <a:r>
              <a:rPr lang="de-DE" baseline="0" dirty="0"/>
              <a:t> </a:t>
            </a:r>
            <a:r>
              <a:rPr lang="de-DE" baseline="0" dirty="0" err="1"/>
              <a:t>labour</a:t>
            </a:r>
            <a:r>
              <a:rPr lang="de-DE" baseline="0" dirty="0"/>
              <a:t>“</a:t>
            </a:r>
          </a:p>
          <a:p>
            <a:r>
              <a:rPr lang="de-DE" baseline="0" dirty="0"/>
              <a:t>(Kinderarbeit im engeren Sinne, verboten) differenziert. Das ist im Deutschen nicht ganz so einfach.</a:t>
            </a:r>
          </a:p>
          <a:p>
            <a:r>
              <a:rPr lang="de-DE" baseline="0" dirty="0"/>
              <a:t>Deswegen sprechen wir von „arbeitenden Kindern/Arbeit, die von Kindern ausgeführt wird“, wenn wir uns auf einer allgemeinen Ebene bewegen und von „Kinderarbeit“ wenn es um Arbeiten geht, die rechtswidrig und abzuschaffen sind.</a:t>
            </a:r>
          </a:p>
          <a:p>
            <a:endParaRPr lang="de-DE" sz="1300" dirty="0"/>
          </a:p>
          <a:p>
            <a:r>
              <a:rPr lang="de-DE" sz="1300" dirty="0"/>
              <a:t>Die Definition von Kinderarbeit, die auf der Folie zu lesen ist, impliziert, dass es Arbeit gibt, die von ihrer Art und ihrem Ausmaß abhängig vom Alter der Kinder okay ist. Dazu später mehr.</a:t>
            </a:r>
          </a:p>
        </p:txBody>
      </p:sp>
    </p:spTree>
    <p:extLst>
      <p:ext uri="{BB962C8B-B14F-4D97-AF65-F5344CB8AC3E}">
        <p14:creationId xmlns:p14="http://schemas.microsoft.com/office/powerpoint/2010/main" val="79680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ACB33CF-0928-47F1-87ED-71B00BDF12AB}" type="datetime1">
              <a:rPr lang="de-DE" smtClean="0"/>
              <a:t>03.09.2020</a:t>
            </a:fld>
            <a:endParaRPr lang="de-DE"/>
          </a:p>
        </p:txBody>
      </p:sp>
      <p:sp>
        <p:nvSpPr>
          <p:cNvPr id="5" name="Fußzeilenplatzhalter 4"/>
          <p:cNvSpPr>
            <a:spLocks noGrp="1"/>
          </p:cNvSpPr>
          <p:nvPr>
            <p:ph type="ftr" sz="quarter" idx="11"/>
          </p:nvPr>
        </p:nvSpPr>
        <p:spPr/>
        <p:txBody>
          <a:bodyPr/>
          <a:lstStyle/>
          <a:p>
            <a:r>
              <a:rPr lang="de-DE"/>
              <a:t>Multiplikatorin I Hochschule </a:t>
            </a:r>
          </a:p>
        </p:txBody>
      </p:sp>
      <p:sp>
        <p:nvSpPr>
          <p:cNvPr id="6" name="Foliennummernplatzhalter 5"/>
          <p:cNvSpPr>
            <a:spLocks noGrp="1"/>
          </p:cNvSpPr>
          <p:nvPr>
            <p:ph type="sldNum" sz="quarter" idx="12"/>
          </p:nvPr>
        </p:nvSpPr>
        <p:spPr/>
        <p:txBody>
          <a:bodyPr/>
          <a:lstStyle/>
          <a:p>
            <a:fld id="{A4C5412F-656F-41E7-B28C-55BF8400E3ED}" type="slidenum">
              <a:rPr lang="de-DE" smtClean="0"/>
              <a:t>‹Nr.›</a:t>
            </a:fld>
            <a:endParaRPr lang="de-DE"/>
          </a:p>
        </p:txBody>
      </p:sp>
    </p:spTree>
    <p:extLst>
      <p:ext uri="{BB962C8B-B14F-4D97-AF65-F5344CB8AC3E}">
        <p14:creationId xmlns:p14="http://schemas.microsoft.com/office/powerpoint/2010/main" val="47078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413"/>
            <a:ext cx="7999413" cy="635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914400" y="2362200"/>
            <a:ext cx="7999413" cy="373221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893A81A7-1D2E-4AC4-91A4-80CB2B4DBFD5}"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89951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268413"/>
            <a:ext cx="1998663" cy="4826000"/>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268413"/>
            <a:ext cx="5848350" cy="4826000"/>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EEAE1BEE-7E51-4E9A-BC82-FCBCCAEC2CE3}"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709323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E32B3587-0E8E-4615-BCED-C48133604712}"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362951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84B0705E-F9F5-4D57-9C1B-C202C5D90E27}"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425838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DC17D3FD-393E-4504-9930-7287898912B4}"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474780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2713"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89513" y="2362200"/>
            <a:ext cx="3924300"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E3796EAA-E686-4408-B18A-2370C1DC26B1}" type="datetime1">
              <a:rPr lang="de-DE" altLang="de-DE" smtClean="0"/>
              <a:t>03.09.2020</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950074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B91C14C2-E6D6-41EE-87CC-7FE4F9D44A5A}" type="datetime1">
              <a:rPr lang="de-DE" altLang="de-DE" smtClean="0"/>
              <a:t>03.09.2020</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107065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CF459FC5-1B8D-4751-841B-D5EDA62C2E88}" type="datetime1">
              <a:rPr lang="de-DE" altLang="de-DE" smtClean="0"/>
              <a:t>03.09.2020</a:t>
            </a:fld>
            <a:endParaRPr lang="de-DE" altLang="de-DE" dirty="0"/>
          </a:p>
        </p:txBody>
      </p:sp>
      <p:sp>
        <p:nvSpPr>
          <p:cNvPr id="7"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8"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667784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C675342-351F-46F3-B7C3-6FAA21EAA3B7}"/>
              </a:ext>
            </a:extLst>
          </p:cNvPr>
          <p:cNvSpPr>
            <a:spLocks noGrp="1" noChangeArrowheads="1"/>
          </p:cNvSpPr>
          <p:nvPr>
            <p:ph type="dt"/>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71D97F34-F4BD-4C03-8F5D-BCD14E2E003E}" type="datetime1">
              <a:rPr lang="de-DE" altLang="de-DE" smtClean="0"/>
              <a:t>03.09.2020</a:t>
            </a:fld>
            <a:endParaRPr lang="de-DE" altLang="de-DE" dirty="0"/>
          </a:p>
        </p:txBody>
      </p:sp>
      <p:sp>
        <p:nvSpPr>
          <p:cNvPr id="6" name="Rectangle 7">
            <a:extLst>
              <a:ext uri="{FF2B5EF4-FFF2-40B4-BE49-F238E27FC236}">
                <a16:creationId xmlns:a16="http://schemas.microsoft.com/office/drawing/2014/main" id="{F999DB09-F8F5-45E2-88C5-2E8F0E2777AF}"/>
              </a:ext>
            </a:extLst>
          </p:cNvPr>
          <p:cNvSpPr>
            <a:spLocks noGrp="1" noChangeArrowheads="1"/>
          </p:cNvSpPr>
          <p:nvPr>
            <p:ph type="ftr" idx="10"/>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7" name="Rectangle 8">
            <a:extLst>
              <a:ext uri="{FF2B5EF4-FFF2-40B4-BE49-F238E27FC236}">
                <a16:creationId xmlns:a16="http://schemas.microsoft.com/office/drawing/2014/main" id="{526D1157-32D5-40CE-9C55-99048DBFF782}"/>
              </a:ext>
            </a:extLst>
          </p:cNvPr>
          <p:cNvSpPr>
            <a:spLocks noGrp="1" noChangeArrowheads="1"/>
          </p:cNvSpPr>
          <p:nvPr>
            <p:ph type="sldNum" idx="11"/>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430433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AEE4F33E-878D-4E1B-BF45-4283B88C13C8}" type="datetime1">
              <a:rPr lang="de-DE" altLang="de-DE" smtClean="0"/>
              <a:t>03.09.2020</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23376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413"/>
            <a:ext cx="7999413" cy="635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914400" y="2362200"/>
            <a:ext cx="7999413" cy="373221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214CF751-3478-4661-910D-5EC09F38730E}"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359183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4822350A-E871-4D65-A553-D5366670882F}" type="datetime1">
              <a:rPr lang="de-DE" altLang="de-DE" smtClean="0"/>
              <a:t>03.09.2020</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226762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FDE96589-BF44-4B6F-8542-0767C15EFB89}"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944989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268413"/>
            <a:ext cx="1998663" cy="4826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268413"/>
            <a:ext cx="5848350" cy="48260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A07D6FB2-CCC7-44B2-A0BC-A095530D03AA}"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80476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00A64A01-5711-4096-8525-25C1B0AEBB17}"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633547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0D74762D-4C7B-4995-8D83-F4CDD45141AE}"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296892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12A8308A-B7EF-4A16-9ADE-92AF399E102B}"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764897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2713"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89513" y="2362200"/>
            <a:ext cx="3924300"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8BCA0960-841C-40C3-9CF6-2CF652F0AF04}" type="datetime1">
              <a:rPr lang="de-DE" altLang="de-DE" smtClean="0"/>
              <a:t>03.09.2020</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554502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7AC0950F-945C-47C3-8770-209DFF9165A5}" type="datetime1">
              <a:rPr lang="de-DE" altLang="de-DE" smtClean="0"/>
              <a:t>03.09.2020</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867848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3A57B709-9276-448F-8F0D-0DB346A92C6A}" type="datetime1">
              <a:rPr lang="de-DE" altLang="de-DE" smtClean="0"/>
              <a:t>03.09.2020</a:t>
            </a:fld>
            <a:endParaRPr lang="de-DE" altLang="de-DE" dirty="0"/>
          </a:p>
        </p:txBody>
      </p:sp>
      <p:sp>
        <p:nvSpPr>
          <p:cNvPr id="7"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8"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267219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C675342-351F-46F3-B7C3-6FAA21EAA3B7}"/>
              </a:ext>
            </a:extLst>
          </p:cNvPr>
          <p:cNvSpPr>
            <a:spLocks noGrp="1" noChangeArrowheads="1"/>
          </p:cNvSpPr>
          <p:nvPr>
            <p:ph type="dt"/>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57B9C50A-BAE3-4E83-A303-60B714391ED6}" type="datetime1">
              <a:rPr lang="de-DE" altLang="de-DE" smtClean="0"/>
              <a:t>03.09.2020</a:t>
            </a:fld>
            <a:endParaRPr lang="de-DE" altLang="de-DE" dirty="0"/>
          </a:p>
        </p:txBody>
      </p:sp>
      <p:sp>
        <p:nvSpPr>
          <p:cNvPr id="6" name="Rectangle 7">
            <a:extLst>
              <a:ext uri="{FF2B5EF4-FFF2-40B4-BE49-F238E27FC236}">
                <a16:creationId xmlns:a16="http://schemas.microsoft.com/office/drawing/2014/main" id="{F999DB09-F8F5-45E2-88C5-2E8F0E2777AF}"/>
              </a:ext>
            </a:extLst>
          </p:cNvPr>
          <p:cNvSpPr>
            <a:spLocks noGrp="1" noChangeArrowheads="1"/>
          </p:cNvSpPr>
          <p:nvPr>
            <p:ph type="ftr" idx="10"/>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7" name="Rectangle 8">
            <a:extLst>
              <a:ext uri="{FF2B5EF4-FFF2-40B4-BE49-F238E27FC236}">
                <a16:creationId xmlns:a16="http://schemas.microsoft.com/office/drawing/2014/main" id="{526D1157-32D5-40CE-9C55-99048DBFF782}"/>
              </a:ext>
            </a:extLst>
          </p:cNvPr>
          <p:cNvSpPr>
            <a:spLocks noGrp="1" noChangeArrowheads="1"/>
          </p:cNvSpPr>
          <p:nvPr>
            <p:ph type="sldNum" idx="11"/>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27660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8192E520-BC60-4355-A097-71242B92B040}"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536361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2269DB03-C7D6-4740-BF60-EE2E3CBB9CFF}" type="datetime1">
              <a:rPr lang="de-DE" altLang="de-DE" smtClean="0"/>
              <a:t>03.09.2020</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841075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FB28A01D-56B7-4184-8594-D6C9B237142B}" type="datetime1">
              <a:rPr lang="de-DE" altLang="de-DE" smtClean="0"/>
              <a:t>03.09.2020</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678330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4D445211-2E11-4249-B331-29CFC31FA487}"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872330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268413"/>
            <a:ext cx="1998663" cy="4826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268413"/>
            <a:ext cx="5848350" cy="48260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3A9CD985-A6D5-478F-B7C8-50CC4B9A3695}"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164894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E1BF5C71-8D9A-41C9-92ED-BD1D6E059C8A}"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720644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38C0BD00-3317-4092-9384-666D913AAD17}"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26938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EF1F5006-B3EF-493D-8E21-F0D48AF55184}"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828478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2713"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89513" y="2362200"/>
            <a:ext cx="3924300"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4C3061D6-783C-4A5F-8583-4AB149AD8594}" type="datetime1">
              <a:rPr lang="de-DE" altLang="de-DE" smtClean="0"/>
              <a:t>03.09.2020</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135110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083E5DA5-163A-4301-B6F1-3A109CED7556}" type="datetime1">
              <a:rPr lang="de-DE" altLang="de-DE" smtClean="0"/>
              <a:t>03.09.2020</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268871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180E7CFF-3C04-4A40-8977-BB4B76374D76}" type="datetime1">
              <a:rPr lang="de-DE" altLang="de-DE" smtClean="0"/>
              <a:t>03.09.2020</a:t>
            </a:fld>
            <a:endParaRPr lang="de-DE" altLang="de-DE" dirty="0"/>
          </a:p>
        </p:txBody>
      </p:sp>
      <p:sp>
        <p:nvSpPr>
          <p:cNvPr id="7"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8"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09191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413"/>
            <a:ext cx="7999413" cy="635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2713" cy="37322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89513" y="2362200"/>
            <a:ext cx="3924300" cy="37322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A3400AD8-9FA7-4FA6-90AB-0C81F7633B4D}" type="datetime1">
              <a:rPr lang="de-DE" altLang="de-DE" smtClean="0"/>
              <a:t>03.09.2020</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275570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C675342-351F-46F3-B7C3-6FAA21EAA3B7}"/>
              </a:ext>
            </a:extLst>
          </p:cNvPr>
          <p:cNvSpPr>
            <a:spLocks noGrp="1" noChangeArrowheads="1"/>
          </p:cNvSpPr>
          <p:nvPr>
            <p:ph type="dt"/>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1297BE2C-5289-4704-8011-B43B65029F24}" type="datetime1">
              <a:rPr lang="de-DE" altLang="de-DE" smtClean="0"/>
              <a:t>03.09.2020</a:t>
            </a:fld>
            <a:endParaRPr lang="de-DE" altLang="de-DE" dirty="0"/>
          </a:p>
        </p:txBody>
      </p:sp>
      <p:sp>
        <p:nvSpPr>
          <p:cNvPr id="6" name="Rectangle 7">
            <a:extLst>
              <a:ext uri="{FF2B5EF4-FFF2-40B4-BE49-F238E27FC236}">
                <a16:creationId xmlns:a16="http://schemas.microsoft.com/office/drawing/2014/main" id="{F999DB09-F8F5-45E2-88C5-2E8F0E2777AF}"/>
              </a:ext>
            </a:extLst>
          </p:cNvPr>
          <p:cNvSpPr>
            <a:spLocks noGrp="1" noChangeArrowheads="1"/>
          </p:cNvSpPr>
          <p:nvPr>
            <p:ph type="ftr" idx="10"/>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7" name="Rectangle 8">
            <a:extLst>
              <a:ext uri="{FF2B5EF4-FFF2-40B4-BE49-F238E27FC236}">
                <a16:creationId xmlns:a16="http://schemas.microsoft.com/office/drawing/2014/main" id="{526D1157-32D5-40CE-9C55-99048DBFF782}"/>
              </a:ext>
            </a:extLst>
          </p:cNvPr>
          <p:cNvSpPr>
            <a:spLocks noGrp="1" noChangeArrowheads="1"/>
          </p:cNvSpPr>
          <p:nvPr>
            <p:ph type="sldNum" idx="11"/>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768799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5DF2CB64-62E9-4A84-AB09-AFF12DAF5ED2}" type="datetime1">
              <a:rPr lang="de-DE" altLang="de-DE" smtClean="0"/>
              <a:t>03.09.2020</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4077864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AE5CCC71-2F50-460E-9071-7CE1A791D009}" type="datetime1">
              <a:rPr lang="de-DE" altLang="de-DE" smtClean="0"/>
              <a:t>03.09.2020</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554058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98A84A8F-E919-4C46-9E02-6DDDA95390F9}"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619675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268413"/>
            <a:ext cx="1998663" cy="4826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268413"/>
            <a:ext cx="5848350" cy="48260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3935E6E1-E40B-49E8-B073-01333C2076EB}" type="datetime1">
              <a:rPr lang="de-DE" altLang="de-DE" smtClean="0"/>
              <a:t>03.09.2020</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784228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DDCCC49-3C74-4112-9077-11611702853E}"/>
              </a:ext>
            </a:extLst>
          </p:cNvPr>
          <p:cNvSpPr>
            <a:spLocks noChangeArrowheads="1"/>
          </p:cNvSpPr>
          <p:nvPr/>
        </p:nvSpPr>
        <p:spPr bwMode="auto">
          <a:xfrm>
            <a:off x="0" y="0"/>
            <a:ext cx="4572000" cy="6858000"/>
          </a:xfrm>
          <a:prstGeom prst="rect">
            <a:avLst/>
          </a:prstGeom>
          <a:solidFill>
            <a:srgbClr val="3493C5"/>
          </a:solidFill>
          <a:ln>
            <a:noFill/>
          </a:ln>
          <a:extLst>
            <a:ext uri="{91240B29-F687-4f45-9708-019B960494DF}"/>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3000"/>
              </a:lnSpc>
              <a:buClr>
                <a:srgbClr val="000000"/>
              </a:buClr>
              <a:buSzPct val="100000"/>
              <a:buFont typeface="Times New Roman" panose="02020603050405020304" pitchFamily="18" charset="0"/>
              <a:buNone/>
              <a:defRPr/>
            </a:pPr>
            <a:endParaRPr kumimoji="1" lang="de-DE">
              <a:ea typeface="Microsoft YaHei" panose="020B0503020204020204" pitchFamily="34" charset="-122"/>
            </a:endParaRPr>
          </a:p>
        </p:txBody>
      </p:sp>
      <p:sp>
        <p:nvSpPr>
          <p:cNvPr id="5" name="AutoShape 3">
            <a:extLst>
              <a:ext uri="{FF2B5EF4-FFF2-40B4-BE49-F238E27FC236}">
                <a16:creationId xmlns:a16="http://schemas.microsoft.com/office/drawing/2014/main" id="{8EF5CB43-923F-4C1A-8324-E3CA8F118EBE}"/>
              </a:ext>
            </a:extLst>
          </p:cNvPr>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3000"/>
              </a:lnSpc>
              <a:buClr>
                <a:srgbClr val="000000"/>
              </a:buClr>
              <a:buSzPct val="100000"/>
              <a:buFont typeface="Times New Roman" panose="02020603050405020304" pitchFamily="18" charset="0"/>
              <a:buNone/>
              <a:defRPr/>
            </a:pPr>
            <a:endParaRPr kumimoji="1" lang="de-DE">
              <a:ea typeface="Microsoft YaHei" panose="020B0503020204020204" pitchFamily="34" charset="-122"/>
            </a:endParaRPr>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a:extLst>
              <a:ext uri="{FF2B5EF4-FFF2-40B4-BE49-F238E27FC236}">
                <a16:creationId xmlns:a16="http://schemas.microsoft.com/office/drawing/2014/main" id="{49BFDA9D-7269-4536-908C-1AE8B80218C0}"/>
              </a:ext>
            </a:extLst>
          </p:cNvPr>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FC10BC2B-BCC5-44C9-8A38-681ABB53C9F6}" type="datetime1">
              <a:rPr lang="de-DE" smtClean="0"/>
              <a:t>03.09.2020</a:t>
            </a:fld>
            <a:endParaRPr lang="de-DE"/>
          </a:p>
        </p:txBody>
      </p:sp>
      <p:sp>
        <p:nvSpPr>
          <p:cNvPr id="8" name="Rectangle 15">
            <a:extLst>
              <a:ext uri="{FF2B5EF4-FFF2-40B4-BE49-F238E27FC236}">
                <a16:creationId xmlns:a16="http://schemas.microsoft.com/office/drawing/2014/main" id="{F86B70CB-6C92-4A9B-A016-73178575A53A}"/>
              </a:ext>
            </a:extLst>
          </p:cNvPr>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 I Hochschule </a:t>
            </a:r>
          </a:p>
        </p:txBody>
      </p:sp>
      <p:sp>
        <p:nvSpPr>
          <p:cNvPr id="9" name="Rectangle 17">
            <a:extLst>
              <a:ext uri="{FF2B5EF4-FFF2-40B4-BE49-F238E27FC236}">
                <a16:creationId xmlns:a16="http://schemas.microsoft.com/office/drawing/2014/main" id="{B627F73E-DCA6-458D-828D-AF8E601D8214}"/>
              </a:ext>
            </a:extLst>
          </p:cNvPr>
          <p:cNvSpPr>
            <a:spLocks noGrp="1" noChangeArrowheads="1"/>
          </p:cNvSpPr>
          <p:nvPr>
            <p:ph type="sldNum" sz="quarter" idx="12"/>
          </p:nvPr>
        </p:nvSpPr>
        <p:spPr>
          <a:xfrm>
            <a:off x="9525" y="5962650"/>
            <a:ext cx="1033463" cy="885825"/>
          </a:xfrm>
        </p:spPr>
        <p:txBody>
          <a:bodyPr anchorCtr="0"/>
          <a:lstStyle>
            <a:lvl1pPr>
              <a:defRPr/>
            </a:lvl1pPr>
          </a:lstStyle>
          <a:p>
            <a:pPr>
              <a:defRPr/>
            </a:pPr>
            <a:fld id="{7D9050A1-60A0-4818-AE5A-3D282311437D}" type="slidenum">
              <a:rPr lang="de-DE" altLang="de-DE"/>
              <a:pPr>
                <a:defRPr/>
              </a:pPr>
              <a:t>‹Nr.›</a:t>
            </a:fld>
            <a:endParaRPr lang="de-DE" altLang="de-DE"/>
          </a:p>
        </p:txBody>
      </p:sp>
      <p:pic>
        <p:nvPicPr>
          <p:cNvPr id="10" name="Grafik 9">
            <a:extLst>
              <a:ext uri="{FF2B5EF4-FFF2-40B4-BE49-F238E27FC236}">
                <a16:creationId xmlns:a16="http://schemas.microsoft.com/office/drawing/2014/main" id="{53480BBF-7733-48C1-87FC-5DAEA954B1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27004"/>
            <a:ext cx="3419856" cy="1078992"/>
          </a:xfrm>
          <a:prstGeom prst="rect">
            <a:avLst/>
          </a:prstGeom>
        </p:spPr>
      </p:pic>
    </p:spTree>
    <p:extLst>
      <p:ext uri="{BB962C8B-B14F-4D97-AF65-F5344CB8AC3E}">
        <p14:creationId xmlns:p14="http://schemas.microsoft.com/office/powerpoint/2010/main" val="1996284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EC47BFF3-6A9F-418B-AD7C-835FC231A0B3}"/>
              </a:ext>
            </a:extLst>
          </p:cNvPr>
          <p:cNvSpPr>
            <a:spLocks noGrp="1" noChangeArrowheads="1"/>
          </p:cNvSpPr>
          <p:nvPr>
            <p:ph type="dt" sz="half" idx="10"/>
          </p:nvPr>
        </p:nvSpPr>
        <p:spPr>
          <a:ln/>
        </p:spPr>
        <p:txBody>
          <a:bodyPr/>
          <a:lstStyle>
            <a:lvl1pPr>
              <a:defRPr/>
            </a:lvl1pPr>
          </a:lstStyle>
          <a:p>
            <a:pPr>
              <a:defRPr/>
            </a:pPr>
            <a:fld id="{0476D532-3270-44D7-8703-34E00CBA5E24}" type="datetime1">
              <a:rPr lang="de-DE" altLang="de-DE" smtClean="0"/>
              <a:t>03.09.2020</a:t>
            </a:fld>
            <a:endParaRPr lang="de-DE" altLang="de-DE"/>
          </a:p>
        </p:txBody>
      </p:sp>
      <p:sp>
        <p:nvSpPr>
          <p:cNvPr id="5" name="Rectangle 14">
            <a:extLst>
              <a:ext uri="{FF2B5EF4-FFF2-40B4-BE49-F238E27FC236}">
                <a16:creationId xmlns:a16="http://schemas.microsoft.com/office/drawing/2014/main" id="{6E71A83F-A668-4A3A-A069-CEB24482B216}"/>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D64E0CCC-050A-4CE5-8BD1-D47710E7B3EE}"/>
              </a:ext>
            </a:extLst>
          </p:cNvPr>
          <p:cNvSpPr>
            <a:spLocks noGrp="1" noChangeArrowheads="1"/>
          </p:cNvSpPr>
          <p:nvPr>
            <p:ph type="sldNum" sz="quarter" idx="12"/>
          </p:nvPr>
        </p:nvSpPr>
        <p:spPr>
          <a:ln/>
        </p:spPr>
        <p:txBody>
          <a:bodyPr/>
          <a:lstStyle>
            <a:lvl1pPr>
              <a:defRPr/>
            </a:lvl1pPr>
          </a:lstStyle>
          <a:p>
            <a:pPr>
              <a:defRPr/>
            </a:pPr>
            <a:fld id="{C2161907-859E-4CE1-A6A3-26BBB2C320ED}" type="slidenum">
              <a:rPr lang="de-DE" altLang="de-DE"/>
              <a:pPr>
                <a:defRPr/>
              </a:pPr>
              <a:t>‹Nr.›</a:t>
            </a:fld>
            <a:endParaRPr lang="de-DE" altLang="de-DE"/>
          </a:p>
        </p:txBody>
      </p:sp>
    </p:spTree>
    <p:extLst>
      <p:ext uri="{BB962C8B-B14F-4D97-AF65-F5344CB8AC3E}">
        <p14:creationId xmlns:p14="http://schemas.microsoft.com/office/powerpoint/2010/main" val="887677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a:extLst>
              <a:ext uri="{FF2B5EF4-FFF2-40B4-BE49-F238E27FC236}">
                <a16:creationId xmlns:a16="http://schemas.microsoft.com/office/drawing/2014/main" id="{21E6F2E2-5FAA-4750-8A1E-91E05CDBFD32}"/>
              </a:ext>
            </a:extLst>
          </p:cNvPr>
          <p:cNvSpPr>
            <a:spLocks noGrp="1" noChangeArrowheads="1"/>
          </p:cNvSpPr>
          <p:nvPr>
            <p:ph type="dt" sz="half" idx="10"/>
          </p:nvPr>
        </p:nvSpPr>
        <p:spPr>
          <a:ln/>
        </p:spPr>
        <p:txBody>
          <a:bodyPr/>
          <a:lstStyle>
            <a:lvl1pPr>
              <a:defRPr/>
            </a:lvl1pPr>
          </a:lstStyle>
          <a:p>
            <a:pPr>
              <a:defRPr/>
            </a:pPr>
            <a:fld id="{2712446C-05BE-4665-ACD7-EAECCA4749CB}" type="datetime1">
              <a:rPr lang="de-DE" altLang="de-DE" smtClean="0"/>
              <a:t>03.09.2020</a:t>
            </a:fld>
            <a:endParaRPr lang="de-DE" altLang="de-DE"/>
          </a:p>
        </p:txBody>
      </p:sp>
      <p:sp>
        <p:nvSpPr>
          <p:cNvPr id="5" name="Rectangle 14">
            <a:extLst>
              <a:ext uri="{FF2B5EF4-FFF2-40B4-BE49-F238E27FC236}">
                <a16:creationId xmlns:a16="http://schemas.microsoft.com/office/drawing/2014/main" id="{6B6F49F1-1AB6-49AE-BE9E-54BAC2411089}"/>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7467974D-70FA-42E2-9656-4A2E0A55E69E}"/>
              </a:ext>
            </a:extLst>
          </p:cNvPr>
          <p:cNvSpPr>
            <a:spLocks noGrp="1" noChangeArrowheads="1"/>
          </p:cNvSpPr>
          <p:nvPr>
            <p:ph type="sldNum" sz="quarter" idx="12"/>
          </p:nvPr>
        </p:nvSpPr>
        <p:spPr>
          <a:ln/>
        </p:spPr>
        <p:txBody>
          <a:bodyPr/>
          <a:lstStyle>
            <a:lvl1pPr>
              <a:defRPr/>
            </a:lvl1pPr>
          </a:lstStyle>
          <a:p>
            <a:pPr>
              <a:defRPr/>
            </a:pPr>
            <a:fld id="{2606EC77-E861-45A2-AF13-204F0B0C40F5}" type="slidenum">
              <a:rPr lang="de-DE" altLang="de-DE"/>
              <a:pPr>
                <a:defRPr/>
              </a:pPr>
              <a:t>‹Nr.›</a:t>
            </a:fld>
            <a:endParaRPr lang="de-DE" altLang="de-DE"/>
          </a:p>
        </p:txBody>
      </p:sp>
    </p:spTree>
    <p:extLst>
      <p:ext uri="{BB962C8B-B14F-4D97-AF65-F5344CB8AC3E}">
        <p14:creationId xmlns:p14="http://schemas.microsoft.com/office/powerpoint/2010/main" val="2405772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a:extLst>
              <a:ext uri="{FF2B5EF4-FFF2-40B4-BE49-F238E27FC236}">
                <a16:creationId xmlns:a16="http://schemas.microsoft.com/office/drawing/2014/main" id="{B808DFB8-D89A-43D1-A20E-E62C1AC59BEA}"/>
              </a:ext>
            </a:extLst>
          </p:cNvPr>
          <p:cNvSpPr>
            <a:spLocks noGrp="1" noChangeArrowheads="1"/>
          </p:cNvSpPr>
          <p:nvPr>
            <p:ph type="dt" sz="half" idx="10"/>
          </p:nvPr>
        </p:nvSpPr>
        <p:spPr>
          <a:ln/>
        </p:spPr>
        <p:txBody>
          <a:bodyPr/>
          <a:lstStyle>
            <a:lvl1pPr>
              <a:defRPr/>
            </a:lvl1pPr>
          </a:lstStyle>
          <a:p>
            <a:pPr>
              <a:defRPr/>
            </a:pPr>
            <a:fld id="{CD670741-6F80-4528-96D8-9ADE0E4D01A3}" type="datetime1">
              <a:rPr lang="de-DE" altLang="de-DE" smtClean="0"/>
              <a:t>03.09.2020</a:t>
            </a:fld>
            <a:endParaRPr lang="de-DE" altLang="de-DE"/>
          </a:p>
        </p:txBody>
      </p:sp>
      <p:sp>
        <p:nvSpPr>
          <p:cNvPr id="6" name="Rectangle 14">
            <a:extLst>
              <a:ext uri="{FF2B5EF4-FFF2-40B4-BE49-F238E27FC236}">
                <a16:creationId xmlns:a16="http://schemas.microsoft.com/office/drawing/2014/main" id="{3EDBD036-17F3-4D1F-B600-F05110749F99}"/>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DA1DE539-2255-42B2-B844-1DCAEF354F49}"/>
              </a:ext>
            </a:extLst>
          </p:cNvPr>
          <p:cNvSpPr>
            <a:spLocks noGrp="1" noChangeArrowheads="1"/>
          </p:cNvSpPr>
          <p:nvPr>
            <p:ph type="sldNum" sz="quarter" idx="12"/>
          </p:nvPr>
        </p:nvSpPr>
        <p:spPr>
          <a:ln/>
        </p:spPr>
        <p:txBody>
          <a:bodyPr/>
          <a:lstStyle>
            <a:lvl1pPr>
              <a:defRPr/>
            </a:lvl1pPr>
          </a:lstStyle>
          <a:p>
            <a:pPr>
              <a:defRPr/>
            </a:pPr>
            <a:fld id="{386770C0-6CEC-4B41-943C-9741C66C75AD}" type="slidenum">
              <a:rPr lang="de-DE" altLang="de-DE"/>
              <a:pPr>
                <a:defRPr/>
              </a:pPr>
              <a:t>‹Nr.›</a:t>
            </a:fld>
            <a:endParaRPr lang="de-DE" altLang="de-DE"/>
          </a:p>
        </p:txBody>
      </p:sp>
    </p:spTree>
    <p:extLst>
      <p:ext uri="{BB962C8B-B14F-4D97-AF65-F5344CB8AC3E}">
        <p14:creationId xmlns:p14="http://schemas.microsoft.com/office/powerpoint/2010/main" val="935773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a:extLst>
              <a:ext uri="{FF2B5EF4-FFF2-40B4-BE49-F238E27FC236}">
                <a16:creationId xmlns:a16="http://schemas.microsoft.com/office/drawing/2014/main" id="{A0428CC0-9CF8-4DEF-9DF4-84274F4C5704}"/>
              </a:ext>
            </a:extLst>
          </p:cNvPr>
          <p:cNvSpPr>
            <a:spLocks noGrp="1" noChangeArrowheads="1"/>
          </p:cNvSpPr>
          <p:nvPr>
            <p:ph type="dt" sz="half" idx="10"/>
          </p:nvPr>
        </p:nvSpPr>
        <p:spPr>
          <a:ln/>
        </p:spPr>
        <p:txBody>
          <a:bodyPr/>
          <a:lstStyle>
            <a:lvl1pPr>
              <a:defRPr/>
            </a:lvl1pPr>
          </a:lstStyle>
          <a:p>
            <a:pPr>
              <a:defRPr/>
            </a:pPr>
            <a:fld id="{D37F4C62-9093-49D1-BFD6-02D2E2DDBE57}" type="datetime1">
              <a:rPr lang="de-DE" altLang="de-DE" smtClean="0"/>
              <a:t>03.09.2020</a:t>
            </a:fld>
            <a:endParaRPr lang="de-DE" altLang="de-DE"/>
          </a:p>
        </p:txBody>
      </p:sp>
      <p:sp>
        <p:nvSpPr>
          <p:cNvPr id="8" name="Rectangle 14">
            <a:extLst>
              <a:ext uri="{FF2B5EF4-FFF2-40B4-BE49-F238E27FC236}">
                <a16:creationId xmlns:a16="http://schemas.microsoft.com/office/drawing/2014/main" id="{4C37BD52-4D1B-4EE6-89B8-91FF62F72341}"/>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9" name="Rectangle 15">
            <a:extLst>
              <a:ext uri="{FF2B5EF4-FFF2-40B4-BE49-F238E27FC236}">
                <a16:creationId xmlns:a16="http://schemas.microsoft.com/office/drawing/2014/main" id="{A36540C4-043C-4044-846E-F225E99BC087}"/>
              </a:ext>
            </a:extLst>
          </p:cNvPr>
          <p:cNvSpPr>
            <a:spLocks noGrp="1" noChangeArrowheads="1"/>
          </p:cNvSpPr>
          <p:nvPr>
            <p:ph type="sldNum" sz="quarter" idx="12"/>
          </p:nvPr>
        </p:nvSpPr>
        <p:spPr>
          <a:ln/>
        </p:spPr>
        <p:txBody>
          <a:bodyPr/>
          <a:lstStyle>
            <a:lvl1pPr>
              <a:defRPr/>
            </a:lvl1pPr>
          </a:lstStyle>
          <a:p>
            <a:pPr>
              <a:defRPr/>
            </a:pPr>
            <a:fld id="{14FBF2CC-7F03-4D59-9830-22A31329C84E}" type="slidenum">
              <a:rPr lang="de-DE" altLang="de-DE"/>
              <a:pPr>
                <a:defRPr/>
              </a:pPr>
              <a:t>‹Nr.›</a:t>
            </a:fld>
            <a:endParaRPr lang="de-DE" altLang="de-DE"/>
          </a:p>
        </p:txBody>
      </p:sp>
    </p:spTree>
    <p:extLst>
      <p:ext uri="{BB962C8B-B14F-4D97-AF65-F5344CB8AC3E}">
        <p14:creationId xmlns:p14="http://schemas.microsoft.com/office/powerpoint/2010/main" val="300999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FE3735EA-36AE-4580-B231-A3FFC32E9B67}" type="datetime1">
              <a:rPr lang="de-DE" altLang="de-DE" smtClean="0"/>
              <a:t>03.09.2020</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380463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a:extLst>
              <a:ext uri="{FF2B5EF4-FFF2-40B4-BE49-F238E27FC236}">
                <a16:creationId xmlns:a16="http://schemas.microsoft.com/office/drawing/2014/main" id="{E105EF78-5F63-48DA-AF0F-13C544176079}"/>
              </a:ext>
            </a:extLst>
          </p:cNvPr>
          <p:cNvSpPr>
            <a:spLocks noGrp="1" noChangeArrowheads="1"/>
          </p:cNvSpPr>
          <p:nvPr>
            <p:ph type="dt" sz="half" idx="10"/>
          </p:nvPr>
        </p:nvSpPr>
        <p:spPr>
          <a:ln/>
        </p:spPr>
        <p:txBody>
          <a:bodyPr/>
          <a:lstStyle>
            <a:lvl1pPr>
              <a:defRPr/>
            </a:lvl1pPr>
          </a:lstStyle>
          <a:p>
            <a:pPr>
              <a:defRPr/>
            </a:pPr>
            <a:fld id="{832416D9-59F0-4668-A656-15246331C263}" type="datetime1">
              <a:rPr lang="de-DE" altLang="de-DE" smtClean="0"/>
              <a:t>03.09.2020</a:t>
            </a:fld>
            <a:endParaRPr lang="de-DE" altLang="de-DE"/>
          </a:p>
        </p:txBody>
      </p:sp>
      <p:sp>
        <p:nvSpPr>
          <p:cNvPr id="4" name="Rectangle 14">
            <a:extLst>
              <a:ext uri="{FF2B5EF4-FFF2-40B4-BE49-F238E27FC236}">
                <a16:creationId xmlns:a16="http://schemas.microsoft.com/office/drawing/2014/main" id="{EA8E1E5C-E47C-4526-B152-0B66FE6A8A59}"/>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5" name="Rectangle 15">
            <a:extLst>
              <a:ext uri="{FF2B5EF4-FFF2-40B4-BE49-F238E27FC236}">
                <a16:creationId xmlns:a16="http://schemas.microsoft.com/office/drawing/2014/main" id="{B0AAEC06-3683-4483-9590-C7CC8A10BFE4}"/>
              </a:ext>
            </a:extLst>
          </p:cNvPr>
          <p:cNvSpPr>
            <a:spLocks noGrp="1" noChangeArrowheads="1"/>
          </p:cNvSpPr>
          <p:nvPr>
            <p:ph type="sldNum" sz="quarter" idx="12"/>
          </p:nvPr>
        </p:nvSpPr>
        <p:spPr>
          <a:ln/>
        </p:spPr>
        <p:txBody>
          <a:bodyPr/>
          <a:lstStyle>
            <a:lvl1pPr>
              <a:defRPr/>
            </a:lvl1pPr>
          </a:lstStyle>
          <a:p>
            <a:pPr>
              <a:defRPr/>
            </a:pPr>
            <a:fld id="{DC247247-1E8A-4665-9816-FCBC95C7052E}" type="slidenum">
              <a:rPr lang="de-DE" altLang="de-DE"/>
              <a:pPr>
                <a:defRPr/>
              </a:pPr>
              <a:t>‹Nr.›</a:t>
            </a:fld>
            <a:endParaRPr lang="de-DE" altLang="de-DE"/>
          </a:p>
        </p:txBody>
      </p:sp>
    </p:spTree>
    <p:extLst>
      <p:ext uri="{BB962C8B-B14F-4D97-AF65-F5344CB8AC3E}">
        <p14:creationId xmlns:p14="http://schemas.microsoft.com/office/powerpoint/2010/main" val="901892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C4D5B1F-7F1F-4D68-98C7-794A95C3A4C7}"/>
              </a:ext>
            </a:extLst>
          </p:cNvPr>
          <p:cNvSpPr>
            <a:spLocks noGrp="1" noChangeArrowheads="1"/>
          </p:cNvSpPr>
          <p:nvPr>
            <p:ph type="dt" sz="half" idx="10"/>
          </p:nvPr>
        </p:nvSpPr>
        <p:spPr>
          <a:ln/>
        </p:spPr>
        <p:txBody>
          <a:bodyPr/>
          <a:lstStyle>
            <a:lvl1pPr>
              <a:defRPr/>
            </a:lvl1pPr>
          </a:lstStyle>
          <a:p>
            <a:pPr>
              <a:defRPr/>
            </a:pPr>
            <a:fld id="{DB53985D-21FD-4C5C-ACD6-F116BCD07ADF}" type="datetime1">
              <a:rPr lang="de-DE" altLang="de-DE" smtClean="0"/>
              <a:t>03.09.2020</a:t>
            </a:fld>
            <a:endParaRPr lang="de-DE" altLang="de-DE"/>
          </a:p>
        </p:txBody>
      </p:sp>
      <p:sp>
        <p:nvSpPr>
          <p:cNvPr id="3" name="Rectangle 14">
            <a:extLst>
              <a:ext uri="{FF2B5EF4-FFF2-40B4-BE49-F238E27FC236}">
                <a16:creationId xmlns:a16="http://schemas.microsoft.com/office/drawing/2014/main" id="{0137A443-478D-4F6E-AA4C-7E39721A3C3F}"/>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4" name="Rectangle 15">
            <a:extLst>
              <a:ext uri="{FF2B5EF4-FFF2-40B4-BE49-F238E27FC236}">
                <a16:creationId xmlns:a16="http://schemas.microsoft.com/office/drawing/2014/main" id="{3F31229D-28EC-47B3-910B-A111AA2666DE}"/>
              </a:ext>
            </a:extLst>
          </p:cNvPr>
          <p:cNvSpPr>
            <a:spLocks noGrp="1" noChangeArrowheads="1"/>
          </p:cNvSpPr>
          <p:nvPr>
            <p:ph type="sldNum" sz="quarter" idx="12"/>
          </p:nvPr>
        </p:nvSpPr>
        <p:spPr>
          <a:ln/>
        </p:spPr>
        <p:txBody>
          <a:bodyPr/>
          <a:lstStyle>
            <a:lvl1pPr>
              <a:defRPr/>
            </a:lvl1pPr>
          </a:lstStyle>
          <a:p>
            <a:pPr>
              <a:defRPr/>
            </a:pPr>
            <a:fld id="{6C5C7A33-DE20-4FB6-A5A6-63FB74F8E232}" type="slidenum">
              <a:rPr lang="de-DE" altLang="de-DE"/>
              <a:pPr>
                <a:defRPr/>
              </a:pPr>
              <a:t>‹Nr.›</a:t>
            </a:fld>
            <a:endParaRPr lang="de-DE" altLang="de-DE"/>
          </a:p>
        </p:txBody>
      </p:sp>
    </p:spTree>
    <p:extLst>
      <p:ext uri="{BB962C8B-B14F-4D97-AF65-F5344CB8AC3E}">
        <p14:creationId xmlns:p14="http://schemas.microsoft.com/office/powerpoint/2010/main" val="554392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603DAE8E-4FC3-4D9C-BAF8-F0003A92A215}"/>
              </a:ext>
            </a:extLst>
          </p:cNvPr>
          <p:cNvSpPr>
            <a:spLocks noGrp="1" noChangeArrowheads="1"/>
          </p:cNvSpPr>
          <p:nvPr>
            <p:ph type="dt" sz="half" idx="10"/>
          </p:nvPr>
        </p:nvSpPr>
        <p:spPr>
          <a:ln/>
        </p:spPr>
        <p:txBody>
          <a:bodyPr/>
          <a:lstStyle>
            <a:lvl1pPr>
              <a:defRPr/>
            </a:lvl1pPr>
          </a:lstStyle>
          <a:p>
            <a:pPr>
              <a:defRPr/>
            </a:pPr>
            <a:fld id="{4B5D2196-D6E5-41F4-9E38-5E0C791CAF14}" type="datetime1">
              <a:rPr lang="de-DE" altLang="de-DE" smtClean="0"/>
              <a:t>03.09.2020</a:t>
            </a:fld>
            <a:endParaRPr lang="de-DE" altLang="de-DE"/>
          </a:p>
        </p:txBody>
      </p:sp>
      <p:sp>
        <p:nvSpPr>
          <p:cNvPr id="6" name="Rectangle 14">
            <a:extLst>
              <a:ext uri="{FF2B5EF4-FFF2-40B4-BE49-F238E27FC236}">
                <a16:creationId xmlns:a16="http://schemas.microsoft.com/office/drawing/2014/main" id="{D11AA8C6-99DB-4BA3-B6FD-1477BD140053}"/>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77D8F902-7168-4728-92EA-0CCE0BBDF2C4}"/>
              </a:ext>
            </a:extLst>
          </p:cNvPr>
          <p:cNvSpPr>
            <a:spLocks noGrp="1" noChangeArrowheads="1"/>
          </p:cNvSpPr>
          <p:nvPr>
            <p:ph type="sldNum" sz="quarter" idx="12"/>
          </p:nvPr>
        </p:nvSpPr>
        <p:spPr>
          <a:ln/>
        </p:spPr>
        <p:txBody>
          <a:bodyPr/>
          <a:lstStyle>
            <a:lvl1pPr>
              <a:defRPr/>
            </a:lvl1pPr>
          </a:lstStyle>
          <a:p>
            <a:pPr>
              <a:defRPr/>
            </a:pPr>
            <a:fld id="{5AAABA80-9D3B-4AD2-8DC2-B0A428F54B35}" type="slidenum">
              <a:rPr lang="de-DE" altLang="de-DE"/>
              <a:pPr>
                <a:defRPr/>
              </a:pPr>
              <a:t>‹Nr.›</a:t>
            </a:fld>
            <a:endParaRPr lang="de-DE" altLang="de-DE"/>
          </a:p>
        </p:txBody>
      </p:sp>
    </p:spTree>
    <p:extLst>
      <p:ext uri="{BB962C8B-B14F-4D97-AF65-F5344CB8AC3E}">
        <p14:creationId xmlns:p14="http://schemas.microsoft.com/office/powerpoint/2010/main" val="1320288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E34B6D31-F480-4A27-810B-8BC9CAC563AB}"/>
              </a:ext>
            </a:extLst>
          </p:cNvPr>
          <p:cNvSpPr>
            <a:spLocks noGrp="1" noChangeArrowheads="1"/>
          </p:cNvSpPr>
          <p:nvPr>
            <p:ph type="dt" sz="half" idx="10"/>
          </p:nvPr>
        </p:nvSpPr>
        <p:spPr>
          <a:ln/>
        </p:spPr>
        <p:txBody>
          <a:bodyPr/>
          <a:lstStyle>
            <a:lvl1pPr>
              <a:defRPr/>
            </a:lvl1pPr>
          </a:lstStyle>
          <a:p>
            <a:pPr>
              <a:defRPr/>
            </a:pPr>
            <a:fld id="{92C145F3-CFEC-48A9-A742-63A367952B50}" type="datetime1">
              <a:rPr lang="de-DE" altLang="de-DE" smtClean="0"/>
              <a:t>03.09.2020</a:t>
            </a:fld>
            <a:endParaRPr lang="de-DE" altLang="de-DE"/>
          </a:p>
        </p:txBody>
      </p:sp>
      <p:sp>
        <p:nvSpPr>
          <p:cNvPr id="6" name="Rectangle 14">
            <a:extLst>
              <a:ext uri="{FF2B5EF4-FFF2-40B4-BE49-F238E27FC236}">
                <a16:creationId xmlns:a16="http://schemas.microsoft.com/office/drawing/2014/main" id="{56BEAB4B-67F2-4776-BE85-C2819B69016D}"/>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238FEFB4-9D6E-4604-9056-AB7FC4394E7C}"/>
              </a:ext>
            </a:extLst>
          </p:cNvPr>
          <p:cNvSpPr>
            <a:spLocks noGrp="1" noChangeArrowheads="1"/>
          </p:cNvSpPr>
          <p:nvPr>
            <p:ph type="sldNum" sz="quarter" idx="12"/>
          </p:nvPr>
        </p:nvSpPr>
        <p:spPr>
          <a:ln/>
        </p:spPr>
        <p:txBody>
          <a:bodyPr/>
          <a:lstStyle>
            <a:lvl1pPr>
              <a:defRPr/>
            </a:lvl1pPr>
          </a:lstStyle>
          <a:p>
            <a:pPr>
              <a:defRPr/>
            </a:pPr>
            <a:fld id="{EF4BE178-7787-49DB-AC76-49651C90E5C7}" type="slidenum">
              <a:rPr lang="de-DE" altLang="de-DE"/>
              <a:pPr>
                <a:defRPr/>
              </a:pPr>
              <a:t>‹Nr.›</a:t>
            </a:fld>
            <a:endParaRPr lang="de-DE" altLang="de-DE"/>
          </a:p>
        </p:txBody>
      </p:sp>
    </p:spTree>
    <p:extLst>
      <p:ext uri="{BB962C8B-B14F-4D97-AF65-F5344CB8AC3E}">
        <p14:creationId xmlns:p14="http://schemas.microsoft.com/office/powerpoint/2010/main" val="3966799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204BAED8-B5AD-472B-AAB8-78F1871F553B}"/>
              </a:ext>
            </a:extLst>
          </p:cNvPr>
          <p:cNvSpPr>
            <a:spLocks noGrp="1" noChangeArrowheads="1"/>
          </p:cNvSpPr>
          <p:nvPr>
            <p:ph type="dt" sz="half" idx="10"/>
          </p:nvPr>
        </p:nvSpPr>
        <p:spPr>
          <a:ln/>
        </p:spPr>
        <p:txBody>
          <a:bodyPr/>
          <a:lstStyle>
            <a:lvl1pPr>
              <a:defRPr/>
            </a:lvl1pPr>
          </a:lstStyle>
          <a:p>
            <a:pPr>
              <a:defRPr/>
            </a:pPr>
            <a:fld id="{89AA6507-418F-4B88-8386-F2E7205CC8E2}" type="datetime1">
              <a:rPr lang="de-DE" altLang="de-DE" smtClean="0"/>
              <a:t>03.09.2020</a:t>
            </a:fld>
            <a:endParaRPr lang="de-DE" altLang="de-DE"/>
          </a:p>
        </p:txBody>
      </p:sp>
      <p:sp>
        <p:nvSpPr>
          <p:cNvPr id="5" name="Rectangle 14">
            <a:extLst>
              <a:ext uri="{FF2B5EF4-FFF2-40B4-BE49-F238E27FC236}">
                <a16:creationId xmlns:a16="http://schemas.microsoft.com/office/drawing/2014/main" id="{2CE70E21-0A99-4CEE-BBDA-4E91FC8CEA77}"/>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C2CF56E6-B370-4D96-8FF0-2860F8C648A0}"/>
              </a:ext>
            </a:extLst>
          </p:cNvPr>
          <p:cNvSpPr>
            <a:spLocks noGrp="1" noChangeArrowheads="1"/>
          </p:cNvSpPr>
          <p:nvPr>
            <p:ph type="sldNum" sz="quarter" idx="12"/>
          </p:nvPr>
        </p:nvSpPr>
        <p:spPr>
          <a:ln/>
        </p:spPr>
        <p:txBody>
          <a:bodyPr/>
          <a:lstStyle>
            <a:lvl1pPr>
              <a:defRPr/>
            </a:lvl1pPr>
          </a:lstStyle>
          <a:p>
            <a:pPr>
              <a:defRPr/>
            </a:pPr>
            <a:fld id="{D3598641-E883-4582-A027-0DA3F8717D23}" type="slidenum">
              <a:rPr lang="de-DE" altLang="de-DE"/>
              <a:pPr>
                <a:defRPr/>
              </a:pPr>
              <a:t>‹Nr.›</a:t>
            </a:fld>
            <a:endParaRPr lang="de-DE" altLang="de-DE"/>
          </a:p>
        </p:txBody>
      </p:sp>
    </p:spTree>
    <p:extLst>
      <p:ext uri="{BB962C8B-B14F-4D97-AF65-F5344CB8AC3E}">
        <p14:creationId xmlns:p14="http://schemas.microsoft.com/office/powerpoint/2010/main" val="2147627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13">
            <a:extLst>
              <a:ext uri="{FF2B5EF4-FFF2-40B4-BE49-F238E27FC236}">
                <a16:creationId xmlns:a16="http://schemas.microsoft.com/office/drawing/2014/main" id="{44CFF081-A1DD-4642-998C-17861479FA8E}"/>
              </a:ext>
            </a:extLst>
          </p:cNvPr>
          <p:cNvSpPr>
            <a:spLocks noGrp="1" noChangeArrowheads="1"/>
          </p:cNvSpPr>
          <p:nvPr>
            <p:ph type="dt" sz="half" idx="10"/>
          </p:nvPr>
        </p:nvSpPr>
        <p:spPr>
          <a:ln/>
        </p:spPr>
        <p:txBody>
          <a:bodyPr/>
          <a:lstStyle>
            <a:lvl1pPr>
              <a:defRPr/>
            </a:lvl1pPr>
          </a:lstStyle>
          <a:p>
            <a:pPr>
              <a:defRPr/>
            </a:pPr>
            <a:fld id="{E6E69CCD-DBDF-4ABC-B3B4-D60E06319609}" type="datetime1">
              <a:rPr lang="de-DE" altLang="de-DE" smtClean="0"/>
              <a:t>03.09.2020</a:t>
            </a:fld>
            <a:endParaRPr lang="de-DE" altLang="de-DE"/>
          </a:p>
        </p:txBody>
      </p:sp>
      <p:sp>
        <p:nvSpPr>
          <p:cNvPr id="5" name="Rectangle 14">
            <a:extLst>
              <a:ext uri="{FF2B5EF4-FFF2-40B4-BE49-F238E27FC236}">
                <a16:creationId xmlns:a16="http://schemas.microsoft.com/office/drawing/2014/main" id="{94358A0F-2AEC-4AF9-9B98-48232AAB990F}"/>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E2F783BD-DD57-4990-A080-FA7BAC401589}"/>
              </a:ext>
            </a:extLst>
          </p:cNvPr>
          <p:cNvSpPr>
            <a:spLocks noGrp="1" noChangeArrowheads="1"/>
          </p:cNvSpPr>
          <p:nvPr>
            <p:ph type="sldNum" sz="quarter" idx="12"/>
          </p:nvPr>
        </p:nvSpPr>
        <p:spPr>
          <a:ln/>
        </p:spPr>
        <p:txBody>
          <a:bodyPr/>
          <a:lstStyle>
            <a:lvl1pPr>
              <a:defRPr/>
            </a:lvl1pPr>
          </a:lstStyle>
          <a:p>
            <a:pPr>
              <a:defRPr/>
            </a:pPr>
            <a:fld id="{05C2E62A-ABFA-487B-89CD-B16D43249A09}" type="slidenum">
              <a:rPr lang="de-DE" altLang="de-DE"/>
              <a:pPr>
                <a:defRPr/>
              </a:pPr>
              <a:t>‹Nr.›</a:t>
            </a:fld>
            <a:endParaRPr lang="de-DE" altLang="de-DE"/>
          </a:p>
        </p:txBody>
      </p:sp>
    </p:spTree>
    <p:extLst>
      <p:ext uri="{BB962C8B-B14F-4D97-AF65-F5344CB8AC3E}">
        <p14:creationId xmlns:p14="http://schemas.microsoft.com/office/powerpoint/2010/main" val="4956965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a:extLst>
              <a:ext uri="{FF2B5EF4-FFF2-40B4-BE49-F238E27FC236}">
                <a16:creationId xmlns:a16="http://schemas.microsoft.com/office/drawing/2014/main" id="{FFBC84EB-92A3-4E63-891B-BC1EF2533F24}"/>
              </a:ext>
            </a:extLst>
          </p:cNvPr>
          <p:cNvSpPr>
            <a:spLocks noGrp="1"/>
          </p:cNvSpPr>
          <p:nvPr>
            <p:ph type="dt" sz="half" idx="10"/>
          </p:nvPr>
        </p:nvSpPr>
        <p:spPr/>
        <p:txBody>
          <a:bodyPr/>
          <a:lstStyle>
            <a:lvl1pPr>
              <a:defRPr/>
            </a:lvl1pPr>
          </a:lstStyle>
          <a:p>
            <a:pPr>
              <a:defRPr/>
            </a:pPr>
            <a:fld id="{A9B219AC-65F3-4D80-9CC0-5D91C2D0827D}" type="datetime1">
              <a:rPr lang="de-DE" smtClean="0"/>
              <a:t>03.09.2020</a:t>
            </a:fld>
            <a:endParaRPr lang="de-DE"/>
          </a:p>
        </p:txBody>
      </p:sp>
      <p:sp>
        <p:nvSpPr>
          <p:cNvPr id="5" name="Fußzeilenplatzhalter 4">
            <a:extLst>
              <a:ext uri="{FF2B5EF4-FFF2-40B4-BE49-F238E27FC236}">
                <a16:creationId xmlns:a16="http://schemas.microsoft.com/office/drawing/2014/main" id="{8318A622-6212-46EF-88DD-C9FE6AF2BC8B}"/>
              </a:ext>
            </a:extLst>
          </p:cNvPr>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a:extLst>
              <a:ext uri="{FF2B5EF4-FFF2-40B4-BE49-F238E27FC236}">
                <a16:creationId xmlns:a16="http://schemas.microsoft.com/office/drawing/2014/main" id="{1BA786B1-D212-4B2D-AF0F-6123EBB29EC9}"/>
              </a:ext>
            </a:extLst>
          </p:cNvPr>
          <p:cNvSpPr>
            <a:spLocks noGrp="1"/>
          </p:cNvSpPr>
          <p:nvPr>
            <p:ph type="sldNum" sz="quarter" idx="12"/>
          </p:nvPr>
        </p:nvSpPr>
        <p:spPr>
          <a:xfrm>
            <a:off x="84138" y="5946775"/>
            <a:ext cx="671512" cy="885825"/>
          </a:xfrm>
        </p:spPr>
        <p:txBody>
          <a:bodyPr/>
          <a:lstStyle>
            <a:lvl1pPr>
              <a:defRPr/>
            </a:lvl1pPr>
          </a:lstStyle>
          <a:p>
            <a:pPr>
              <a:defRPr/>
            </a:pPr>
            <a:fld id="{1110634D-D1D2-43FF-A3AB-350E4F8221E3}" type="slidenum">
              <a:rPr lang="de-DE" altLang="de-DE"/>
              <a:pPr>
                <a:defRPr/>
              </a:pPr>
              <a:t>‹Nr.›</a:t>
            </a:fld>
            <a:endParaRPr lang="de-DE" altLang="de-DE"/>
          </a:p>
        </p:txBody>
      </p:sp>
    </p:spTree>
    <p:extLst>
      <p:ext uri="{BB962C8B-B14F-4D97-AF65-F5344CB8AC3E}">
        <p14:creationId xmlns:p14="http://schemas.microsoft.com/office/powerpoint/2010/main" val="2889020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a:extLst>
              <a:ext uri="{FF2B5EF4-FFF2-40B4-BE49-F238E27FC236}">
                <a16:creationId xmlns:a16="http://schemas.microsoft.com/office/drawing/2014/main" id="{A9D9205E-8BCB-44F5-8F33-20C3D66A622C}"/>
              </a:ext>
            </a:extLst>
          </p:cNvPr>
          <p:cNvSpPr>
            <a:spLocks noGrp="1"/>
          </p:cNvSpPr>
          <p:nvPr>
            <p:ph type="dt" sz="half" idx="10"/>
          </p:nvPr>
        </p:nvSpPr>
        <p:spPr/>
        <p:txBody>
          <a:bodyPr/>
          <a:lstStyle>
            <a:lvl1pPr>
              <a:defRPr/>
            </a:lvl1pPr>
          </a:lstStyle>
          <a:p>
            <a:pPr>
              <a:defRPr/>
            </a:pPr>
            <a:fld id="{C0A6BD86-A378-48EC-8827-EDF3866D20CE}" type="datetime1">
              <a:rPr lang="de-DE" smtClean="0"/>
              <a:t>03.09.2020</a:t>
            </a:fld>
            <a:endParaRPr lang="de-DE"/>
          </a:p>
        </p:txBody>
      </p:sp>
      <p:sp>
        <p:nvSpPr>
          <p:cNvPr id="5" name="Fußzeilenplatzhalter 4">
            <a:extLst>
              <a:ext uri="{FF2B5EF4-FFF2-40B4-BE49-F238E27FC236}">
                <a16:creationId xmlns:a16="http://schemas.microsoft.com/office/drawing/2014/main" id="{46A74FA3-9958-41C6-90CE-1B554991AAAC}"/>
              </a:ext>
            </a:extLst>
          </p:cNvPr>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a:extLst>
              <a:ext uri="{FF2B5EF4-FFF2-40B4-BE49-F238E27FC236}">
                <a16:creationId xmlns:a16="http://schemas.microsoft.com/office/drawing/2014/main" id="{2F95F9B6-F997-49D2-BE53-DF7AE1ED41A3}"/>
              </a:ext>
            </a:extLst>
          </p:cNvPr>
          <p:cNvSpPr>
            <a:spLocks noGrp="1"/>
          </p:cNvSpPr>
          <p:nvPr>
            <p:ph type="sldNum" sz="quarter" idx="12"/>
          </p:nvPr>
        </p:nvSpPr>
        <p:spPr>
          <a:xfrm>
            <a:off x="84138" y="5946775"/>
            <a:ext cx="671512" cy="885825"/>
          </a:xfrm>
        </p:spPr>
        <p:txBody>
          <a:bodyPr/>
          <a:lstStyle>
            <a:lvl1pPr>
              <a:defRPr/>
            </a:lvl1pPr>
          </a:lstStyle>
          <a:p>
            <a:pPr>
              <a:defRPr/>
            </a:pPr>
            <a:fld id="{71727FDD-9D97-469B-9926-E618FAC46E67}" type="slidenum">
              <a:rPr lang="de-DE" altLang="de-DE"/>
              <a:pPr>
                <a:defRPr/>
              </a:pPr>
              <a:t>‹Nr.›</a:t>
            </a:fld>
            <a:endParaRPr lang="de-DE" altLang="de-DE"/>
          </a:p>
        </p:txBody>
      </p:sp>
    </p:spTree>
    <p:extLst>
      <p:ext uri="{BB962C8B-B14F-4D97-AF65-F5344CB8AC3E}">
        <p14:creationId xmlns:p14="http://schemas.microsoft.com/office/powerpoint/2010/main" val="3604176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hart">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762000"/>
            <a:ext cx="8001000" cy="1143000"/>
          </a:xfrm>
        </p:spPr>
        <p:txBody>
          <a:bodyPr/>
          <a:lstStyle/>
          <a:p>
            <a:r>
              <a:rPr lang="de-DE"/>
              <a:t>Titelmasterformat durch Klicken bearbeiten</a:t>
            </a:r>
          </a:p>
        </p:txBody>
      </p:sp>
      <p:sp>
        <p:nvSpPr>
          <p:cNvPr id="3" name="Textplatzhalter 2"/>
          <p:cNvSpPr>
            <a:spLocks noGrp="1"/>
          </p:cNvSpPr>
          <p:nvPr>
            <p:ph type="body"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iagrammplatzhalter 3"/>
          <p:cNvSpPr>
            <a:spLocks noGrp="1"/>
          </p:cNvSpPr>
          <p:nvPr>
            <p:ph type="chart" sz="half" idx="2"/>
          </p:nvPr>
        </p:nvSpPr>
        <p:spPr>
          <a:xfrm>
            <a:off x="4991100" y="2362200"/>
            <a:ext cx="3924300" cy="3733800"/>
          </a:xfrm>
        </p:spPr>
        <p:txBody>
          <a:bodyPr/>
          <a:lstStyle/>
          <a:p>
            <a:pPr lvl="0"/>
            <a:r>
              <a:rPr lang="de-DE" noProof="0"/>
              <a:t>Diagramm durch Klicken auf Symbol hinzufügen</a:t>
            </a:r>
          </a:p>
        </p:txBody>
      </p:sp>
      <p:sp>
        <p:nvSpPr>
          <p:cNvPr id="5" name="Rectangle 13">
            <a:extLst>
              <a:ext uri="{FF2B5EF4-FFF2-40B4-BE49-F238E27FC236}">
                <a16:creationId xmlns:a16="http://schemas.microsoft.com/office/drawing/2014/main" id="{68B5C15B-D471-4C91-BD1C-7D6D8F2B7BD5}"/>
              </a:ext>
            </a:extLst>
          </p:cNvPr>
          <p:cNvSpPr>
            <a:spLocks noGrp="1" noChangeArrowheads="1"/>
          </p:cNvSpPr>
          <p:nvPr>
            <p:ph type="dt" sz="half" idx="10"/>
          </p:nvPr>
        </p:nvSpPr>
        <p:spPr>
          <a:ln/>
        </p:spPr>
        <p:txBody>
          <a:bodyPr/>
          <a:lstStyle>
            <a:lvl1pPr>
              <a:defRPr/>
            </a:lvl1pPr>
          </a:lstStyle>
          <a:p>
            <a:pPr>
              <a:defRPr/>
            </a:pPr>
            <a:fld id="{927058A7-83F0-4157-83E2-102C722ED7B5}" type="datetime1">
              <a:rPr lang="de-DE" altLang="de-DE" smtClean="0"/>
              <a:t>03.09.2020</a:t>
            </a:fld>
            <a:endParaRPr lang="de-DE" altLang="de-DE"/>
          </a:p>
        </p:txBody>
      </p:sp>
      <p:sp>
        <p:nvSpPr>
          <p:cNvPr id="6" name="Rectangle 14">
            <a:extLst>
              <a:ext uri="{FF2B5EF4-FFF2-40B4-BE49-F238E27FC236}">
                <a16:creationId xmlns:a16="http://schemas.microsoft.com/office/drawing/2014/main" id="{D1CB4699-E841-417B-995B-1A748777048C}"/>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BB5179F1-5746-4394-B9A1-DBD427C5ADAD}"/>
              </a:ext>
            </a:extLst>
          </p:cNvPr>
          <p:cNvSpPr>
            <a:spLocks noGrp="1" noChangeArrowheads="1"/>
          </p:cNvSpPr>
          <p:nvPr>
            <p:ph type="sldNum" sz="quarter" idx="12"/>
          </p:nvPr>
        </p:nvSpPr>
        <p:spPr>
          <a:ln/>
        </p:spPr>
        <p:txBody>
          <a:bodyPr/>
          <a:lstStyle>
            <a:lvl1pPr>
              <a:defRPr/>
            </a:lvl1pPr>
          </a:lstStyle>
          <a:p>
            <a:pPr>
              <a:defRPr/>
            </a:pPr>
            <a:fld id="{158A49FB-ED10-4354-B5E5-0458CC56DAD6}" type="slidenum">
              <a:rPr lang="de-DE" altLang="de-DE"/>
              <a:pPr>
                <a:defRPr/>
              </a:pPr>
              <a:t>‹Nr.›</a:t>
            </a:fld>
            <a:endParaRPr lang="de-DE" altLang="de-DE"/>
          </a:p>
        </p:txBody>
      </p:sp>
    </p:spTree>
    <p:extLst>
      <p:ext uri="{BB962C8B-B14F-4D97-AF65-F5344CB8AC3E}">
        <p14:creationId xmlns:p14="http://schemas.microsoft.com/office/powerpoint/2010/main" val="522611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23850" y="1581150"/>
            <a:ext cx="7770813" cy="1462088"/>
          </a:xfrm>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0DD32BAC-B25B-4ED0-93D1-2C080E2A6B99}"/>
              </a:ext>
            </a:extLst>
          </p:cNvPr>
          <p:cNvSpPr>
            <a:spLocks noGrp="1"/>
          </p:cNvSpPr>
          <p:nvPr>
            <p:ph type="dt" idx="10"/>
          </p:nvPr>
        </p:nvSpPr>
        <p:spPr>
          <a:xfrm>
            <a:off x="2667000" y="6553200"/>
            <a:ext cx="1903413" cy="303213"/>
          </a:xfrm>
        </p:spPr>
        <p:txBody>
          <a:bodyPr/>
          <a:lstStyle>
            <a:lvl1pPr>
              <a:defRPr/>
            </a:lvl1pPr>
          </a:lstStyle>
          <a:p>
            <a:pPr>
              <a:defRPr/>
            </a:pPr>
            <a:fld id="{E9FE8FAA-CF57-486B-891B-416AC8B1FEB6}" type="datetime1">
              <a:rPr lang="de-DE" altLang="de-DE" smtClean="0"/>
              <a:t>03.09.2020</a:t>
            </a:fld>
            <a:endParaRPr lang="de-DE" altLang="de-DE"/>
          </a:p>
        </p:txBody>
      </p:sp>
      <p:sp>
        <p:nvSpPr>
          <p:cNvPr id="4" name="Fußzeilenplatzhalter 3">
            <a:extLst>
              <a:ext uri="{FF2B5EF4-FFF2-40B4-BE49-F238E27FC236}">
                <a16:creationId xmlns:a16="http://schemas.microsoft.com/office/drawing/2014/main" id="{1EE15DDC-361D-4D4A-9AE9-FA7C65A0850C}"/>
              </a:ext>
            </a:extLst>
          </p:cNvPr>
          <p:cNvSpPr>
            <a:spLocks noGrp="1"/>
          </p:cNvSpPr>
          <p:nvPr>
            <p:ph type="ftr" idx="11"/>
          </p:nvPr>
        </p:nvSpPr>
        <p:spPr>
          <a:xfrm>
            <a:off x="5195888" y="6553200"/>
            <a:ext cx="3278187" cy="303213"/>
          </a:xfrm>
        </p:spPr>
        <p:txBody>
          <a:bodyPr/>
          <a:lstStyle>
            <a:lvl1pPr>
              <a:defRPr/>
            </a:lvl1pPr>
          </a:lstStyle>
          <a:p>
            <a:pPr>
              <a:defRPr/>
            </a:pPr>
            <a:r>
              <a:rPr lang="de-DE" altLang="de-DE"/>
              <a:t>Multiplikatorin I Hochschule </a:t>
            </a:r>
          </a:p>
        </p:txBody>
      </p:sp>
      <p:sp>
        <p:nvSpPr>
          <p:cNvPr id="5" name="Foliennummernplatzhalter 4">
            <a:extLst>
              <a:ext uri="{FF2B5EF4-FFF2-40B4-BE49-F238E27FC236}">
                <a16:creationId xmlns:a16="http://schemas.microsoft.com/office/drawing/2014/main" id="{F869684C-AAA0-4AFC-8598-064B64BA4469}"/>
              </a:ext>
            </a:extLst>
          </p:cNvPr>
          <p:cNvSpPr>
            <a:spLocks noGrp="1"/>
          </p:cNvSpPr>
          <p:nvPr>
            <p:ph type="sldNum" idx="12"/>
          </p:nvPr>
        </p:nvSpPr>
        <p:spPr>
          <a:xfrm>
            <a:off x="9525" y="5962650"/>
            <a:ext cx="1031875" cy="884238"/>
          </a:xfrm>
        </p:spPr>
        <p:txBody>
          <a:bodyPr/>
          <a:lstStyle>
            <a:lvl1pPr>
              <a:defRPr/>
            </a:lvl1pPr>
          </a:lstStyle>
          <a:p>
            <a:pPr>
              <a:defRPr/>
            </a:pPr>
            <a:fld id="{27FB2916-F888-4DA4-9D3A-D4771374BA6A}" type="slidenum">
              <a:rPr lang="de-DE" altLang="de-DE"/>
              <a:pPr>
                <a:defRPr/>
              </a:pPr>
              <a:t>‹Nr.›</a:t>
            </a:fld>
            <a:endParaRPr lang="de-DE" altLang="de-DE"/>
          </a:p>
        </p:txBody>
      </p:sp>
    </p:spTree>
    <p:extLst>
      <p:ext uri="{BB962C8B-B14F-4D97-AF65-F5344CB8AC3E}">
        <p14:creationId xmlns:p14="http://schemas.microsoft.com/office/powerpoint/2010/main" val="938368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413"/>
            <a:ext cx="7999413" cy="635000"/>
          </a:xfrm>
          <a:prstGeom prst="rect">
            <a:avLst/>
          </a:prstGeom>
        </p:spPr>
        <p:txBody>
          <a:bodyPr/>
          <a:lstStyle/>
          <a:p>
            <a:r>
              <a:rPr lang="de-DE"/>
              <a:t>Titelmasterformat durch Klicken bearbeiten</a:t>
            </a:r>
          </a:p>
        </p:txBody>
      </p:sp>
      <p:sp>
        <p:nvSpPr>
          <p:cNvPr id="6"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AF00378E-60BA-4A91-851E-680986D769E0}" type="datetime1">
              <a:rPr lang="de-DE" altLang="de-DE" smtClean="0"/>
              <a:t>03.09.2020</a:t>
            </a:fld>
            <a:endParaRPr lang="de-DE" altLang="de-DE" dirty="0"/>
          </a:p>
        </p:txBody>
      </p:sp>
      <p:sp>
        <p:nvSpPr>
          <p:cNvPr id="7"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8"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5252838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956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3493C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C861D195-4EF0-4217-971C-83E0D9AD1422}" type="datetime1">
              <a:rPr lang="de-DE" smtClean="0"/>
              <a:t>03.09.2020</a:t>
            </a:fld>
            <a:endParaRPr lang="de-DE"/>
          </a:p>
        </p:txBody>
      </p:sp>
      <p:sp>
        <p:nvSpPr>
          <p:cNvPr id="8" name="Rectangle 15"/>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 I Hochschule </a:t>
            </a:r>
          </a:p>
        </p:txBody>
      </p:sp>
      <p:sp>
        <p:nvSpPr>
          <p:cNvPr id="9" name="Rectangle 17"/>
          <p:cNvSpPr>
            <a:spLocks noGrp="1" noChangeArrowheads="1"/>
          </p:cNvSpPr>
          <p:nvPr>
            <p:ph type="sldNum" sz="quarter" idx="12"/>
          </p:nvPr>
        </p:nvSpPr>
        <p:spPr>
          <a:xfrm>
            <a:off x="9525" y="5962650"/>
            <a:ext cx="1033463" cy="885825"/>
          </a:xfrm>
        </p:spPr>
        <p:txBody>
          <a:bodyPr anchorCtr="0"/>
          <a:lstStyle>
            <a:lvl1pPr>
              <a:defRPr smtClean="0"/>
            </a:lvl1pPr>
          </a:lstStyle>
          <a:p>
            <a:pPr>
              <a:defRPr/>
            </a:pPr>
            <a:fld id="{5405AA9F-0BCE-4092-A1DD-F8364E4FB927}" type="slidenum">
              <a:rPr lang="de-DE" altLang="de-DE"/>
              <a:pPr>
                <a:defRPr/>
              </a:pPr>
              <a:t>‹Nr.›</a:t>
            </a:fld>
            <a:endParaRPr lang="de-DE" altLang="de-DE"/>
          </a:p>
        </p:txBody>
      </p:sp>
      <p:pic>
        <p:nvPicPr>
          <p:cNvPr id="10" name="Grafik 9">
            <a:extLst>
              <a:ext uri="{FF2B5EF4-FFF2-40B4-BE49-F238E27FC236}">
                <a16:creationId xmlns:a16="http://schemas.microsoft.com/office/drawing/2014/main" id="{03243836-BCC6-4B27-9CC7-F008D527E7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27004"/>
            <a:ext cx="3419856" cy="1078992"/>
          </a:xfrm>
          <a:prstGeom prst="rect">
            <a:avLst/>
          </a:prstGeom>
        </p:spPr>
      </p:pic>
    </p:spTree>
    <p:extLst>
      <p:ext uri="{BB962C8B-B14F-4D97-AF65-F5344CB8AC3E}">
        <p14:creationId xmlns:p14="http://schemas.microsoft.com/office/powerpoint/2010/main" val="15724381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3FF94087-B00A-48FF-892F-16DA16B3C505}" type="datetime1">
              <a:rPr lang="de-DE" smtClean="0"/>
              <a:t>03.09.2020</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01981E4A-6541-40FC-9E12-0756EAF619A3}" type="slidenum">
              <a:rPr lang="de-DE" altLang="de-DE"/>
              <a:pPr>
                <a:defRPr/>
              </a:pPr>
              <a:t>‹Nr.›</a:t>
            </a:fld>
            <a:endParaRPr lang="de-DE" altLang="de-DE"/>
          </a:p>
        </p:txBody>
      </p:sp>
    </p:spTree>
    <p:extLst>
      <p:ext uri="{BB962C8B-B14F-4D97-AF65-F5344CB8AC3E}">
        <p14:creationId xmlns:p14="http://schemas.microsoft.com/office/powerpoint/2010/main" val="32645664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p:cNvSpPr>
            <a:spLocks noGrp="1" noChangeArrowheads="1"/>
          </p:cNvSpPr>
          <p:nvPr>
            <p:ph type="dt" sz="half" idx="10"/>
          </p:nvPr>
        </p:nvSpPr>
        <p:spPr>
          <a:ln/>
        </p:spPr>
        <p:txBody>
          <a:bodyPr/>
          <a:lstStyle>
            <a:lvl1pPr>
              <a:defRPr/>
            </a:lvl1pPr>
          </a:lstStyle>
          <a:p>
            <a:pPr>
              <a:defRPr/>
            </a:pPr>
            <a:fld id="{67879E0B-9380-4C5E-9881-478F13B156A7}" type="datetime1">
              <a:rPr lang="de-DE" smtClean="0"/>
              <a:t>03.09.2020</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C35DDCDE-B86D-425D-A0AF-8AF6E6CB1CC6}" type="slidenum">
              <a:rPr lang="de-DE" altLang="de-DE"/>
              <a:pPr>
                <a:defRPr/>
              </a:pPr>
              <a:t>‹Nr.›</a:t>
            </a:fld>
            <a:endParaRPr lang="de-DE" altLang="de-DE"/>
          </a:p>
        </p:txBody>
      </p:sp>
    </p:spTree>
    <p:extLst>
      <p:ext uri="{BB962C8B-B14F-4D97-AF65-F5344CB8AC3E}">
        <p14:creationId xmlns:p14="http://schemas.microsoft.com/office/powerpoint/2010/main" val="3953755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pPr>
              <a:defRPr/>
            </a:pPr>
            <a:fld id="{8AC2FB6B-0D9A-454F-AC31-50EE55EB2D61}" type="datetime1">
              <a:rPr lang="de-DE" smtClean="0"/>
              <a:t>03.09.2020</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19B6B12D-6307-4863-A3CA-8AEF9864B3B5}" type="slidenum">
              <a:rPr lang="de-DE" altLang="de-DE"/>
              <a:pPr>
                <a:defRPr/>
              </a:pPr>
              <a:t>‹Nr.›</a:t>
            </a:fld>
            <a:endParaRPr lang="de-DE" altLang="de-DE"/>
          </a:p>
        </p:txBody>
      </p:sp>
    </p:spTree>
    <p:extLst>
      <p:ext uri="{BB962C8B-B14F-4D97-AF65-F5344CB8AC3E}">
        <p14:creationId xmlns:p14="http://schemas.microsoft.com/office/powerpoint/2010/main" val="3407813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40B2B067-DB7E-424F-BF9F-09CD0E21E94E}" type="datetime1">
              <a:rPr lang="de-DE" smtClean="0"/>
              <a:t>03.09.2020</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9" name="Rectangle 15"/>
          <p:cNvSpPr>
            <a:spLocks noGrp="1" noChangeArrowheads="1"/>
          </p:cNvSpPr>
          <p:nvPr>
            <p:ph type="sldNum" sz="quarter" idx="12"/>
          </p:nvPr>
        </p:nvSpPr>
        <p:spPr>
          <a:ln/>
        </p:spPr>
        <p:txBody>
          <a:bodyPr/>
          <a:lstStyle>
            <a:lvl1pPr>
              <a:defRPr/>
            </a:lvl1pPr>
          </a:lstStyle>
          <a:p>
            <a:pPr>
              <a:defRPr/>
            </a:pPr>
            <a:fld id="{0906568A-9176-4FAB-B126-81A1B5056C41}" type="slidenum">
              <a:rPr lang="de-DE" altLang="de-DE"/>
              <a:pPr>
                <a:defRPr/>
              </a:pPr>
              <a:t>‹Nr.›</a:t>
            </a:fld>
            <a:endParaRPr lang="de-DE" altLang="de-DE"/>
          </a:p>
        </p:txBody>
      </p:sp>
    </p:spTree>
    <p:extLst>
      <p:ext uri="{BB962C8B-B14F-4D97-AF65-F5344CB8AC3E}">
        <p14:creationId xmlns:p14="http://schemas.microsoft.com/office/powerpoint/2010/main" val="628679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p:cNvSpPr>
            <a:spLocks noGrp="1" noChangeArrowheads="1"/>
          </p:cNvSpPr>
          <p:nvPr>
            <p:ph type="dt" sz="half" idx="10"/>
          </p:nvPr>
        </p:nvSpPr>
        <p:spPr>
          <a:ln/>
        </p:spPr>
        <p:txBody>
          <a:bodyPr/>
          <a:lstStyle>
            <a:lvl1pPr>
              <a:defRPr/>
            </a:lvl1pPr>
          </a:lstStyle>
          <a:p>
            <a:pPr>
              <a:defRPr/>
            </a:pPr>
            <a:fld id="{30DD1858-C2A0-459A-B38B-81AEE9FAF559}" type="datetime1">
              <a:rPr lang="de-DE" smtClean="0"/>
              <a:t>03.09.2020</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5" name="Rectangle 15"/>
          <p:cNvSpPr>
            <a:spLocks noGrp="1" noChangeArrowheads="1"/>
          </p:cNvSpPr>
          <p:nvPr>
            <p:ph type="sldNum" sz="quarter" idx="12"/>
          </p:nvPr>
        </p:nvSpPr>
        <p:spPr>
          <a:ln/>
        </p:spPr>
        <p:txBody>
          <a:bodyPr/>
          <a:lstStyle>
            <a:lvl1pPr>
              <a:defRPr/>
            </a:lvl1pPr>
          </a:lstStyle>
          <a:p>
            <a:pPr>
              <a:defRPr/>
            </a:pPr>
            <a:fld id="{2A675FF9-E149-4FBC-A940-31F9E2456FBA}" type="slidenum">
              <a:rPr lang="de-DE" altLang="de-DE"/>
              <a:pPr>
                <a:defRPr/>
              </a:pPr>
              <a:t>‹Nr.›</a:t>
            </a:fld>
            <a:endParaRPr lang="de-DE" altLang="de-DE"/>
          </a:p>
        </p:txBody>
      </p:sp>
    </p:spTree>
    <p:extLst>
      <p:ext uri="{BB962C8B-B14F-4D97-AF65-F5344CB8AC3E}">
        <p14:creationId xmlns:p14="http://schemas.microsoft.com/office/powerpoint/2010/main" val="3671148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151A9C38-EB0F-4787-9349-BE6D254C2761}" type="datetime1">
              <a:rPr lang="de-DE" smtClean="0"/>
              <a:t>03.09.2020</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4" name="Rectangle 15"/>
          <p:cNvSpPr>
            <a:spLocks noGrp="1" noChangeArrowheads="1"/>
          </p:cNvSpPr>
          <p:nvPr>
            <p:ph type="sldNum" sz="quarter" idx="12"/>
          </p:nvPr>
        </p:nvSpPr>
        <p:spPr>
          <a:ln/>
        </p:spPr>
        <p:txBody>
          <a:bodyPr/>
          <a:lstStyle>
            <a:lvl1pPr>
              <a:defRPr/>
            </a:lvl1pPr>
          </a:lstStyle>
          <a:p>
            <a:pPr>
              <a:defRPr/>
            </a:pPr>
            <a:fld id="{86A8062F-05E1-4067-9C84-D0838666CF68}" type="slidenum">
              <a:rPr lang="de-DE" altLang="de-DE"/>
              <a:pPr>
                <a:defRPr/>
              </a:pPr>
              <a:t>‹Nr.›</a:t>
            </a:fld>
            <a:endParaRPr lang="de-DE" altLang="de-DE"/>
          </a:p>
        </p:txBody>
      </p:sp>
    </p:spTree>
    <p:extLst>
      <p:ext uri="{BB962C8B-B14F-4D97-AF65-F5344CB8AC3E}">
        <p14:creationId xmlns:p14="http://schemas.microsoft.com/office/powerpoint/2010/main" val="16174262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pPr>
              <a:defRPr/>
            </a:pPr>
            <a:fld id="{3594F45E-E181-4005-975E-FDF832D064E2}" type="datetime1">
              <a:rPr lang="de-DE" smtClean="0"/>
              <a:t>03.09.2020</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F6FCCA87-FC4D-4965-B692-D56C2C2FA4A4}" type="slidenum">
              <a:rPr lang="de-DE" altLang="de-DE"/>
              <a:pPr>
                <a:defRPr/>
              </a:pPr>
              <a:t>‹Nr.›</a:t>
            </a:fld>
            <a:endParaRPr lang="de-DE" altLang="de-DE"/>
          </a:p>
        </p:txBody>
      </p:sp>
    </p:spTree>
    <p:extLst>
      <p:ext uri="{BB962C8B-B14F-4D97-AF65-F5344CB8AC3E}">
        <p14:creationId xmlns:p14="http://schemas.microsoft.com/office/powerpoint/2010/main" val="32417834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p:cNvSpPr>
            <a:spLocks noGrp="1" noChangeArrowheads="1"/>
          </p:cNvSpPr>
          <p:nvPr>
            <p:ph type="dt" sz="half" idx="10"/>
          </p:nvPr>
        </p:nvSpPr>
        <p:spPr>
          <a:ln/>
        </p:spPr>
        <p:txBody>
          <a:bodyPr/>
          <a:lstStyle>
            <a:lvl1pPr>
              <a:defRPr/>
            </a:lvl1pPr>
          </a:lstStyle>
          <a:p>
            <a:pPr>
              <a:defRPr/>
            </a:pPr>
            <a:fld id="{5E8A81DE-10DC-4414-BC85-A5D30C45A76A}" type="datetime1">
              <a:rPr lang="de-DE" smtClean="0"/>
              <a:t>03.09.2020</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7" name="Rectangle 15"/>
          <p:cNvSpPr>
            <a:spLocks noGrp="1" noChangeArrowheads="1"/>
          </p:cNvSpPr>
          <p:nvPr>
            <p:ph type="sldNum" sz="quarter" idx="12"/>
          </p:nvPr>
        </p:nvSpPr>
        <p:spPr>
          <a:ln/>
        </p:spPr>
        <p:txBody>
          <a:bodyPr/>
          <a:lstStyle>
            <a:lvl1pPr>
              <a:defRPr/>
            </a:lvl1pPr>
          </a:lstStyle>
          <a:p>
            <a:pPr>
              <a:defRPr/>
            </a:pPr>
            <a:fld id="{739B1666-4157-42C4-914B-1CEE0405E042}" type="slidenum">
              <a:rPr lang="de-DE" altLang="de-DE"/>
              <a:pPr>
                <a:defRPr/>
              </a:pPr>
              <a:t>‹Nr.›</a:t>
            </a:fld>
            <a:endParaRPr lang="de-DE" altLang="de-DE"/>
          </a:p>
        </p:txBody>
      </p:sp>
    </p:spTree>
    <p:extLst>
      <p:ext uri="{BB962C8B-B14F-4D97-AF65-F5344CB8AC3E}">
        <p14:creationId xmlns:p14="http://schemas.microsoft.com/office/powerpoint/2010/main" val="304884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C675342-351F-46F3-B7C3-6FAA21EAA3B7}"/>
              </a:ext>
            </a:extLst>
          </p:cNvPr>
          <p:cNvSpPr>
            <a:spLocks noGrp="1" noChangeArrowheads="1"/>
          </p:cNvSpPr>
          <p:nvPr>
            <p:ph type="dt"/>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2F84CD2B-D819-4324-B281-DCFE52EE14A6}" type="datetime1">
              <a:rPr lang="de-DE" altLang="de-DE" smtClean="0"/>
              <a:t>03.09.2020</a:t>
            </a:fld>
            <a:endParaRPr lang="de-DE" altLang="de-DE" dirty="0"/>
          </a:p>
        </p:txBody>
      </p:sp>
      <p:sp>
        <p:nvSpPr>
          <p:cNvPr id="6" name="Rectangle 7">
            <a:extLst>
              <a:ext uri="{FF2B5EF4-FFF2-40B4-BE49-F238E27FC236}">
                <a16:creationId xmlns:a16="http://schemas.microsoft.com/office/drawing/2014/main" id="{F999DB09-F8F5-45E2-88C5-2E8F0E2777AF}"/>
              </a:ext>
            </a:extLst>
          </p:cNvPr>
          <p:cNvSpPr>
            <a:spLocks noGrp="1" noChangeArrowheads="1"/>
          </p:cNvSpPr>
          <p:nvPr>
            <p:ph type="ftr" idx="10"/>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7" name="Rectangle 8">
            <a:extLst>
              <a:ext uri="{FF2B5EF4-FFF2-40B4-BE49-F238E27FC236}">
                <a16:creationId xmlns:a16="http://schemas.microsoft.com/office/drawing/2014/main" id="{526D1157-32D5-40CE-9C55-99048DBFF782}"/>
              </a:ext>
            </a:extLst>
          </p:cNvPr>
          <p:cNvSpPr>
            <a:spLocks noGrp="1" noChangeArrowheads="1"/>
          </p:cNvSpPr>
          <p:nvPr>
            <p:ph type="sldNum" idx="11"/>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3655846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F21E5950-DBAC-4564-A2DE-235758C5D318}" type="datetime1">
              <a:rPr lang="de-DE" smtClean="0"/>
              <a:t>03.09.2020</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36D8B215-8500-4916-8117-F49694DB6937}" type="slidenum">
              <a:rPr lang="de-DE" altLang="de-DE"/>
              <a:pPr>
                <a:defRPr/>
              </a:pPr>
              <a:t>‹Nr.›</a:t>
            </a:fld>
            <a:endParaRPr lang="de-DE" altLang="de-DE"/>
          </a:p>
        </p:txBody>
      </p:sp>
    </p:spTree>
    <p:extLst>
      <p:ext uri="{BB962C8B-B14F-4D97-AF65-F5344CB8AC3E}">
        <p14:creationId xmlns:p14="http://schemas.microsoft.com/office/powerpoint/2010/main" val="40490547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fld id="{8EF3A975-0137-43BC-AE9A-F564F7CB9179}" type="datetime1">
              <a:rPr lang="de-DE" smtClean="0"/>
              <a:t>03.09.2020</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E10BD47F-8A51-4459-8940-A105C721FBA2}" type="slidenum">
              <a:rPr lang="de-DE" altLang="de-DE"/>
              <a:pPr>
                <a:defRPr/>
              </a:pPr>
              <a:t>‹Nr.›</a:t>
            </a:fld>
            <a:endParaRPr lang="de-DE" altLang="de-DE"/>
          </a:p>
        </p:txBody>
      </p:sp>
    </p:spTree>
    <p:extLst>
      <p:ext uri="{BB962C8B-B14F-4D97-AF65-F5344CB8AC3E}">
        <p14:creationId xmlns:p14="http://schemas.microsoft.com/office/powerpoint/2010/main" val="41841799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p:cNvSpPr>
            <a:spLocks noGrp="1"/>
          </p:cNvSpPr>
          <p:nvPr>
            <p:ph type="dt" sz="half" idx="10"/>
          </p:nvPr>
        </p:nvSpPr>
        <p:spPr/>
        <p:txBody>
          <a:bodyPr/>
          <a:lstStyle>
            <a:lvl1pPr>
              <a:defRPr/>
            </a:lvl1pPr>
          </a:lstStyle>
          <a:p>
            <a:pPr>
              <a:defRPr/>
            </a:pPr>
            <a:fld id="{E496568C-EF37-4EE2-894B-398FE96D2378}" type="datetime1">
              <a:rPr lang="de-DE" smtClean="0"/>
              <a:t>03.09.2020</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D608AF2D-4108-424D-BC55-576B0E2E627F}" type="slidenum">
              <a:rPr lang="de-DE" altLang="de-DE"/>
              <a:pPr>
                <a:defRPr/>
              </a:pPr>
              <a:t>‹Nr.›</a:t>
            </a:fld>
            <a:endParaRPr lang="de-DE" altLang="de-DE"/>
          </a:p>
        </p:txBody>
      </p:sp>
    </p:spTree>
    <p:extLst>
      <p:ext uri="{BB962C8B-B14F-4D97-AF65-F5344CB8AC3E}">
        <p14:creationId xmlns:p14="http://schemas.microsoft.com/office/powerpoint/2010/main" val="34646741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p:cNvSpPr>
            <a:spLocks noGrp="1"/>
          </p:cNvSpPr>
          <p:nvPr>
            <p:ph type="dt" sz="half" idx="10"/>
          </p:nvPr>
        </p:nvSpPr>
        <p:spPr/>
        <p:txBody>
          <a:bodyPr/>
          <a:lstStyle>
            <a:lvl1pPr>
              <a:defRPr/>
            </a:lvl1pPr>
          </a:lstStyle>
          <a:p>
            <a:pPr>
              <a:defRPr/>
            </a:pPr>
            <a:fld id="{DA33E917-FD6B-4E1D-AFA6-F963201664CC}" type="datetime1">
              <a:rPr lang="de-DE" smtClean="0"/>
              <a:t>03.09.2020</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3B5C63A6-44F4-49AB-B98D-4C4958F3B623}" type="slidenum">
              <a:rPr lang="de-DE" altLang="de-DE"/>
              <a:pPr>
                <a:defRPr/>
              </a:pPr>
              <a:t>‹Nr.›</a:t>
            </a:fld>
            <a:endParaRPr lang="de-DE" altLang="de-DE"/>
          </a:p>
        </p:txBody>
      </p:sp>
    </p:spTree>
    <p:extLst>
      <p:ext uri="{BB962C8B-B14F-4D97-AF65-F5344CB8AC3E}">
        <p14:creationId xmlns:p14="http://schemas.microsoft.com/office/powerpoint/2010/main" val="6349042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3493C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Master-Untertitelformat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Mastertitelformat bearbeiten</a:t>
            </a:r>
            <a:endParaRPr lang="de-DE" noProof="0" dirty="0"/>
          </a:p>
        </p:txBody>
      </p:sp>
      <p:sp>
        <p:nvSpPr>
          <p:cNvPr id="7" name="Rectangle 14"/>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B7FD9887-8DAD-41AD-AE4D-0AFE1AC3E6F4}" type="datetime1">
              <a:rPr lang="de-DE" smtClean="0"/>
              <a:t>03.09.2020</a:t>
            </a:fld>
            <a:endParaRPr lang="de-DE"/>
          </a:p>
        </p:txBody>
      </p:sp>
      <p:sp>
        <p:nvSpPr>
          <p:cNvPr id="8" name="Rectangle 15"/>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 I Hochschule </a:t>
            </a:r>
          </a:p>
        </p:txBody>
      </p:sp>
      <p:sp>
        <p:nvSpPr>
          <p:cNvPr id="9" name="Rectangle 17"/>
          <p:cNvSpPr>
            <a:spLocks noGrp="1" noChangeArrowheads="1"/>
          </p:cNvSpPr>
          <p:nvPr>
            <p:ph type="sldNum" sz="quarter" idx="12"/>
          </p:nvPr>
        </p:nvSpPr>
        <p:spPr>
          <a:xfrm>
            <a:off x="9525" y="5962650"/>
            <a:ext cx="1033463" cy="885825"/>
          </a:xfrm>
        </p:spPr>
        <p:txBody>
          <a:bodyPr anchorCtr="0"/>
          <a:lstStyle>
            <a:lvl1pPr>
              <a:defRPr smtClean="0"/>
            </a:lvl1pPr>
          </a:lstStyle>
          <a:p>
            <a:pPr>
              <a:defRPr/>
            </a:pPr>
            <a:fld id="{5405AA9F-0BCE-4092-A1DD-F8364E4FB927}" type="slidenum">
              <a:rPr lang="de-DE" altLang="de-DE"/>
              <a:pPr>
                <a:defRPr/>
              </a:pPr>
              <a:t>‹Nr.›</a:t>
            </a:fld>
            <a:endParaRPr lang="de-DE" altLang="de-DE"/>
          </a:p>
        </p:txBody>
      </p:sp>
      <p:pic>
        <p:nvPicPr>
          <p:cNvPr id="10" name="Grafik 9">
            <a:extLst>
              <a:ext uri="{FF2B5EF4-FFF2-40B4-BE49-F238E27FC236}">
                <a16:creationId xmlns:a16="http://schemas.microsoft.com/office/drawing/2014/main" id="{32ADC613-E078-4160-BBC2-0C1F0CF565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27004"/>
            <a:ext cx="3419856" cy="1078992"/>
          </a:xfrm>
          <a:prstGeom prst="rect">
            <a:avLst/>
          </a:prstGeom>
        </p:spPr>
      </p:pic>
    </p:spTree>
    <p:extLst>
      <p:ext uri="{BB962C8B-B14F-4D97-AF65-F5344CB8AC3E}">
        <p14:creationId xmlns:p14="http://schemas.microsoft.com/office/powerpoint/2010/main" val="32136341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F51D20BA-C863-40CA-A69F-06B77B717D11}" type="datetime1">
              <a:rPr lang="de-DE" smtClean="0"/>
              <a:t>03.09.2020</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01981E4A-6541-40FC-9E12-0756EAF619A3}" type="slidenum">
              <a:rPr lang="de-DE" altLang="de-DE"/>
              <a:pPr>
                <a:defRPr/>
              </a:pPr>
              <a:t>‹Nr.›</a:t>
            </a:fld>
            <a:endParaRPr lang="de-DE" altLang="de-DE"/>
          </a:p>
        </p:txBody>
      </p:sp>
    </p:spTree>
    <p:extLst>
      <p:ext uri="{BB962C8B-B14F-4D97-AF65-F5344CB8AC3E}">
        <p14:creationId xmlns:p14="http://schemas.microsoft.com/office/powerpoint/2010/main" val="40520328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Mastertitelformat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Rectangle 13"/>
          <p:cNvSpPr>
            <a:spLocks noGrp="1" noChangeArrowheads="1"/>
          </p:cNvSpPr>
          <p:nvPr>
            <p:ph type="dt" sz="half" idx="10"/>
          </p:nvPr>
        </p:nvSpPr>
        <p:spPr>
          <a:ln/>
        </p:spPr>
        <p:txBody>
          <a:bodyPr/>
          <a:lstStyle>
            <a:lvl1pPr>
              <a:defRPr/>
            </a:lvl1pPr>
          </a:lstStyle>
          <a:p>
            <a:pPr>
              <a:defRPr/>
            </a:pPr>
            <a:fld id="{CD4DA4B0-9A56-4218-A81E-33B5BA2C0B09}" type="datetime1">
              <a:rPr lang="de-DE" smtClean="0"/>
              <a:t>03.09.2020</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C35DDCDE-B86D-425D-A0AF-8AF6E6CB1CC6}" type="slidenum">
              <a:rPr lang="de-DE" altLang="de-DE"/>
              <a:pPr>
                <a:defRPr/>
              </a:pPr>
              <a:t>‹Nr.›</a:t>
            </a:fld>
            <a:endParaRPr lang="de-DE" altLang="de-DE"/>
          </a:p>
        </p:txBody>
      </p:sp>
    </p:spTree>
    <p:extLst>
      <p:ext uri="{BB962C8B-B14F-4D97-AF65-F5344CB8AC3E}">
        <p14:creationId xmlns:p14="http://schemas.microsoft.com/office/powerpoint/2010/main" val="11683860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914400" y="2362200"/>
            <a:ext cx="3924300" cy="3733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pPr>
              <a:defRPr/>
            </a:pPr>
            <a:fld id="{07D3B313-D64A-40D1-B0A6-9B1349FE0592}" type="datetime1">
              <a:rPr lang="de-DE" smtClean="0"/>
              <a:t>03.09.2020</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19B6B12D-6307-4863-A3CA-8AEF9864B3B5}" type="slidenum">
              <a:rPr lang="de-DE" altLang="de-DE"/>
              <a:pPr>
                <a:defRPr/>
              </a:pPr>
              <a:t>‹Nr.›</a:t>
            </a:fld>
            <a:endParaRPr lang="de-DE" altLang="de-DE"/>
          </a:p>
        </p:txBody>
      </p:sp>
    </p:spTree>
    <p:extLst>
      <p:ext uri="{BB962C8B-B14F-4D97-AF65-F5344CB8AC3E}">
        <p14:creationId xmlns:p14="http://schemas.microsoft.com/office/powerpoint/2010/main" val="1039435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Mastertitelformat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B223EF07-95C7-429F-BE8C-F48A8301E287}" type="datetime1">
              <a:rPr lang="de-DE" smtClean="0"/>
              <a:t>03.09.2020</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9" name="Rectangle 15"/>
          <p:cNvSpPr>
            <a:spLocks noGrp="1" noChangeArrowheads="1"/>
          </p:cNvSpPr>
          <p:nvPr>
            <p:ph type="sldNum" sz="quarter" idx="12"/>
          </p:nvPr>
        </p:nvSpPr>
        <p:spPr>
          <a:ln/>
        </p:spPr>
        <p:txBody>
          <a:bodyPr/>
          <a:lstStyle>
            <a:lvl1pPr>
              <a:defRPr/>
            </a:lvl1pPr>
          </a:lstStyle>
          <a:p>
            <a:pPr>
              <a:defRPr/>
            </a:pPr>
            <a:fld id="{0906568A-9176-4FAB-B126-81A1B5056C41}" type="slidenum">
              <a:rPr lang="de-DE" altLang="de-DE"/>
              <a:pPr>
                <a:defRPr/>
              </a:pPr>
              <a:t>‹Nr.›</a:t>
            </a:fld>
            <a:endParaRPr lang="de-DE" altLang="de-DE"/>
          </a:p>
        </p:txBody>
      </p:sp>
    </p:spTree>
    <p:extLst>
      <p:ext uri="{BB962C8B-B14F-4D97-AF65-F5344CB8AC3E}">
        <p14:creationId xmlns:p14="http://schemas.microsoft.com/office/powerpoint/2010/main" val="38597548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13"/>
          <p:cNvSpPr>
            <a:spLocks noGrp="1" noChangeArrowheads="1"/>
          </p:cNvSpPr>
          <p:nvPr>
            <p:ph type="dt" sz="half" idx="10"/>
          </p:nvPr>
        </p:nvSpPr>
        <p:spPr>
          <a:ln/>
        </p:spPr>
        <p:txBody>
          <a:bodyPr/>
          <a:lstStyle>
            <a:lvl1pPr>
              <a:defRPr/>
            </a:lvl1pPr>
          </a:lstStyle>
          <a:p>
            <a:pPr>
              <a:defRPr/>
            </a:pPr>
            <a:fld id="{2202A929-4561-49A8-B6E2-CBAD282B85CD}" type="datetime1">
              <a:rPr lang="de-DE" smtClean="0"/>
              <a:t>03.09.2020</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5" name="Rectangle 15"/>
          <p:cNvSpPr>
            <a:spLocks noGrp="1" noChangeArrowheads="1"/>
          </p:cNvSpPr>
          <p:nvPr>
            <p:ph type="sldNum" sz="quarter" idx="12"/>
          </p:nvPr>
        </p:nvSpPr>
        <p:spPr>
          <a:ln/>
        </p:spPr>
        <p:txBody>
          <a:bodyPr/>
          <a:lstStyle>
            <a:lvl1pPr>
              <a:defRPr/>
            </a:lvl1pPr>
          </a:lstStyle>
          <a:p>
            <a:pPr>
              <a:defRPr/>
            </a:pPr>
            <a:fld id="{2A675FF9-E149-4FBC-A940-31F9E2456FBA}" type="slidenum">
              <a:rPr lang="de-DE" altLang="de-DE"/>
              <a:pPr>
                <a:defRPr/>
              </a:pPr>
              <a:t>‹Nr.›</a:t>
            </a:fld>
            <a:endParaRPr lang="de-DE" altLang="de-DE"/>
          </a:p>
        </p:txBody>
      </p:sp>
    </p:spTree>
    <p:extLst>
      <p:ext uri="{BB962C8B-B14F-4D97-AF65-F5344CB8AC3E}">
        <p14:creationId xmlns:p14="http://schemas.microsoft.com/office/powerpoint/2010/main" val="304959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A26C7B3E-CAA6-4871-8E9C-27BEE72375C5}" type="datetime1">
              <a:rPr lang="de-DE" altLang="de-DE" smtClean="0"/>
              <a:t>03.09.2020</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9534844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7A1091DA-5904-4BB6-80CD-9F61B57A6E58}" type="datetime1">
              <a:rPr lang="de-DE" smtClean="0"/>
              <a:t>03.09.2020</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4" name="Rectangle 15"/>
          <p:cNvSpPr>
            <a:spLocks noGrp="1" noChangeArrowheads="1"/>
          </p:cNvSpPr>
          <p:nvPr>
            <p:ph type="sldNum" sz="quarter" idx="12"/>
          </p:nvPr>
        </p:nvSpPr>
        <p:spPr>
          <a:ln/>
        </p:spPr>
        <p:txBody>
          <a:bodyPr/>
          <a:lstStyle>
            <a:lvl1pPr>
              <a:defRPr/>
            </a:lvl1pPr>
          </a:lstStyle>
          <a:p>
            <a:pPr>
              <a:defRPr/>
            </a:pPr>
            <a:fld id="{86A8062F-05E1-4067-9C84-D0838666CF68}" type="slidenum">
              <a:rPr lang="de-DE" altLang="de-DE"/>
              <a:pPr>
                <a:defRPr/>
              </a:pPr>
              <a:t>‹Nr.›</a:t>
            </a:fld>
            <a:endParaRPr lang="de-DE" altLang="de-DE"/>
          </a:p>
        </p:txBody>
      </p:sp>
    </p:spTree>
    <p:extLst>
      <p:ext uri="{BB962C8B-B14F-4D97-AF65-F5344CB8AC3E}">
        <p14:creationId xmlns:p14="http://schemas.microsoft.com/office/powerpoint/2010/main" val="5219834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Mastertitelformat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lvl1pPr>
              <a:defRPr/>
            </a:lvl1pPr>
          </a:lstStyle>
          <a:p>
            <a:pPr>
              <a:defRPr/>
            </a:pPr>
            <a:fld id="{2E3C6FD3-CB06-48B0-9CD7-36FB45859CAD}" type="datetime1">
              <a:rPr lang="de-DE" smtClean="0"/>
              <a:t>03.09.2020</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F6FCCA87-FC4D-4965-B692-D56C2C2FA4A4}" type="slidenum">
              <a:rPr lang="de-DE" altLang="de-DE"/>
              <a:pPr>
                <a:defRPr/>
              </a:pPr>
              <a:t>‹Nr.›</a:t>
            </a:fld>
            <a:endParaRPr lang="de-DE" altLang="de-DE"/>
          </a:p>
        </p:txBody>
      </p:sp>
    </p:spTree>
    <p:extLst>
      <p:ext uri="{BB962C8B-B14F-4D97-AF65-F5344CB8AC3E}">
        <p14:creationId xmlns:p14="http://schemas.microsoft.com/office/powerpoint/2010/main" val="42274646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Mastertitelformat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auf Platzhalter ziehen oder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13"/>
          <p:cNvSpPr>
            <a:spLocks noGrp="1" noChangeArrowheads="1"/>
          </p:cNvSpPr>
          <p:nvPr>
            <p:ph type="dt" sz="half" idx="10"/>
          </p:nvPr>
        </p:nvSpPr>
        <p:spPr>
          <a:ln/>
        </p:spPr>
        <p:txBody>
          <a:bodyPr/>
          <a:lstStyle>
            <a:lvl1pPr>
              <a:defRPr/>
            </a:lvl1pPr>
          </a:lstStyle>
          <a:p>
            <a:pPr>
              <a:defRPr/>
            </a:pPr>
            <a:fld id="{3EEE5268-28A4-4CD3-8E3F-4630B24B3FCE}" type="datetime1">
              <a:rPr lang="de-DE" smtClean="0"/>
              <a:t>03.09.2020</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7" name="Rectangle 15"/>
          <p:cNvSpPr>
            <a:spLocks noGrp="1" noChangeArrowheads="1"/>
          </p:cNvSpPr>
          <p:nvPr>
            <p:ph type="sldNum" sz="quarter" idx="12"/>
          </p:nvPr>
        </p:nvSpPr>
        <p:spPr>
          <a:ln/>
        </p:spPr>
        <p:txBody>
          <a:bodyPr/>
          <a:lstStyle>
            <a:lvl1pPr>
              <a:defRPr/>
            </a:lvl1pPr>
          </a:lstStyle>
          <a:p>
            <a:pPr>
              <a:defRPr/>
            </a:pPr>
            <a:fld id="{739B1666-4157-42C4-914B-1CEE0405E042}" type="slidenum">
              <a:rPr lang="de-DE" altLang="de-DE"/>
              <a:pPr>
                <a:defRPr/>
              </a:pPr>
              <a:t>‹Nr.›</a:t>
            </a:fld>
            <a:endParaRPr lang="de-DE" altLang="de-DE"/>
          </a:p>
        </p:txBody>
      </p:sp>
    </p:spTree>
    <p:extLst>
      <p:ext uri="{BB962C8B-B14F-4D97-AF65-F5344CB8AC3E}">
        <p14:creationId xmlns:p14="http://schemas.microsoft.com/office/powerpoint/2010/main" val="3913524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CDF3DD65-BC23-4E56-8F74-E8AC576D4F21}" type="datetime1">
              <a:rPr lang="de-DE" smtClean="0"/>
              <a:t>03.09.2020</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36D8B215-8500-4916-8117-F49694DB6937}" type="slidenum">
              <a:rPr lang="de-DE" altLang="de-DE"/>
              <a:pPr>
                <a:defRPr/>
              </a:pPr>
              <a:t>‹Nr.›</a:t>
            </a:fld>
            <a:endParaRPr lang="de-DE" altLang="de-DE"/>
          </a:p>
        </p:txBody>
      </p:sp>
    </p:spTree>
    <p:extLst>
      <p:ext uri="{BB962C8B-B14F-4D97-AF65-F5344CB8AC3E}">
        <p14:creationId xmlns:p14="http://schemas.microsoft.com/office/powerpoint/2010/main" val="25526690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Mastertitelformat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fld id="{8B329168-5B74-4238-B8AF-B6587C0D9D40}" type="datetime1">
              <a:rPr lang="de-DE" smtClean="0"/>
              <a:t>03.09.2020</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E10BD47F-8A51-4459-8940-A105C721FBA2}" type="slidenum">
              <a:rPr lang="de-DE" altLang="de-DE"/>
              <a:pPr>
                <a:defRPr/>
              </a:pPr>
              <a:t>‹Nr.›</a:t>
            </a:fld>
            <a:endParaRPr lang="de-DE" altLang="de-DE"/>
          </a:p>
        </p:txBody>
      </p:sp>
    </p:spTree>
    <p:extLst>
      <p:ext uri="{BB962C8B-B14F-4D97-AF65-F5344CB8AC3E}">
        <p14:creationId xmlns:p14="http://schemas.microsoft.com/office/powerpoint/2010/main" val="38050565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Mastertitelformat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SmartArt-Grafik durch Klicken auf Symbol hinzuzufügen</a:t>
            </a:r>
          </a:p>
        </p:txBody>
      </p:sp>
      <p:sp>
        <p:nvSpPr>
          <p:cNvPr id="4" name="Datumsplatzhalter 3"/>
          <p:cNvSpPr>
            <a:spLocks noGrp="1"/>
          </p:cNvSpPr>
          <p:nvPr>
            <p:ph type="dt" sz="half" idx="10"/>
          </p:nvPr>
        </p:nvSpPr>
        <p:spPr/>
        <p:txBody>
          <a:bodyPr/>
          <a:lstStyle>
            <a:lvl1pPr>
              <a:defRPr/>
            </a:lvl1pPr>
          </a:lstStyle>
          <a:p>
            <a:pPr>
              <a:defRPr/>
            </a:pPr>
            <a:fld id="{9FCFD4C8-83D4-456C-B1B7-EF564CB47EC0}" type="datetime1">
              <a:rPr lang="de-DE" smtClean="0"/>
              <a:t>03.09.2020</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D608AF2D-4108-424D-BC55-576B0E2E627F}" type="slidenum">
              <a:rPr lang="de-DE" altLang="de-DE"/>
              <a:pPr>
                <a:defRPr/>
              </a:pPr>
              <a:t>‹Nr.›</a:t>
            </a:fld>
            <a:endParaRPr lang="de-DE" altLang="de-DE"/>
          </a:p>
        </p:txBody>
      </p:sp>
    </p:spTree>
    <p:extLst>
      <p:ext uri="{BB962C8B-B14F-4D97-AF65-F5344CB8AC3E}">
        <p14:creationId xmlns:p14="http://schemas.microsoft.com/office/powerpoint/2010/main" val="2882346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Mastertitelformat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p:cNvSpPr>
            <a:spLocks noGrp="1"/>
          </p:cNvSpPr>
          <p:nvPr>
            <p:ph type="dt" sz="half" idx="10"/>
          </p:nvPr>
        </p:nvSpPr>
        <p:spPr/>
        <p:txBody>
          <a:bodyPr/>
          <a:lstStyle>
            <a:lvl1pPr>
              <a:defRPr/>
            </a:lvl1pPr>
          </a:lstStyle>
          <a:p>
            <a:pPr>
              <a:defRPr/>
            </a:pPr>
            <a:fld id="{B9906E3B-B79D-45DB-B0DE-271B27EC0ADB}" type="datetime1">
              <a:rPr lang="de-DE" smtClean="0"/>
              <a:t>03.09.2020</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3B5C63A6-44F4-49AB-B98D-4C4958F3B623}" type="slidenum">
              <a:rPr lang="de-DE" altLang="de-DE"/>
              <a:pPr>
                <a:defRPr/>
              </a:pPr>
              <a:t>‹Nr.›</a:t>
            </a:fld>
            <a:endParaRPr lang="de-DE" altLang="de-DE"/>
          </a:p>
        </p:txBody>
      </p:sp>
    </p:spTree>
    <p:extLst>
      <p:ext uri="{BB962C8B-B14F-4D97-AF65-F5344CB8AC3E}">
        <p14:creationId xmlns:p14="http://schemas.microsoft.com/office/powerpoint/2010/main" val="26932059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Chart">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762000"/>
            <a:ext cx="8001000" cy="1143000"/>
          </a:xfrm>
        </p:spPr>
        <p:txBody>
          <a:bodyPr/>
          <a:lstStyle/>
          <a:p>
            <a:r>
              <a:rPr lang="de-DE"/>
              <a:t>Mastertitelformat bearbeiten</a:t>
            </a:r>
          </a:p>
        </p:txBody>
      </p:sp>
      <p:sp>
        <p:nvSpPr>
          <p:cNvPr id="3" name="Textplatzhalter 2"/>
          <p:cNvSpPr>
            <a:spLocks noGrp="1"/>
          </p:cNvSpPr>
          <p:nvPr>
            <p:ph type="body" sz="half" idx="1"/>
          </p:nvPr>
        </p:nvSpPr>
        <p:spPr>
          <a:xfrm>
            <a:off x="914400" y="2362200"/>
            <a:ext cx="3924300" cy="3733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iagrammplatzhalter 3"/>
          <p:cNvSpPr>
            <a:spLocks noGrp="1"/>
          </p:cNvSpPr>
          <p:nvPr>
            <p:ph type="chart" sz="half" idx="2"/>
          </p:nvPr>
        </p:nvSpPr>
        <p:spPr>
          <a:xfrm>
            <a:off x="4991100" y="2362200"/>
            <a:ext cx="3924300" cy="3733800"/>
          </a:xfrm>
        </p:spPr>
        <p:txBody>
          <a:bodyPr/>
          <a:lstStyle/>
          <a:p>
            <a:pPr lvl="0"/>
            <a:r>
              <a:rPr lang="de-DE" noProof="0"/>
              <a:t>Diagramm durch Klicken auf Symbol hinzufügen</a:t>
            </a:r>
          </a:p>
        </p:txBody>
      </p:sp>
      <p:sp>
        <p:nvSpPr>
          <p:cNvPr id="5" name="Rectangle 13"/>
          <p:cNvSpPr>
            <a:spLocks noGrp="1" noChangeArrowheads="1"/>
          </p:cNvSpPr>
          <p:nvPr>
            <p:ph type="dt" sz="half" idx="10"/>
          </p:nvPr>
        </p:nvSpPr>
        <p:spPr>
          <a:ln/>
        </p:spPr>
        <p:txBody>
          <a:bodyPr/>
          <a:lstStyle>
            <a:lvl1pPr>
              <a:defRPr/>
            </a:lvl1pPr>
          </a:lstStyle>
          <a:p>
            <a:pPr>
              <a:defRPr/>
            </a:pPr>
            <a:fld id="{F71E63DD-5E58-42F3-9DCC-5F9E4F4F53BA}" type="datetime1">
              <a:rPr lang="de-DE" smtClean="0"/>
              <a:t>03.09.2020</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7" name="Rectangle 15"/>
          <p:cNvSpPr>
            <a:spLocks noGrp="1" noChangeArrowheads="1"/>
          </p:cNvSpPr>
          <p:nvPr>
            <p:ph type="sldNum" sz="quarter" idx="12"/>
          </p:nvPr>
        </p:nvSpPr>
        <p:spPr>
          <a:ln/>
        </p:spPr>
        <p:txBody>
          <a:bodyPr/>
          <a:lstStyle>
            <a:lvl1pPr>
              <a:defRPr/>
            </a:lvl1pPr>
          </a:lstStyle>
          <a:p>
            <a:pPr>
              <a:defRPr/>
            </a:pPr>
            <a:fld id="{A0A1D824-D55A-A741-B1BF-EDB52A1394AC}" type="slidenum">
              <a:rPr lang="de-DE"/>
              <a:pPr>
                <a:defRPr/>
              </a:pPr>
              <a:t>‹Nr.›</a:t>
            </a:fld>
            <a:endParaRPr lang="de-DE"/>
          </a:p>
        </p:txBody>
      </p:sp>
    </p:spTree>
    <p:extLst>
      <p:ext uri="{BB962C8B-B14F-4D97-AF65-F5344CB8AC3E}">
        <p14:creationId xmlns:p14="http://schemas.microsoft.com/office/powerpoint/2010/main" val="2408162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52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46EC8C4E-513C-4D86-9A27-6A5DC07C8682}" type="datetime1">
              <a:rPr lang="de-DE" altLang="de-DE" smtClean="0"/>
              <a:t>03.09.2020</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07923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tif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tif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tif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2.tif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tiff"/><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image" Target="../media/image2.tiff"/><Relationship Id="rId2" Type="http://schemas.openxmlformats.org/officeDocument/2006/relationships/slideLayout" Target="../slideLayouts/slideLayout75.xml"/><Relationship Id="rId16" Type="http://schemas.openxmlformats.org/officeDocument/2006/relationships/theme" Target="../theme/theme7.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7" name="Picture 2">
            <a:extLst>
              <a:ext uri="{FF2B5EF4-FFF2-40B4-BE49-F238E27FC236}">
                <a16:creationId xmlns:a16="http://schemas.microsoft.com/office/drawing/2014/main" id="{AD71EFC5-447E-49AD-B78A-7F68B6F0F1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 y="-12700"/>
            <a:ext cx="3219450" cy="6883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28" name="AutoShape 3">
            <a:extLst>
              <a:ext uri="{FF2B5EF4-FFF2-40B4-BE49-F238E27FC236}">
                <a16:creationId xmlns:a16="http://schemas.microsoft.com/office/drawing/2014/main" id="{285EBA02-627D-49CA-A494-6B2ACB6E9789}"/>
              </a:ext>
            </a:extLst>
          </p:cNvPr>
          <p:cNvSpPr>
            <a:spLocks noChangeArrowheads="1"/>
          </p:cNvSpPr>
          <p:nvPr/>
        </p:nvSpPr>
        <p:spPr bwMode="auto">
          <a:xfrm>
            <a:off x="762000" y="762000"/>
            <a:ext cx="5105400" cy="609600"/>
          </a:xfrm>
          <a:prstGeom prst="roundRect">
            <a:avLst>
              <a:gd name="adj" fmla="val 50000"/>
            </a:avLst>
          </a:prstGeom>
          <a:solidFill>
            <a:srgbClr val="FFFFFF"/>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Arial"/>
              <a:ea typeface="Arial"/>
            </a:endParaRPr>
          </a:p>
        </p:txBody>
      </p:sp>
      <p:sp>
        <p:nvSpPr>
          <p:cNvPr id="3" name="Titelplatzhalt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4" name="Textplatzhalt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528B9-C5A7-4C85-87DB-28810C411F48}" type="datetime1">
              <a:rPr lang="de-DE" smtClean="0"/>
              <a:t>03.09.2020</a:t>
            </a:fld>
            <a:endParaRPr lang="de-DE"/>
          </a:p>
        </p:txBody>
      </p:sp>
      <p:sp>
        <p:nvSpPr>
          <p:cNvPr id="6" name="Fußzeilenplatzhalter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Multiplikatorin I Hochschule </a:t>
            </a:r>
          </a:p>
        </p:txBody>
      </p:sp>
      <p:sp>
        <p:nvSpPr>
          <p:cNvPr id="7" name="Foliennummernplatzhalter 6"/>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5412F-656F-41E7-B28C-55BF8400E3ED}" type="slidenum">
              <a:rPr lang="de-DE" smtClean="0"/>
              <a:t>‹Nr.›</a:t>
            </a:fld>
            <a:endParaRPr lang="de-DE"/>
          </a:p>
        </p:txBody>
      </p:sp>
      <p:pic>
        <p:nvPicPr>
          <p:cNvPr id="10" name="Grafik 9">
            <a:extLst>
              <a:ext uri="{FF2B5EF4-FFF2-40B4-BE49-F238E27FC236}">
                <a16:creationId xmlns:a16="http://schemas.microsoft.com/office/drawing/2014/main" id="{6EEB42E0-4A46-45C1-AD66-FC3C9F3AB47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sldNum="0" hdr="0" ftr="0" dt="0"/>
  <p:txStyles>
    <p:titleStyle>
      <a:lvl1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2pPr>
      <a:lvl3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3pPr>
      <a:lvl4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4pPr>
      <a:lvl5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3366"/>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3366"/>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3366"/>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2">
            <a:extLst>
              <a:ext uri="{FF2B5EF4-FFF2-40B4-BE49-F238E27FC236}">
                <a16:creationId xmlns:a16="http://schemas.microsoft.com/office/drawing/2014/main" id="{F207A66E-C335-4AA4-BB0D-8CB5A359D4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 y="-12700"/>
            <a:ext cx="3219450" cy="6883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6" name="AutoShape 3">
            <a:extLst>
              <a:ext uri="{FF2B5EF4-FFF2-40B4-BE49-F238E27FC236}">
                <a16:creationId xmlns:a16="http://schemas.microsoft.com/office/drawing/2014/main" id="{3DB203D9-6CB2-4347-8B8F-4DF340B75608}"/>
              </a:ext>
            </a:extLst>
          </p:cNvPr>
          <p:cNvSpPr>
            <a:spLocks noChangeArrowheads="1"/>
          </p:cNvSpPr>
          <p:nvPr/>
        </p:nvSpPr>
        <p:spPr bwMode="auto">
          <a:xfrm>
            <a:off x="762000" y="762000"/>
            <a:ext cx="5105400" cy="609600"/>
          </a:xfrm>
          <a:prstGeom prst="roundRect">
            <a:avLst>
              <a:gd name="adj" fmla="val 50000"/>
            </a:avLst>
          </a:prstGeom>
          <a:solidFill>
            <a:srgbClr val="FFFFFF"/>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Arial"/>
              <a:ea typeface="Arial"/>
            </a:endParaRPr>
          </a:p>
        </p:txBody>
      </p:sp>
      <p:sp>
        <p:nvSpPr>
          <p:cNvPr id="3077" name="Rectangle 4">
            <a:extLst>
              <a:ext uri="{FF2B5EF4-FFF2-40B4-BE49-F238E27FC236}">
                <a16:creationId xmlns:a16="http://schemas.microsoft.com/office/drawing/2014/main" id="{26E087C3-1F08-4755-A578-D03AA9C9A5E8}"/>
              </a:ext>
            </a:extLst>
          </p:cNvPr>
          <p:cNvSpPr>
            <a:spLocks noGrp="1" noChangeArrowheads="1"/>
          </p:cNvSpPr>
          <p:nvPr>
            <p:ph type="title"/>
          </p:nvPr>
        </p:nvSpPr>
        <p:spPr bwMode="auto">
          <a:xfrm>
            <a:off x="914400" y="1268413"/>
            <a:ext cx="7999413" cy="635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de-DE" dirty="0"/>
              <a:t>Format des </a:t>
            </a:r>
            <a:r>
              <a:rPr lang="en-GB" altLang="de-DE" dirty="0" err="1"/>
              <a:t>Titeltextes</a:t>
            </a:r>
            <a:r>
              <a:rPr lang="en-GB" altLang="de-DE" dirty="0"/>
              <a:t> </a:t>
            </a:r>
            <a:r>
              <a:rPr lang="en-GB" altLang="de-DE" dirty="0" err="1"/>
              <a:t>durch</a:t>
            </a:r>
            <a:r>
              <a:rPr lang="en-GB" altLang="de-DE" dirty="0"/>
              <a:t> </a:t>
            </a:r>
            <a:r>
              <a:rPr lang="en-GB" altLang="de-DE" dirty="0" err="1"/>
              <a:t>Klicken</a:t>
            </a:r>
            <a:r>
              <a:rPr lang="en-GB" altLang="de-DE" dirty="0"/>
              <a:t> </a:t>
            </a:r>
            <a:r>
              <a:rPr lang="en-GB" altLang="de-DE" dirty="0" err="1"/>
              <a:t>bearbeiten</a:t>
            </a:r>
            <a:endParaRPr lang="en-GB" altLang="de-DE" dirty="0"/>
          </a:p>
        </p:txBody>
      </p:sp>
      <p:sp>
        <p:nvSpPr>
          <p:cNvPr id="3078" name="Rectangle 5">
            <a:extLst>
              <a:ext uri="{FF2B5EF4-FFF2-40B4-BE49-F238E27FC236}">
                <a16:creationId xmlns:a16="http://schemas.microsoft.com/office/drawing/2014/main" id="{C46498BA-2B56-4B64-9DC2-B6FB17E06A2B}"/>
              </a:ext>
            </a:extLst>
          </p:cNvPr>
          <p:cNvSpPr>
            <a:spLocks noGrp="1" noChangeArrowheads="1"/>
          </p:cNvSpPr>
          <p:nvPr>
            <p:ph type="body" idx="1"/>
          </p:nvPr>
        </p:nvSpPr>
        <p:spPr bwMode="auto">
          <a:xfrm>
            <a:off x="914400" y="2362200"/>
            <a:ext cx="7999413" cy="3732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dirty="0"/>
              <a:t>Format des </a:t>
            </a:r>
            <a:r>
              <a:rPr lang="en-GB" altLang="de-DE" dirty="0" err="1"/>
              <a:t>Gliederungstextes</a:t>
            </a:r>
            <a:r>
              <a:rPr lang="en-GB" altLang="de-DE" dirty="0"/>
              <a:t> </a:t>
            </a:r>
            <a:r>
              <a:rPr lang="en-GB" altLang="de-DE" dirty="0" err="1"/>
              <a:t>durch</a:t>
            </a:r>
            <a:r>
              <a:rPr lang="en-GB" altLang="de-DE" dirty="0"/>
              <a:t> </a:t>
            </a:r>
            <a:r>
              <a:rPr lang="en-GB" altLang="de-DE" dirty="0" err="1"/>
              <a:t>Klicken</a:t>
            </a:r>
            <a:r>
              <a:rPr lang="en-GB" altLang="de-DE" dirty="0"/>
              <a:t> </a:t>
            </a:r>
            <a:r>
              <a:rPr lang="en-GB" altLang="de-DE" dirty="0" err="1"/>
              <a:t>bearbeiten</a:t>
            </a:r>
            <a:endParaRPr lang="en-GB" altLang="de-DE" dirty="0"/>
          </a:p>
          <a:p>
            <a:pPr lvl="1"/>
            <a:r>
              <a:rPr lang="en-GB" altLang="de-DE" dirty="0" err="1"/>
              <a:t>Zweite</a:t>
            </a:r>
            <a:r>
              <a:rPr lang="en-GB" altLang="de-DE" dirty="0"/>
              <a:t> </a:t>
            </a:r>
            <a:r>
              <a:rPr lang="en-GB" altLang="de-DE" dirty="0" err="1"/>
              <a:t>Gliederungsebene</a:t>
            </a:r>
            <a:endParaRPr lang="en-GB" altLang="de-DE" dirty="0"/>
          </a:p>
          <a:p>
            <a:pPr lvl="2"/>
            <a:r>
              <a:rPr lang="en-GB" altLang="de-DE" dirty="0" err="1"/>
              <a:t>Dritte</a:t>
            </a:r>
            <a:r>
              <a:rPr lang="en-GB" altLang="de-DE" dirty="0"/>
              <a:t> </a:t>
            </a:r>
            <a:r>
              <a:rPr lang="en-GB" altLang="de-DE" dirty="0" err="1"/>
              <a:t>Gliederungsebene</a:t>
            </a:r>
            <a:endParaRPr lang="en-GB" altLang="de-DE" dirty="0"/>
          </a:p>
          <a:p>
            <a:pPr lvl="3"/>
            <a:r>
              <a:rPr lang="en-GB" altLang="de-DE" dirty="0" err="1"/>
              <a:t>Vierte</a:t>
            </a:r>
            <a:r>
              <a:rPr lang="en-GB" altLang="de-DE" dirty="0"/>
              <a:t> </a:t>
            </a:r>
            <a:r>
              <a:rPr lang="en-GB" altLang="de-DE" dirty="0" err="1"/>
              <a:t>Gliederungsebene</a:t>
            </a:r>
            <a:endParaRPr lang="en-GB" altLang="de-DE" dirty="0"/>
          </a:p>
          <a:p>
            <a:pPr lvl="4"/>
            <a:r>
              <a:rPr lang="en-GB" altLang="de-DE" dirty="0" err="1"/>
              <a:t>Fünfte</a:t>
            </a:r>
            <a:r>
              <a:rPr lang="en-GB" altLang="de-DE" dirty="0"/>
              <a:t> </a:t>
            </a:r>
            <a:r>
              <a:rPr lang="en-GB" altLang="de-DE" dirty="0" err="1"/>
              <a:t>Gliederungsebene</a:t>
            </a:r>
            <a:endParaRPr lang="en-GB" altLang="de-DE" dirty="0"/>
          </a:p>
          <a:p>
            <a:pPr lvl="4"/>
            <a:r>
              <a:rPr lang="en-GB" altLang="de-DE" dirty="0" err="1"/>
              <a:t>Sechste</a:t>
            </a:r>
            <a:r>
              <a:rPr lang="en-GB" altLang="de-DE" dirty="0"/>
              <a:t> </a:t>
            </a:r>
            <a:r>
              <a:rPr lang="en-GB" altLang="de-DE" dirty="0" err="1"/>
              <a:t>Gliederungsebene</a:t>
            </a:r>
            <a:endParaRPr lang="en-GB" altLang="de-DE" dirty="0"/>
          </a:p>
          <a:p>
            <a:pPr lvl="4"/>
            <a:r>
              <a:rPr lang="en-GB" altLang="de-DE" dirty="0" err="1"/>
              <a:t>Siebte</a:t>
            </a:r>
            <a:r>
              <a:rPr lang="en-GB" altLang="de-DE" dirty="0"/>
              <a:t> </a:t>
            </a:r>
            <a:r>
              <a:rPr lang="en-GB" altLang="de-DE" dirty="0" err="1"/>
              <a:t>Gliederungsebene</a:t>
            </a:r>
            <a:endParaRPr lang="en-GB" altLang="de-DE" dirty="0"/>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2"/>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B490B663-08C8-40ED-9166-CFEB2BC7C32F}" type="datetime1">
              <a:rPr lang="de-DE" altLang="de-DE" smtClean="0"/>
              <a:t>03.09.2020</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3"/>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4"/>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pic>
        <p:nvPicPr>
          <p:cNvPr id="13" name="Grafik 12">
            <a:extLst>
              <a:ext uri="{FF2B5EF4-FFF2-40B4-BE49-F238E27FC236}">
                <a16:creationId xmlns:a16="http://schemas.microsoft.com/office/drawing/2014/main" id="{97195C8D-B0F5-4B86-AF42-C113313C81B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mj-lt"/>
          <a:ea typeface="Arial"/>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2pPr>
      <a:lvl3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3pPr>
      <a:lvl4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4pPr>
      <a:lvl5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3366"/>
          </a:solidFill>
          <a:latin typeface="+mn-lt"/>
          <a:ea typeface="Arial"/>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3366"/>
          </a:solidFill>
          <a:latin typeface="+mn-lt"/>
          <a:ea typeface="Arial"/>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3366"/>
          </a:solidFill>
          <a:latin typeface="+mn-lt"/>
          <a:ea typeface="Arial"/>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Arial"/>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Arial"/>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9" name="Picture 2">
            <a:extLst>
              <a:ext uri="{FF2B5EF4-FFF2-40B4-BE49-F238E27FC236}">
                <a16:creationId xmlns:a16="http://schemas.microsoft.com/office/drawing/2014/main" id="{B1F898A1-A06C-42BA-B995-DE77C295B17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 y="-12700"/>
            <a:ext cx="3219450" cy="6883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4100" name="AutoShape 3">
            <a:extLst>
              <a:ext uri="{FF2B5EF4-FFF2-40B4-BE49-F238E27FC236}">
                <a16:creationId xmlns:a16="http://schemas.microsoft.com/office/drawing/2014/main" id="{1FFDE4B8-FBC3-4139-A310-C865A4D76666}"/>
              </a:ext>
            </a:extLst>
          </p:cNvPr>
          <p:cNvSpPr>
            <a:spLocks noChangeArrowheads="1"/>
          </p:cNvSpPr>
          <p:nvPr/>
        </p:nvSpPr>
        <p:spPr bwMode="auto">
          <a:xfrm>
            <a:off x="762000" y="762000"/>
            <a:ext cx="5105400" cy="609600"/>
          </a:xfrm>
          <a:prstGeom prst="roundRect">
            <a:avLst>
              <a:gd name="adj" fmla="val 50000"/>
            </a:avLst>
          </a:prstGeom>
          <a:solidFill>
            <a:srgbClr val="FFFFFF"/>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Arial"/>
              <a:ea typeface="Arial"/>
            </a:endParaRPr>
          </a:p>
        </p:txBody>
      </p:sp>
      <p:sp>
        <p:nvSpPr>
          <p:cNvPr id="4101" name="Rectangle 4">
            <a:extLst>
              <a:ext uri="{FF2B5EF4-FFF2-40B4-BE49-F238E27FC236}">
                <a16:creationId xmlns:a16="http://schemas.microsoft.com/office/drawing/2014/main" id="{DD44BCEC-2B5C-4A7B-9435-A0CF681D8675}"/>
              </a:ext>
            </a:extLst>
          </p:cNvPr>
          <p:cNvSpPr>
            <a:spLocks noGrp="1" noChangeArrowheads="1"/>
          </p:cNvSpPr>
          <p:nvPr>
            <p:ph type="title"/>
          </p:nvPr>
        </p:nvSpPr>
        <p:spPr bwMode="auto">
          <a:xfrm>
            <a:off x="914400" y="1268413"/>
            <a:ext cx="7999413" cy="635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de-DE" dirty="0"/>
              <a:t>Format des </a:t>
            </a:r>
            <a:r>
              <a:rPr lang="en-GB" altLang="de-DE" dirty="0" err="1"/>
              <a:t>Titeltextes</a:t>
            </a:r>
            <a:r>
              <a:rPr lang="en-GB" altLang="de-DE" dirty="0"/>
              <a:t> </a:t>
            </a:r>
            <a:r>
              <a:rPr lang="en-GB" altLang="de-DE" dirty="0" err="1"/>
              <a:t>durch</a:t>
            </a:r>
            <a:r>
              <a:rPr lang="en-GB" altLang="de-DE" dirty="0"/>
              <a:t> </a:t>
            </a:r>
            <a:r>
              <a:rPr lang="en-GB" altLang="de-DE" dirty="0" err="1"/>
              <a:t>Klicken</a:t>
            </a:r>
            <a:r>
              <a:rPr lang="en-GB" altLang="de-DE" dirty="0"/>
              <a:t> </a:t>
            </a:r>
            <a:r>
              <a:rPr lang="en-GB" altLang="de-DE" dirty="0" err="1"/>
              <a:t>bearbeiten</a:t>
            </a:r>
            <a:endParaRPr lang="en-GB" altLang="de-DE" dirty="0"/>
          </a:p>
        </p:txBody>
      </p:sp>
      <p:sp>
        <p:nvSpPr>
          <p:cNvPr id="4102" name="Rectangle 5">
            <a:extLst>
              <a:ext uri="{FF2B5EF4-FFF2-40B4-BE49-F238E27FC236}">
                <a16:creationId xmlns:a16="http://schemas.microsoft.com/office/drawing/2014/main" id="{92335A2C-B4AC-4C32-9389-3876856C50CB}"/>
              </a:ext>
            </a:extLst>
          </p:cNvPr>
          <p:cNvSpPr>
            <a:spLocks noGrp="1" noChangeArrowheads="1"/>
          </p:cNvSpPr>
          <p:nvPr>
            <p:ph type="body" idx="1"/>
          </p:nvPr>
        </p:nvSpPr>
        <p:spPr bwMode="auto">
          <a:xfrm>
            <a:off x="914400" y="2362200"/>
            <a:ext cx="7999413" cy="3732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dirty="0"/>
              <a:t>Format des </a:t>
            </a:r>
            <a:r>
              <a:rPr lang="en-GB" altLang="de-DE" dirty="0" err="1"/>
              <a:t>Gliederungstextes</a:t>
            </a:r>
            <a:r>
              <a:rPr lang="en-GB" altLang="de-DE" dirty="0"/>
              <a:t> </a:t>
            </a:r>
            <a:r>
              <a:rPr lang="en-GB" altLang="de-DE" dirty="0" err="1"/>
              <a:t>durch</a:t>
            </a:r>
            <a:r>
              <a:rPr lang="en-GB" altLang="de-DE" dirty="0"/>
              <a:t> </a:t>
            </a:r>
            <a:r>
              <a:rPr lang="en-GB" altLang="de-DE" dirty="0" err="1"/>
              <a:t>Klicken</a:t>
            </a:r>
            <a:r>
              <a:rPr lang="en-GB" altLang="de-DE" dirty="0"/>
              <a:t> </a:t>
            </a:r>
            <a:r>
              <a:rPr lang="en-GB" altLang="de-DE" dirty="0" err="1"/>
              <a:t>bearbeiten</a:t>
            </a:r>
            <a:endParaRPr lang="en-GB" altLang="de-DE" dirty="0"/>
          </a:p>
          <a:p>
            <a:pPr lvl="1"/>
            <a:r>
              <a:rPr lang="en-GB" altLang="de-DE" dirty="0" err="1"/>
              <a:t>Zweite</a:t>
            </a:r>
            <a:r>
              <a:rPr lang="en-GB" altLang="de-DE" dirty="0"/>
              <a:t> </a:t>
            </a:r>
            <a:r>
              <a:rPr lang="en-GB" altLang="de-DE" dirty="0" err="1"/>
              <a:t>Gliederungsebene</a:t>
            </a:r>
            <a:endParaRPr lang="en-GB" altLang="de-DE" dirty="0"/>
          </a:p>
          <a:p>
            <a:pPr lvl="2"/>
            <a:r>
              <a:rPr lang="en-GB" altLang="de-DE" dirty="0" err="1"/>
              <a:t>Dritte</a:t>
            </a:r>
            <a:r>
              <a:rPr lang="en-GB" altLang="de-DE" dirty="0"/>
              <a:t> </a:t>
            </a:r>
            <a:r>
              <a:rPr lang="en-GB" altLang="de-DE" dirty="0" err="1"/>
              <a:t>Gliederungsebene</a:t>
            </a:r>
            <a:endParaRPr lang="en-GB" altLang="de-DE" dirty="0"/>
          </a:p>
          <a:p>
            <a:pPr lvl="3"/>
            <a:r>
              <a:rPr lang="en-GB" altLang="de-DE" dirty="0" err="1"/>
              <a:t>Vierte</a:t>
            </a:r>
            <a:r>
              <a:rPr lang="en-GB" altLang="de-DE" dirty="0"/>
              <a:t> </a:t>
            </a:r>
            <a:r>
              <a:rPr lang="en-GB" altLang="de-DE" dirty="0" err="1"/>
              <a:t>Gliederungsebene</a:t>
            </a:r>
            <a:endParaRPr lang="en-GB" altLang="de-DE" dirty="0"/>
          </a:p>
          <a:p>
            <a:pPr lvl="4"/>
            <a:r>
              <a:rPr lang="en-GB" altLang="de-DE" dirty="0" err="1"/>
              <a:t>Fünfte</a:t>
            </a:r>
            <a:r>
              <a:rPr lang="en-GB" altLang="de-DE" dirty="0"/>
              <a:t> </a:t>
            </a:r>
            <a:r>
              <a:rPr lang="en-GB" altLang="de-DE" dirty="0" err="1"/>
              <a:t>Gliederungsebene</a:t>
            </a:r>
            <a:endParaRPr lang="en-GB" altLang="de-DE" dirty="0"/>
          </a:p>
          <a:p>
            <a:pPr lvl="4"/>
            <a:r>
              <a:rPr lang="en-GB" altLang="de-DE" dirty="0" err="1"/>
              <a:t>Sechste</a:t>
            </a:r>
            <a:r>
              <a:rPr lang="en-GB" altLang="de-DE" dirty="0"/>
              <a:t> </a:t>
            </a:r>
            <a:r>
              <a:rPr lang="en-GB" altLang="de-DE" dirty="0" err="1"/>
              <a:t>Gliederungsebene</a:t>
            </a:r>
            <a:endParaRPr lang="en-GB" altLang="de-DE" dirty="0"/>
          </a:p>
          <a:p>
            <a:pPr lvl="4"/>
            <a:r>
              <a:rPr lang="en-GB" altLang="de-DE" dirty="0" err="1"/>
              <a:t>Siebte</a:t>
            </a:r>
            <a:r>
              <a:rPr lang="en-GB" altLang="de-DE" dirty="0"/>
              <a:t> </a:t>
            </a:r>
            <a:r>
              <a:rPr lang="en-GB" altLang="de-DE" dirty="0" err="1"/>
              <a:t>Gliederungsebene</a:t>
            </a:r>
            <a:endParaRPr lang="en-GB" altLang="de-DE" dirty="0"/>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2"/>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CB1837A2-354A-45DE-A3F9-3CC11C5ADDAE}" type="datetime1">
              <a:rPr lang="de-DE" altLang="de-DE" smtClean="0"/>
              <a:t>03.09.2020</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3"/>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4"/>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pic>
        <p:nvPicPr>
          <p:cNvPr id="13" name="Grafik 12">
            <a:extLst>
              <a:ext uri="{FF2B5EF4-FFF2-40B4-BE49-F238E27FC236}">
                <a16:creationId xmlns:a16="http://schemas.microsoft.com/office/drawing/2014/main" id="{82E07EAC-F16A-4CD2-AF77-DF43C9E9F49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hf sldNum="0" hdr="0" ftr="0" dt="0"/>
  <p:txStyles>
    <p:titleStyle>
      <a:lvl1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mj-lt"/>
          <a:ea typeface="Arial"/>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2pPr>
      <a:lvl3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3pPr>
      <a:lvl4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4pPr>
      <a:lvl5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3366"/>
          </a:solidFill>
          <a:latin typeface="+mn-lt"/>
          <a:ea typeface="Arial"/>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3366"/>
          </a:solidFill>
          <a:latin typeface="+mn-lt"/>
          <a:ea typeface="Arial"/>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3366"/>
          </a:solidFill>
          <a:latin typeface="+mn-lt"/>
          <a:ea typeface="Arial"/>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Arial"/>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Arial"/>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7" name="Picture 2">
            <a:extLst>
              <a:ext uri="{FF2B5EF4-FFF2-40B4-BE49-F238E27FC236}">
                <a16:creationId xmlns:a16="http://schemas.microsoft.com/office/drawing/2014/main" id="{AD71EFC5-447E-49AD-B78A-7F68B6F0F1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 y="-12700"/>
            <a:ext cx="3219450" cy="6883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28" name="AutoShape 3">
            <a:extLst>
              <a:ext uri="{FF2B5EF4-FFF2-40B4-BE49-F238E27FC236}">
                <a16:creationId xmlns:a16="http://schemas.microsoft.com/office/drawing/2014/main" id="{285EBA02-627D-49CA-A494-6B2ACB6E9789}"/>
              </a:ext>
            </a:extLst>
          </p:cNvPr>
          <p:cNvSpPr>
            <a:spLocks noChangeArrowheads="1"/>
          </p:cNvSpPr>
          <p:nvPr/>
        </p:nvSpPr>
        <p:spPr bwMode="auto">
          <a:xfrm>
            <a:off x="762000" y="762000"/>
            <a:ext cx="5105400" cy="609600"/>
          </a:xfrm>
          <a:prstGeom prst="roundRect">
            <a:avLst>
              <a:gd name="adj" fmla="val 50000"/>
            </a:avLst>
          </a:prstGeom>
          <a:solidFill>
            <a:srgbClr val="FFFFFF"/>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solidFill>
                <a:srgbClr val="FFFFFF"/>
              </a:solidFill>
              <a:latin typeface="Arial"/>
              <a:ea typeface="Arial"/>
            </a:endParaRPr>
          </a:p>
        </p:txBody>
      </p:sp>
      <p:sp>
        <p:nvSpPr>
          <p:cNvPr id="1029" name="Rectangle 4">
            <a:extLst>
              <a:ext uri="{FF2B5EF4-FFF2-40B4-BE49-F238E27FC236}">
                <a16:creationId xmlns:a16="http://schemas.microsoft.com/office/drawing/2014/main" id="{6CC1C810-4C5A-4EF8-91F9-37B2B775A676}"/>
              </a:ext>
            </a:extLst>
          </p:cNvPr>
          <p:cNvSpPr>
            <a:spLocks noGrp="1" noChangeArrowheads="1"/>
          </p:cNvSpPr>
          <p:nvPr>
            <p:ph type="title"/>
          </p:nvPr>
        </p:nvSpPr>
        <p:spPr bwMode="auto">
          <a:xfrm>
            <a:off x="914400" y="1268413"/>
            <a:ext cx="7999413" cy="635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de-DE" dirty="0"/>
              <a:t>Format des </a:t>
            </a:r>
            <a:r>
              <a:rPr lang="en-GB" altLang="de-DE" dirty="0" err="1"/>
              <a:t>Titeltextes</a:t>
            </a:r>
            <a:r>
              <a:rPr lang="en-GB" altLang="de-DE" dirty="0"/>
              <a:t> </a:t>
            </a:r>
            <a:r>
              <a:rPr lang="en-GB" altLang="de-DE" dirty="0" err="1"/>
              <a:t>durch</a:t>
            </a:r>
            <a:r>
              <a:rPr lang="en-GB" altLang="de-DE" dirty="0"/>
              <a:t> </a:t>
            </a:r>
            <a:r>
              <a:rPr lang="en-GB" altLang="de-DE" dirty="0" err="1"/>
              <a:t>Klicken</a:t>
            </a:r>
            <a:r>
              <a:rPr lang="en-GB" altLang="de-DE" dirty="0"/>
              <a:t> </a:t>
            </a:r>
            <a:r>
              <a:rPr lang="en-GB" altLang="de-DE" dirty="0" err="1"/>
              <a:t>bearbeiten</a:t>
            </a:r>
            <a:endParaRPr lang="en-GB" altLang="de-DE" dirty="0"/>
          </a:p>
        </p:txBody>
      </p:sp>
      <p:sp>
        <p:nvSpPr>
          <p:cNvPr id="1030" name="Rectangle 5">
            <a:extLst>
              <a:ext uri="{FF2B5EF4-FFF2-40B4-BE49-F238E27FC236}">
                <a16:creationId xmlns:a16="http://schemas.microsoft.com/office/drawing/2014/main" id="{D9923FE1-02A0-4972-AF74-E96CDB47C58F}"/>
              </a:ext>
            </a:extLst>
          </p:cNvPr>
          <p:cNvSpPr>
            <a:spLocks noGrp="1" noChangeArrowheads="1"/>
          </p:cNvSpPr>
          <p:nvPr>
            <p:ph type="body" idx="1"/>
          </p:nvPr>
        </p:nvSpPr>
        <p:spPr bwMode="auto">
          <a:xfrm>
            <a:off x="914400" y="2362200"/>
            <a:ext cx="7999413" cy="3732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dirty="0"/>
              <a:t>Format des </a:t>
            </a:r>
            <a:r>
              <a:rPr lang="en-GB" altLang="de-DE" dirty="0" err="1"/>
              <a:t>Gliederungstextes</a:t>
            </a:r>
            <a:r>
              <a:rPr lang="en-GB" altLang="de-DE" dirty="0"/>
              <a:t> </a:t>
            </a:r>
            <a:r>
              <a:rPr lang="en-GB" altLang="de-DE" dirty="0" err="1"/>
              <a:t>durch</a:t>
            </a:r>
            <a:r>
              <a:rPr lang="en-GB" altLang="de-DE" dirty="0"/>
              <a:t> </a:t>
            </a:r>
            <a:r>
              <a:rPr lang="en-GB" altLang="de-DE" dirty="0" err="1"/>
              <a:t>Klicken</a:t>
            </a:r>
            <a:r>
              <a:rPr lang="en-GB" altLang="de-DE" dirty="0"/>
              <a:t> </a:t>
            </a:r>
            <a:r>
              <a:rPr lang="en-GB" altLang="de-DE" dirty="0" err="1"/>
              <a:t>bearbeiten</a:t>
            </a:r>
            <a:endParaRPr lang="en-GB" altLang="de-DE" dirty="0"/>
          </a:p>
          <a:p>
            <a:pPr lvl="1"/>
            <a:r>
              <a:rPr lang="en-GB" altLang="de-DE" dirty="0" err="1"/>
              <a:t>Zweite</a:t>
            </a:r>
            <a:r>
              <a:rPr lang="en-GB" altLang="de-DE" dirty="0"/>
              <a:t> </a:t>
            </a:r>
            <a:r>
              <a:rPr lang="en-GB" altLang="de-DE" dirty="0" err="1"/>
              <a:t>Gliederungsebene</a:t>
            </a:r>
            <a:endParaRPr lang="en-GB" altLang="de-DE" dirty="0"/>
          </a:p>
          <a:p>
            <a:pPr lvl="2"/>
            <a:r>
              <a:rPr lang="en-GB" altLang="de-DE" dirty="0" err="1"/>
              <a:t>Dritte</a:t>
            </a:r>
            <a:r>
              <a:rPr lang="en-GB" altLang="de-DE" dirty="0"/>
              <a:t> </a:t>
            </a:r>
            <a:r>
              <a:rPr lang="en-GB" altLang="de-DE" dirty="0" err="1"/>
              <a:t>Gliederungsebene</a:t>
            </a:r>
            <a:endParaRPr lang="en-GB" altLang="de-DE" dirty="0"/>
          </a:p>
          <a:p>
            <a:pPr lvl="3"/>
            <a:r>
              <a:rPr lang="en-GB" altLang="de-DE" dirty="0" err="1"/>
              <a:t>Vierte</a:t>
            </a:r>
            <a:r>
              <a:rPr lang="en-GB" altLang="de-DE" dirty="0"/>
              <a:t> </a:t>
            </a:r>
            <a:r>
              <a:rPr lang="en-GB" altLang="de-DE" dirty="0" err="1"/>
              <a:t>Gliederungsebene</a:t>
            </a:r>
            <a:endParaRPr lang="en-GB" altLang="de-DE" dirty="0"/>
          </a:p>
          <a:p>
            <a:pPr lvl="4"/>
            <a:r>
              <a:rPr lang="en-GB" altLang="de-DE" dirty="0" err="1"/>
              <a:t>Fünfte</a:t>
            </a:r>
            <a:r>
              <a:rPr lang="en-GB" altLang="de-DE" dirty="0"/>
              <a:t> </a:t>
            </a:r>
            <a:r>
              <a:rPr lang="en-GB" altLang="de-DE" dirty="0" err="1"/>
              <a:t>Gliederungsebene</a:t>
            </a:r>
            <a:endParaRPr lang="en-GB" altLang="de-DE" dirty="0"/>
          </a:p>
          <a:p>
            <a:pPr lvl="4"/>
            <a:r>
              <a:rPr lang="en-GB" altLang="de-DE" dirty="0" err="1"/>
              <a:t>Sechste</a:t>
            </a:r>
            <a:r>
              <a:rPr lang="en-GB" altLang="de-DE" dirty="0"/>
              <a:t> </a:t>
            </a:r>
            <a:r>
              <a:rPr lang="en-GB" altLang="de-DE" dirty="0" err="1"/>
              <a:t>Gliederungsebene</a:t>
            </a:r>
            <a:endParaRPr lang="en-GB" altLang="de-DE" dirty="0"/>
          </a:p>
          <a:p>
            <a:pPr lvl="4"/>
            <a:r>
              <a:rPr lang="en-GB" altLang="de-DE" dirty="0" err="1"/>
              <a:t>Siebte</a:t>
            </a:r>
            <a:r>
              <a:rPr lang="en-GB" altLang="de-DE" dirty="0"/>
              <a:t> </a:t>
            </a:r>
            <a:r>
              <a:rPr lang="en-GB" altLang="de-DE" dirty="0" err="1"/>
              <a:t>Gliederungsebene</a:t>
            </a:r>
            <a:endParaRPr lang="en-GB" altLang="de-DE" dirty="0"/>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2"/>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C45284DA-687E-4B20-93B3-0EC33115E2EC}" type="datetime1">
              <a:rPr lang="de-DE" altLang="de-DE" smtClean="0"/>
              <a:t>03.09.2020</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3"/>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4"/>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pic>
        <p:nvPicPr>
          <p:cNvPr id="13" name="Grafik 12">
            <a:extLst>
              <a:ext uri="{FF2B5EF4-FFF2-40B4-BE49-F238E27FC236}">
                <a16:creationId xmlns:a16="http://schemas.microsoft.com/office/drawing/2014/main" id="{36141B4A-93DB-4179-8255-6455B01D152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extLst>
      <p:ext uri="{BB962C8B-B14F-4D97-AF65-F5344CB8AC3E}">
        <p14:creationId xmlns:p14="http://schemas.microsoft.com/office/powerpoint/2010/main" val="1398111529"/>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hf sldNum="0" hdr="0" ftr="0" dt="0"/>
  <p:txStyles>
    <p:titleStyle>
      <a:lvl1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mj-lt"/>
          <a:ea typeface="Arial"/>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2pPr>
      <a:lvl3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3pPr>
      <a:lvl4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4pPr>
      <a:lvl5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3366"/>
          </a:solidFill>
          <a:latin typeface="+mn-lt"/>
          <a:ea typeface="Arial"/>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3366"/>
          </a:solidFill>
          <a:latin typeface="+mn-lt"/>
          <a:ea typeface="Arial"/>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3366"/>
          </a:solidFill>
          <a:latin typeface="+mn-lt"/>
          <a:ea typeface="Arial"/>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Arial"/>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Arial"/>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a:extLst>
              <a:ext uri="{FF2B5EF4-FFF2-40B4-BE49-F238E27FC236}">
                <a16:creationId xmlns:a16="http://schemas.microsoft.com/office/drawing/2014/main" id="{27F4F49B-9CD2-4AA0-A7A1-5CED4E4D4727}"/>
              </a:ext>
            </a:extLst>
          </p:cNvPr>
          <p:cNvGrpSpPr>
            <a:grpSpLocks/>
          </p:cNvGrpSpPr>
          <p:nvPr/>
        </p:nvGrpSpPr>
        <p:grpSpPr bwMode="auto">
          <a:xfrm>
            <a:off x="0" y="0"/>
            <a:ext cx="3200400" cy="6858000"/>
            <a:chOff x="0" y="0"/>
            <a:chExt cx="2016" cy="4320"/>
          </a:xfrm>
          <a:solidFill>
            <a:srgbClr val="3493C5"/>
          </a:solidFill>
        </p:grpSpPr>
        <p:sp>
          <p:nvSpPr>
            <p:cNvPr id="1027" name="Rectangle 3">
              <a:extLst>
                <a:ext uri="{FF2B5EF4-FFF2-40B4-BE49-F238E27FC236}">
                  <a16:creationId xmlns:a16="http://schemas.microsoft.com/office/drawing/2014/main" id="{DE63C272-D039-423E-BEF2-4071F1D2CD9D}"/>
                </a:ext>
              </a:extLst>
            </p:cNvPr>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extLst>
          </p:spPr>
          <p:txBody>
            <a:bodyPr wrap="none" anchor="ctr"/>
            <a:lstStyle/>
            <a:p>
              <a:pPr eaLnBrk="1" hangingPunct="1">
                <a:lnSpc>
                  <a:spcPct val="93000"/>
                </a:lnSpc>
                <a:buClr>
                  <a:srgbClr val="000000"/>
                </a:buClr>
                <a:buSzPct val="100000"/>
                <a:buFont typeface="Times New Roman" panose="02020603050405020304" pitchFamily="18" charset="0"/>
                <a:buNone/>
                <a:defRPr/>
              </a:pPr>
              <a:endParaRPr lang="de-DE">
                <a:latin typeface="Times New Roman" panose="02020603050405020304" pitchFamily="18" charset="0"/>
                <a:ea typeface="Microsoft YaHei" panose="020B0503020204020204" pitchFamily="34" charset="-122"/>
              </a:endParaRPr>
            </a:p>
          </p:txBody>
        </p:sp>
        <p:sp>
          <p:nvSpPr>
            <p:cNvPr id="1028" name="Rectangle 4">
              <a:extLst>
                <a:ext uri="{FF2B5EF4-FFF2-40B4-BE49-F238E27FC236}">
                  <a16:creationId xmlns:a16="http://schemas.microsoft.com/office/drawing/2014/main" id="{BA507A5A-A5CD-456B-A255-739212FA5115}"/>
                </a:ext>
              </a:extLst>
            </p:cNvPr>
            <p:cNvSpPr>
              <a:spLocks noChangeArrowheads="1"/>
            </p:cNvSpPr>
            <p:nvPr/>
          </p:nvSpPr>
          <p:spPr bwMode="auto">
            <a:xfrm>
              <a:off x="432" y="0"/>
              <a:ext cx="1584" cy="672"/>
            </a:xfrm>
            <a:prstGeom prst="rect">
              <a:avLst/>
            </a:prstGeom>
            <a:grpFill/>
            <a:ln>
              <a:noFill/>
            </a:ln>
            <a:effectLst/>
            <a:extLst>
              <a:ext uri="{91240B29-F687-4f45-9708-019B960494DF}"/>
              <a:ext uri="{AF507438-7753-43e0-B8FC-AC1667EBCBE1}"/>
            </a:extLst>
          </p:spPr>
          <p:txBody>
            <a:bodyPr wrap="none" anchor="ctr"/>
            <a:lstStyle/>
            <a:p>
              <a:pPr eaLnBrk="1" hangingPunct="1">
                <a:lnSpc>
                  <a:spcPct val="93000"/>
                </a:lnSpc>
                <a:buClr>
                  <a:srgbClr val="000000"/>
                </a:buClr>
                <a:buSzPct val="100000"/>
                <a:buFont typeface="Times New Roman" panose="02020603050405020304" pitchFamily="18" charset="0"/>
                <a:buNone/>
                <a:defRPr/>
              </a:pPr>
              <a:endParaRPr lang="de-DE">
                <a:latin typeface="Times New Roman" panose="02020603050405020304" pitchFamily="18" charset="0"/>
                <a:ea typeface="Microsoft YaHei" panose="020B0503020204020204" pitchFamily="34" charset="-122"/>
              </a:endParaRPr>
            </a:p>
          </p:txBody>
        </p:sp>
      </p:grpSp>
      <p:sp>
        <p:nvSpPr>
          <p:cNvPr id="2" name="AutoShape 5">
            <a:extLst>
              <a:ext uri="{FF2B5EF4-FFF2-40B4-BE49-F238E27FC236}">
                <a16:creationId xmlns:a16="http://schemas.microsoft.com/office/drawing/2014/main" id="{1D870C41-CA53-4A19-9034-FAEA3AFB8E02}"/>
              </a:ext>
            </a:extLst>
          </p:cNvPr>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3000"/>
              </a:lnSpc>
              <a:buClr>
                <a:srgbClr val="000000"/>
              </a:buClr>
              <a:buSzPct val="100000"/>
              <a:buFont typeface="Times New Roman" panose="02020603050405020304" pitchFamily="18" charset="0"/>
              <a:buNone/>
              <a:defRPr/>
            </a:pPr>
            <a:endParaRPr kumimoji="1" lang="de-DE">
              <a:ea typeface="Microsoft YaHei" panose="020B0503020204020204" pitchFamily="34" charset="-122"/>
            </a:endParaRPr>
          </a:p>
        </p:txBody>
      </p:sp>
      <p:sp>
        <p:nvSpPr>
          <p:cNvPr id="1029" name="Rectangle 7">
            <a:extLst>
              <a:ext uri="{FF2B5EF4-FFF2-40B4-BE49-F238E27FC236}">
                <a16:creationId xmlns:a16="http://schemas.microsoft.com/office/drawing/2014/main" id="{0E3EB55F-4CA2-4E6F-A96D-D55A6B9A4508}"/>
              </a:ext>
            </a:extLst>
          </p:cNvPr>
          <p:cNvSpPr>
            <a:spLocks noGrp="1" noChangeArrowheads="1"/>
          </p:cNvSpPr>
          <p:nvPr>
            <p:ph type="title"/>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1030" name="Rectangle 8">
            <a:extLst>
              <a:ext uri="{FF2B5EF4-FFF2-40B4-BE49-F238E27FC236}">
                <a16:creationId xmlns:a16="http://schemas.microsoft.com/office/drawing/2014/main" id="{01389F99-2B9F-4794-BF4B-16013BE68E6B}"/>
              </a:ext>
            </a:extLst>
          </p:cNvPr>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a:extLst>
              <a:ext uri="{FF2B5EF4-FFF2-40B4-BE49-F238E27FC236}">
                <a16:creationId xmlns:a16="http://schemas.microsoft.com/office/drawing/2014/main" id="{1FF51BF3-76D2-4FE0-B384-3A178DEBB228}"/>
              </a:ext>
            </a:extLst>
          </p:cNvPr>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lnSpc>
                <a:spcPct val="93000"/>
              </a:lnSpc>
              <a:buClr>
                <a:srgbClr val="000000"/>
              </a:buClr>
              <a:buSzPct val="100000"/>
              <a:buFont typeface="Times New Roman" panose="02020603050405020304" pitchFamily="18" charset="0"/>
              <a:buNone/>
              <a:defRPr sz="1400">
                <a:latin typeface="+mn-lt"/>
                <a:ea typeface="Microsoft YaHei" panose="020B0503020204020204" pitchFamily="34" charset="-122"/>
                <a:cs typeface="+mn-cs"/>
              </a:defRPr>
            </a:lvl1pPr>
          </a:lstStyle>
          <a:p>
            <a:pPr>
              <a:defRPr/>
            </a:pPr>
            <a:fld id="{DC800358-8E3B-47EA-B60A-4EAAB72FDBDD}" type="datetime1">
              <a:rPr lang="de-DE" altLang="de-DE" smtClean="0"/>
              <a:t>03.09.2020</a:t>
            </a:fld>
            <a:endParaRPr lang="de-DE" altLang="de-DE"/>
          </a:p>
        </p:txBody>
      </p:sp>
      <p:sp>
        <p:nvSpPr>
          <p:cNvPr id="1038" name="Rectangle 14">
            <a:extLst>
              <a:ext uri="{FF2B5EF4-FFF2-40B4-BE49-F238E27FC236}">
                <a16:creationId xmlns:a16="http://schemas.microsoft.com/office/drawing/2014/main" id="{49683C40-4E60-44AF-8E12-06BEEBE7E4E6}"/>
              </a:ext>
            </a:extLst>
          </p:cNvPr>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lnSpc>
                <a:spcPct val="93000"/>
              </a:lnSpc>
              <a:buClr>
                <a:srgbClr val="000000"/>
              </a:buClr>
              <a:buSzPct val="100000"/>
              <a:buFont typeface="Times New Roman" panose="02020603050405020304" pitchFamily="18" charset="0"/>
              <a:buNone/>
              <a:defRPr sz="1400">
                <a:latin typeface="+mn-lt"/>
                <a:ea typeface="Microsoft YaHei" panose="020B0503020204020204" pitchFamily="34" charset="-122"/>
                <a:cs typeface="+mn-cs"/>
              </a:defRPr>
            </a:lvl1pPr>
          </a:lstStyle>
          <a:p>
            <a:pPr>
              <a:defRPr/>
            </a:pPr>
            <a:r>
              <a:rPr lang="de-DE" altLang="de-DE"/>
              <a:t>Multiplikatorin I Hochschule </a:t>
            </a:r>
          </a:p>
        </p:txBody>
      </p:sp>
      <p:sp>
        <p:nvSpPr>
          <p:cNvPr id="1039" name="Rectangle 15">
            <a:extLst>
              <a:ext uri="{FF2B5EF4-FFF2-40B4-BE49-F238E27FC236}">
                <a16:creationId xmlns:a16="http://schemas.microsoft.com/office/drawing/2014/main" id="{484E54EC-8A7B-4F19-A1AF-4510050E265F}"/>
              </a:ext>
            </a:extLst>
          </p:cNvPr>
          <p:cNvSpPr>
            <a:spLocks noGrp="1" noChangeArrowheads="1"/>
          </p:cNvSpPr>
          <p:nvPr>
            <p:ph type="sldNum" sz="quarter" idx="4"/>
          </p:nvPr>
        </p:nvSpPr>
        <p:spPr bwMode="auto">
          <a:xfrm>
            <a:off x="84138" y="6462713"/>
            <a:ext cx="88741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lnSpc>
                <a:spcPct val="93000"/>
              </a:lnSpc>
              <a:buClr>
                <a:srgbClr val="000000"/>
              </a:buClr>
              <a:buSzPct val="100000"/>
              <a:buFont typeface="Times New Roman" panose="02020603050405020304" pitchFamily="18" charset="0"/>
              <a:buNone/>
              <a:defRPr b="1">
                <a:solidFill>
                  <a:schemeClr val="bg1"/>
                </a:solidFill>
                <a:ea typeface="Microsoft YaHei" panose="020B0503020204020204" pitchFamily="34" charset="-122"/>
              </a:defRPr>
            </a:lvl1pPr>
          </a:lstStyle>
          <a:p>
            <a:pPr>
              <a:defRPr/>
            </a:pPr>
            <a:fld id="{E025E613-04F0-4B5C-8240-5F50A0582E69}" type="slidenum">
              <a:rPr lang="de-DE" altLang="de-DE"/>
              <a:pPr>
                <a:defRPr/>
              </a:pPr>
              <a:t>‹Nr.›</a:t>
            </a:fld>
            <a:endParaRPr lang="de-DE" altLang="de-DE"/>
          </a:p>
        </p:txBody>
      </p:sp>
      <p:pic>
        <p:nvPicPr>
          <p:cNvPr id="12" name="Grafik 11">
            <a:extLst>
              <a:ext uri="{FF2B5EF4-FFF2-40B4-BE49-F238E27FC236}">
                <a16:creationId xmlns:a16="http://schemas.microsoft.com/office/drawing/2014/main" id="{BA63990F-9221-4539-9B9D-11853BCD840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extLst>
      <p:ext uri="{BB962C8B-B14F-4D97-AF65-F5344CB8AC3E}">
        <p14:creationId xmlns:p14="http://schemas.microsoft.com/office/powerpoint/2010/main" val="1351921146"/>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Lst>
  <p:hf sldNum="0" hdr="0" ftr="0" dt="0"/>
  <p:txStyles>
    <p:titleStyle>
      <a:lvl1pPr algn="l" rtl="0" eaLnBrk="0" fontAlgn="base" hangingPunct="0">
        <a:lnSpc>
          <a:spcPct val="90000"/>
        </a:lnSpc>
        <a:spcBef>
          <a:spcPct val="0"/>
        </a:spcBef>
        <a:spcAft>
          <a:spcPct val="0"/>
        </a:spcAft>
        <a:defRPr sz="2800" b="1" kern="1200">
          <a:solidFill>
            <a:schemeClr val="bg2"/>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S PGothic" panose="020B0600070205080204" pitchFamily="34" charset="-128"/>
          <a:cs typeface="ＭＳ Ｐゴシック" charset="0"/>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S PGothic" panose="020B0600070205080204" pitchFamily="34" charset="-128"/>
          <a:cs typeface="ＭＳ Ｐゴシック" charset="0"/>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S PGothic" panose="020B0600070205080204" pitchFamily="34" charset="-128"/>
          <a:cs typeface="ＭＳ Ｐゴシック" charset="0"/>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S PGothic" panose="020B0600070205080204" pitchFamily="34" charset="-128"/>
          <a:cs typeface="ＭＳ Ｐゴシック"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p:cNvGrpSpPr>
            <a:grpSpLocks/>
          </p:cNvGrpSpPr>
          <p:nvPr/>
        </p:nvGrpSpPr>
        <p:grpSpPr bwMode="auto">
          <a:xfrm>
            <a:off x="0" y="0"/>
            <a:ext cx="3200400" cy="6858000"/>
            <a:chOff x="0" y="0"/>
            <a:chExt cx="2016" cy="4320"/>
          </a:xfrm>
          <a:solidFill>
            <a:srgbClr val="3493C5"/>
          </a:solidFill>
        </p:grpSpPr>
        <p:sp>
          <p:nvSpPr>
            <p:cNvPr id="1027" name="Rectangle 3"/>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sp>
          <p:nvSpPr>
            <p:cNvPr id="1028" name="Rectangle 4"/>
            <p:cNvSpPr>
              <a:spLocks noChangeArrowheads="1"/>
            </p:cNvSpPr>
            <p:nvPr/>
          </p:nvSpPr>
          <p:spPr bwMode="auto">
            <a:xfrm>
              <a:off x="432" y="0"/>
              <a:ext cx="1584" cy="672"/>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grpSp>
      <p:sp>
        <p:nvSpPr>
          <p:cNvPr id="2"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1029" name="Rectangle 7"/>
          <p:cNvSpPr>
            <a:spLocks noGrp="1" noChangeArrowheads="1"/>
          </p:cNvSpPr>
          <p:nvPr>
            <p:ph type="title"/>
          </p:nvPr>
        </p:nvSpPr>
        <p:spPr bwMode="auto">
          <a:xfrm>
            <a:off x="914400" y="1268413"/>
            <a:ext cx="8001000" cy="636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1030" name="Rectangle 8"/>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fld id="{16AA4F40-277D-499F-BC8B-9D9478DF4BF4}" type="datetime1">
              <a:rPr lang="de-DE" smtClean="0"/>
              <a:t>03.09.2020</a:t>
            </a:fld>
            <a:endParaRPr lang="de-DE"/>
          </a:p>
        </p:txBody>
      </p:sp>
      <p:sp>
        <p:nvSpPr>
          <p:cNvPr id="1038" name="Rectangle 14"/>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 I Hochschule </a:t>
            </a:r>
          </a:p>
        </p:txBody>
      </p:sp>
      <p:sp>
        <p:nvSpPr>
          <p:cNvPr id="1039" name="Rectangle 15"/>
          <p:cNvSpPr>
            <a:spLocks noGrp="1" noChangeArrowheads="1"/>
          </p:cNvSpPr>
          <p:nvPr>
            <p:ph type="sldNum" sz="quarter" idx="4"/>
          </p:nvPr>
        </p:nvSpPr>
        <p:spPr bwMode="auto">
          <a:xfrm>
            <a:off x="84138" y="6462713"/>
            <a:ext cx="887412"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1800" b="1" smtClean="0">
                <a:solidFill>
                  <a:schemeClr val="bg1"/>
                </a:solidFill>
                <a:latin typeface="Arial" charset="0"/>
              </a:defRPr>
            </a:lvl1pPr>
          </a:lstStyle>
          <a:p>
            <a:pPr>
              <a:defRPr/>
            </a:pPr>
            <a:fld id="{DBE57EB1-10B9-4AC8-A599-06926DE424B9}" type="slidenum">
              <a:rPr lang="de-DE" altLang="de-DE"/>
              <a:pPr>
                <a:defRPr/>
              </a:pPr>
              <a:t>‹Nr.›</a:t>
            </a:fld>
            <a:endParaRPr lang="de-DE" altLang="de-DE"/>
          </a:p>
        </p:txBody>
      </p:sp>
      <p:pic>
        <p:nvPicPr>
          <p:cNvPr id="12" name="Grafik 11">
            <a:extLst>
              <a:ext uri="{FF2B5EF4-FFF2-40B4-BE49-F238E27FC236}">
                <a16:creationId xmlns:a16="http://schemas.microsoft.com/office/drawing/2014/main" id="{FD4787F7-73F4-4125-9712-325B52F4DB2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extLst>
      <p:ext uri="{BB962C8B-B14F-4D97-AF65-F5344CB8AC3E}">
        <p14:creationId xmlns:p14="http://schemas.microsoft.com/office/powerpoint/2010/main" val="3754679674"/>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Lst>
  <p:hf sldNum="0" hdr="0" ftr="0" dt="0"/>
  <p:txStyles>
    <p:titleStyle>
      <a:lvl1pPr algn="l" rtl="0" eaLnBrk="1" fontAlgn="base" hangingPunct="1">
        <a:lnSpc>
          <a:spcPct val="90000"/>
        </a:lnSpc>
        <a:spcBef>
          <a:spcPct val="0"/>
        </a:spcBef>
        <a:spcAft>
          <a:spcPct val="0"/>
        </a:spcAft>
        <a:defRPr sz="2800" b="1" kern="1200">
          <a:solidFill>
            <a:schemeClr val="bg2"/>
          </a:solidFill>
          <a:latin typeface="+mj-lt"/>
          <a:ea typeface="+mj-ea"/>
          <a:cs typeface="+mj-cs"/>
        </a:defRPr>
      </a:lvl1pPr>
      <a:lvl2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2pPr>
      <a:lvl3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3pPr>
      <a:lvl4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4pPr>
      <a:lvl5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5000"/>
        <a:buFont typeface="Wingdings" charset="2"/>
        <a:buChar char="l"/>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SzPct val="75000"/>
        <a:buFont typeface="Wingdings" charset="2"/>
        <a:buChar char="l"/>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65000"/>
        <a:buFont typeface="Wingdings"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p:cNvGrpSpPr>
            <a:grpSpLocks/>
          </p:cNvGrpSpPr>
          <p:nvPr/>
        </p:nvGrpSpPr>
        <p:grpSpPr bwMode="auto">
          <a:xfrm>
            <a:off x="0" y="0"/>
            <a:ext cx="3200400" cy="6858000"/>
            <a:chOff x="0" y="0"/>
            <a:chExt cx="2016" cy="4320"/>
          </a:xfrm>
          <a:solidFill>
            <a:srgbClr val="3493C5"/>
          </a:solidFill>
        </p:grpSpPr>
        <p:sp>
          <p:nvSpPr>
            <p:cNvPr id="1027" name="Rectangle 3"/>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sp>
          <p:nvSpPr>
            <p:cNvPr id="1028" name="Rectangle 4"/>
            <p:cNvSpPr>
              <a:spLocks noChangeArrowheads="1"/>
            </p:cNvSpPr>
            <p:nvPr/>
          </p:nvSpPr>
          <p:spPr bwMode="auto">
            <a:xfrm>
              <a:off x="432" y="0"/>
              <a:ext cx="1584" cy="672"/>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grpSp>
      <p:sp>
        <p:nvSpPr>
          <p:cNvPr id="2"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1029" name="Rectangle 7"/>
          <p:cNvSpPr>
            <a:spLocks noGrp="1" noChangeArrowheads="1"/>
          </p:cNvSpPr>
          <p:nvPr>
            <p:ph type="title"/>
          </p:nvPr>
        </p:nvSpPr>
        <p:spPr bwMode="auto">
          <a:xfrm>
            <a:off x="914400" y="941062"/>
            <a:ext cx="8001000" cy="636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dirty="0"/>
              <a:t>Klicken Sie, um das Titelformat zu bearbeiten</a:t>
            </a:r>
          </a:p>
        </p:txBody>
      </p:sp>
      <p:sp>
        <p:nvSpPr>
          <p:cNvPr id="1030" name="Rectangle 8"/>
          <p:cNvSpPr>
            <a:spLocks noGrp="1" noChangeArrowheads="1"/>
          </p:cNvSpPr>
          <p:nvPr>
            <p:ph type="body" idx="1"/>
          </p:nvPr>
        </p:nvSpPr>
        <p:spPr bwMode="auto">
          <a:xfrm>
            <a:off x="914400" y="1964105"/>
            <a:ext cx="8001000" cy="4131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a:t>Klicken Sie, um die Formate des Vorlagentextes zu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37" name="Rectangle 13"/>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fld id="{CB249C8B-820B-4668-B5E4-3C7B899DD444}" type="datetime1">
              <a:rPr lang="de-DE" smtClean="0"/>
              <a:t>03.09.2020</a:t>
            </a:fld>
            <a:endParaRPr lang="de-DE"/>
          </a:p>
        </p:txBody>
      </p:sp>
      <p:sp>
        <p:nvSpPr>
          <p:cNvPr id="1038" name="Rectangle 14"/>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 I Hochschule </a:t>
            </a:r>
          </a:p>
        </p:txBody>
      </p:sp>
      <p:sp>
        <p:nvSpPr>
          <p:cNvPr id="1039" name="Rectangle 15"/>
          <p:cNvSpPr>
            <a:spLocks noGrp="1" noChangeArrowheads="1"/>
          </p:cNvSpPr>
          <p:nvPr>
            <p:ph type="sldNum" sz="quarter" idx="4"/>
          </p:nvPr>
        </p:nvSpPr>
        <p:spPr bwMode="auto">
          <a:xfrm>
            <a:off x="84138" y="6462713"/>
            <a:ext cx="887412"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1800" b="1" smtClean="0">
                <a:solidFill>
                  <a:schemeClr val="bg1"/>
                </a:solidFill>
                <a:latin typeface="Arial" charset="0"/>
              </a:defRPr>
            </a:lvl1pPr>
          </a:lstStyle>
          <a:p>
            <a:pPr>
              <a:defRPr/>
            </a:pPr>
            <a:fld id="{DBE57EB1-10B9-4AC8-A599-06926DE424B9}" type="slidenum">
              <a:rPr lang="de-DE" altLang="de-DE"/>
              <a:pPr>
                <a:defRPr/>
              </a:pPr>
              <a:t>‹Nr.›</a:t>
            </a:fld>
            <a:endParaRPr lang="de-DE" altLang="de-DE"/>
          </a:p>
        </p:txBody>
      </p:sp>
      <p:pic>
        <p:nvPicPr>
          <p:cNvPr id="12" name="Grafik 11">
            <a:extLst>
              <a:ext uri="{FF2B5EF4-FFF2-40B4-BE49-F238E27FC236}">
                <a16:creationId xmlns:a16="http://schemas.microsoft.com/office/drawing/2014/main" id="{85E21D66-09C6-4E2B-A8B0-2DBDCCF9E8C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extLst>
      <p:ext uri="{BB962C8B-B14F-4D97-AF65-F5344CB8AC3E}">
        <p14:creationId xmlns:p14="http://schemas.microsoft.com/office/powerpoint/2010/main" val="4000697255"/>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Lst>
  <p:hf sldNum="0" hdr="0" ftr="0" dt="0"/>
  <p:txStyles>
    <p:titleStyle>
      <a:lvl1pPr algn="l" rtl="0" eaLnBrk="1" fontAlgn="base" hangingPunct="1">
        <a:lnSpc>
          <a:spcPct val="90000"/>
        </a:lnSpc>
        <a:spcBef>
          <a:spcPct val="0"/>
        </a:spcBef>
        <a:spcAft>
          <a:spcPct val="0"/>
        </a:spcAft>
        <a:defRPr sz="2800" b="1" kern="1200">
          <a:solidFill>
            <a:schemeClr val="bg2"/>
          </a:solidFill>
          <a:latin typeface="+mj-lt"/>
          <a:ea typeface="+mj-ea"/>
          <a:cs typeface="+mj-cs"/>
        </a:defRPr>
      </a:lvl1pPr>
      <a:lvl2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2pPr>
      <a:lvl3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3pPr>
      <a:lvl4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4pPr>
      <a:lvl5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1" fontAlgn="base" hangingPunct="1">
        <a:lnSpc>
          <a:spcPct val="110000"/>
        </a:lnSpc>
        <a:spcBef>
          <a:spcPts val="0"/>
        </a:spcBef>
        <a:spcAft>
          <a:spcPts val="550"/>
        </a:spcAft>
        <a:buClr>
          <a:schemeClr val="tx1"/>
        </a:buClr>
        <a:buSzPct val="75000"/>
        <a:buFont typeface="Wingdings" charset="2"/>
        <a:buChar char="l"/>
        <a:defRPr sz="2200" kern="1200">
          <a:solidFill>
            <a:schemeClr val="tx1"/>
          </a:solidFill>
          <a:latin typeface="+mn-lt"/>
          <a:ea typeface="+mn-ea"/>
          <a:cs typeface="+mn-cs"/>
        </a:defRPr>
      </a:lvl1pPr>
      <a:lvl2pPr marL="742950" indent="-285750" algn="l" rtl="0" eaLnBrk="1" fontAlgn="base" hangingPunct="1">
        <a:lnSpc>
          <a:spcPct val="110000"/>
        </a:lnSpc>
        <a:spcBef>
          <a:spcPts val="0"/>
        </a:spcBef>
        <a:spcAft>
          <a:spcPts val="550"/>
        </a:spcAft>
        <a:buClr>
          <a:schemeClr val="tx1"/>
        </a:buClr>
        <a:buSzPct val="75000"/>
        <a:buChar char="–"/>
        <a:defRPr sz="2000" kern="1200">
          <a:solidFill>
            <a:schemeClr val="tx1"/>
          </a:solidFill>
          <a:latin typeface="+mn-lt"/>
          <a:ea typeface="+mn-ea"/>
          <a:cs typeface="+mn-cs"/>
        </a:defRPr>
      </a:lvl2pPr>
      <a:lvl3pPr marL="1143000" indent="-228600" algn="l" rtl="0" eaLnBrk="1" fontAlgn="base" hangingPunct="1">
        <a:lnSpc>
          <a:spcPct val="110000"/>
        </a:lnSpc>
        <a:spcBef>
          <a:spcPts val="0"/>
        </a:spcBef>
        <a:spcAft>
          <a:spcPts val="550"/>
        </a:spcAft>
        <a:buClr>
          <a:schemeClr val="tx1"/>
        </a:buClr>
        <a:buSzPct val="75000"/>
        <a:buFont typeface="Wingdings" charset="2"/>
        <a:buChar char="l"/>
        <a:defRPr sz="1800" kern="1200">
          <a:solidFill>
            <a:schemeClr val="tx1"/>
          </a:solidFill>
          <a:latin typeface="+mn-lt"/>
          <a:ea typeface="+mn-ea"/>
          <a:cs typeface="+mn-cs"/>
        </a:defRPr>
      </a:lvl3pPr>
      <a:lvl4pPr marL="1600200" indent="-228600" algn="l" rtl="0" eaLnBrk="1" fontAlgn="base" hangingPunct="1">
        <a:lnSpc>
          <a:spcPct val="110000"/>
        </a:lnSpc>
        <a:spcBef>
          <a:spcPts val="0"/>
        </a:spcBef>
        <a:spcAft>
          <a:spcPts val="550"/>
        </a:spcAft>
        <a:buClr>
          <a:schemeClr val="tx1"/>
        </a:buClr>
        <a:buSzPct val="80000"/>
        <a:buChar char="–"/>
        <a:defRPr sz="1600" kern="1200">
          <a:solidFill>
            <a:schemeClr val="tx1"/>
          </a:solidFill>
          <a:latin typeface="+mn-lt"/>
          <a:ea typeface="+mn-ea"/>
          <a:cs typeface="+mn-cs"/>
        </a:defRPr>
      </a:lvl4pPr>
      <a:lvl5pPr marL="2057400" indent="-228600" algn="l" rtl="0" eaLnBrk="1" fontAlgn="base" hangingPunct="1">
        <a:lnSpc>
          <a:spcPct val="110000"/>
        </a:lnSpc>
        <a:spcBef>
          <a:spcPts val="0"/>
        </a:spcBef>
        <a:spcAft>
          <a:spcPts val="550"/>
        </a:spcAft>
        <a:buClr>
          <a:schemeClr val="tx1"/>
        </a:buClr>
        <a:buSzPct val="65000"/>
        <a:buFont typeface="Wingdings" charset="2"/>
        <a:buChar char="l"/>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07962085-197B-4A98-88F3-207EF98A4822}"/>
              </a:ext>
            </a:extLst>
          </p:cNvPr>
          <p:cNvSpPr>
            <a:spLocks noGrp="1" noChangeArrowheads="1"/>
          </p:cNvSpPr>
          <p:nvPr>
            <p:ph type="ctrTitle" sz="quarter"/>
          </p:nvPr>
        </p:nvSpPr>
        <p:spPr>
          <a:xfrm>
            <a:off x="685800" y="1412875"/>
            <a:ext cx="7772400" cy="1463675"/>
          </a:xfrm>
        </p:spPr>
        <p:txBody>
          <a:bodyPr/>
          <a:lstStyle/>
          <a:p>
            <a:pP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de-DE" altLang="de-DE" sz="3600" dirty="0">
                <a:latin typeface="Calibri" panose="020F0502020204030204" pitchFamily="34" charset="0"/>
                <a:cs typeface="Calibri" panose="020F0502020204030204" pitchFamily="34" charset="0"/>
              </a:rPr>
              <a:t> Rechte von Kindern und Müttern</a:t>
            </a:r>
            <a:br>
              <a:rPr lang="de-DE" altLang="de-DE" sz="3600" dirty="0">
                <a:latin typeface="Calibri" panose="020F0502020204030204" pitchFamily="34" charset="0"/>
                <a:cs typeface="Calibri" panose="020F0502020204030204" pitchFamily="34" charset="0"/>
              </a:rPr>
            </a:br>
            <a:r>
              <a:rPr lang="de-DE" altLang="de-DE" sz="3600" dirty="0">
                <a:latin typeface="Calibri" panose="020F0502020204030204" pitchFamily="34" charset="0"/>
                <a:cs typeface="Calibri" panose="020F0502020204030204" pitchFamily="34" charset="0"/>
              </a:rPr>
              <a:t>in der Bekleidungsproduktion</a:t>
            </a:r>
            <a:br>
              <a:rPr lang="de-DE" altLang="de-DE" sz="3600">
                <a:latin typeface="Calibri" panose="020F0502020204030204" pitchFamily="34" charset="0"/>
                <a:cs typeface="Calibri" panose="020F0502020204030204" pitchFamily="34" charset="0"/>
              </a:rPr>
            </a:br>
            <a:r>
              <a:rPr lang="de-DE" altLang="de-DE" sz="3600">
                <a:latin typeface="Calibri" panose="020F0502020204030204" pitchFamily="34" charset="0"/>
                <a:cs typeface="Calibri" panose="020F0502020204030204" pitchFamily="34" charset="0"/>
              </a:rPr>
              <a:t>in Indien </a:t>
            </a:r>
            <a:r>
              <a:rPr lang="de-DE" altLang="de-DE" sz="3600" dirty="0">
                <a:latin typeface="Calibri" panose="020F0502020204030204" pitchFamily="34" charset="0"/>
                <a:cs typeface="Calibri" panose="020F0502020204030204" pitchFamily="34" charset="0"/>
              </a:rPr>
              <a:t>und Bangladesch</a:t>
            </a:r>
          </a:p>
        </p:txBody>
      </p:sp>
      <p:sp>
        <p:nvSpPr>
          <p:cNvPr id="8195" name="Rectangle 2">
            <a:extLst>
              <a:ext uri="{FF2B5EF4-FFF2-40B4-BE49-F238E27FC236}">
                <a16:creationId xmlns:a16="http://schemas.microsoft.com/office/drawing/2014/main" id="{934702F6-1DF5-4FC8-89D0-C8615D0FFEBE}"/>
              </a:ext>
            </a:extLst>
          </p:cNvPr>
          <p:cNvSpPr>
            <a:spLocks noChangeArrowheads="1"/>
          </p:cNvSpPr>
          <p:nvPr/>
        </p:nvSpPr>
        <p:spPr bwMode="auto">
          <a:xfrm>
            <a:off x="4737100" y="5410200"/>
            <a:ext cx="367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srgbClr val="003366"/>
              </a:solidFill>
              <a:effectLst/>
              <a:uLnTx/>
              <a:uFillTx/>
              <a:latin typeface="Arial" panose="020B0604020202020204" pitchFamily="34" charset="0"/>
              <a:ea typeface="Microsoft YaHei" panose="020B0503020204020204" pitchFamily="34" charset="-122"/>
              <a:cs typeface="+mn-cs"/>
            </a:endParaRPr>
          </a:p>
        </p:txBody>
      </p:sp>
      <p:sp>
        <p:nvSpPr>
          <p:cNvPr id="8196" name="Rectangle 3">
            <a:extLst>
              <a:ext uri="{FF2B5EF4-FFF2-40B4-BE49-F238E27FC236}">
                <a16:creationId xmlns:a16="http://schemas.microsoft.com/office/drawing/2014/main" id="{4943F1F5-7510-4C37-AF92-3DCB8E1E3457}"/>
              </a:ext>
            </a:extLst>
          </p:cNvPr>
          <p:cNvSpPr>
            <a:spLocks noChangeArrowheads="1"/>
          </p:cNvSpPr>
          <p:nvPr/>
        </p:nvSpPr>
        <p:spPr bwMode="auto">
          <a:xfrm>
            <a:off x="4737100" y="3429000"/>
            <a:ext cx="38877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spAutoFit/>
          </a:bodyPr>
          <a:lstStyle>
            <a:lvl1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Lst>
              <a:defRPr/>
            </a:pPr>
            <a:r>
              <a:rPr kumimoji="0" lang="de-DE" altLang="de-DE" sz="2400" b="0"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Multiplikatorin</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Lst>
              <a:defRPr/>
            </a:pPr>
            <a:r>
              <a:rPr kumimoji="0" lang="de-DE" altLang="de-DE" sz="2400" b="0"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Hochschule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Lst>
              <a:defRPr/>
            </a:pPr>
            <a:r>
              <a:rPr kumimoji="0" lang="de-DE" altLang="de-DE" sz="2400" b="0"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Datum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a:lnSpc>
                <a:spcPct val="90000"/>
              </a:lnSpc>
            </a:pPr>
            <a:r>
              <a:rPr lang="de-DE" sz="2800" b="1" dirty="0">
                <a:solidFill>
                  <a:srgbClr val="002060"/>
                </a:solidFill>
                <a:latin typeface="Calibri" panose="020F0502020204030204" pitchFamily="34" charset="0"/>
                <a:cs typeface="Calibri" panose="020F0502020204030204" pitchFamily="34" charset="0"/>
              </a:rPr>
              <a:t>Ist es grundsätzlich schlecht, wenn Kinder arbeiten?</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a:lnSpc>
                <a:spcPct val="93000"/>
              </a:lnSpc>
              <a:spcAft>
                <a:spcPts val="522"/>
              </a:spcAft>
              <a:buSzPct val="100000"/>
              <a:defRPr/>
            </a:pPr>
            <a:endParaRPr lang="de-DE" altLang="de-DE" sz="1800" b="1" dirty="0">
              <a:solidFill>
                <a:srgbClr val="FFFFFF"/>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29" name="Inhaltsplatzhalter 3" descr="Bildschirmfoto 2017-07-28 um 11.07.05.png">
            <a:extLst>
              <a:ext uri="{FF2B5EF4-FFF2-40B4-BE49-F238E27FC236}">
                <a16:creationId xmlns:a16="http://schemas.microsoft.com/office/drawing/2014/main" id="{0CE58683-71B8-4E20-A6DE-CC8EA7164FF5}"/>
              </a:ext>
            </a:extLst>
          </p:cNvPr>
          <p:cNvPicPr>
            <a:picLocks noChangeAspect="1"/>
          </p:cNvPicPr>
          <p:nvPr/>
        </p:nvPicPr>
        <p:blipFill rotWithShape="1">
          <a:blip r:embed="rId3">
            <a:extLst>
              <a:ext uri="{28A0092B-C50C-407E-A947-70E740481C1C}">
                <a14:useLocalDpi xmlns:a14="http://schemas.microsoft.com/office/drawing/2010/main" val="0"/>
              </a:ext>
            </a:extLst>
          </a:blip>
          <a:srcRect t="2521" b="24922"/>
          <a:stretch/>
        </p:blipFill>
        <p:spPr>
          <a:xfrm>
            <a:off x="1596480" y="2016881"/>
            <a:ext cx="6624736" cy="4613437"/>
          </a:xfrm>
          <a:prstGeom prst="rect">
            <a:avLst/>
          </a:prstGeom>
        </p:spPr>
      </p:pic>
      <p:sp>
        <p:nvSpPr>
          <p:cNvPr id="31" name="Textfeld 30">
            <a:extLst>
              <a:ext uri="{FF2B5EF4-FFF2-40B4-BE49-F238E27FC236}">
                <a16:creationId xmlns:a16="http://schemas.microsoft.com/office/drawing/2014/main" id="{E9EFC8C0-6F91-4DD1-81DE-6CA2C7A1A203}"/>
              </a:ext>
            </a:extLst>
          </p:cNvPr>
          <p:cNvSpPr txBox="1"/>
          <p:nvPr/>
        </p:nvSpPr>
        <p:spPr>
          <a:xfrm>
            <a:off x="5652120" y="6557293"/>
            <a:ext cx="3491880" cy="307777"/>
          </a:xfrm>
          <a:prstGeom prst="rect">
            <a:avLst/>
          </a:prstGeom>
          <a:noFill/>
        </p:spPr>
        <p:txBody>
          <a:bodyPr wrap="square" rtlCol="0">
            <a:spAutoFit/>
          </a:bodyPr>
          <a:lstStyle/>
          <a:p>
            <a:pPr algn="r"/>
            <a:r>
              <a:rPr lang="de-DE" sz="1400" dirty="0" err="1">
                <a:solidFill>
                  <a:srgbClr val="003366"/>
                </a:solidFill>
                <a:latin typeface="Calibri" panose="020F0502020204030204" pitchFamily="34" charset="0"/>
                <a:ea typeface="Arial"/>
                <a:cs typeface="Calibri" panose="020F0502020204030204" pitchFamily="34" charset="0"/>
              </a:rPr>
              <a:t>Grafk</a:t>
            </a:r>
            <a:r>
              <a:rPr lang="de-DE" sz="1400" dirty="0">
                <a:solidFill>
                  <a:srgbClr val="003366"/>
                </a:solidFill>
                <a:latin typeface="Calibri" panose="020F0502020204030204" pitchFamily="34" charset="0"/>
                <a:ea typeface="Arial"/>
                <a:cs typeface="Calibri" panose="020F0502020204030204" pitchFamily="34" charset="0"/>
              </a:rPr>
              <a:t>: Internationale Arbeitsorganisation</a:t>
            </a:r>
          </a:p>
        </p:txBody>
      </p:sp>
    </p:spTree>
    <p:extLst>
      <p:ext uri="{BB962C8B-B14F-4D97-AF65-F5344CB8AC3E}">
        <p14:creationId xmlns:p14="http://schemas.microsoft.com/office/powerpoint/2010/main" val="251132085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a:lnSpc>
                <a:spcPct val="90000"/>
              </a:lnSpc>
            </a:pPr>
            <a:r>
              <a:rPr lang="de-DE" sz="2800" b="1" dirty="0">
                <a:solidFill>
                  <a:srgbClr val="002060"/>
                </a:solidFill>
                <a:latin typeface="Calibri" panose="020F0502020204030204" pitchFamily="34" charset="0"/>
                <a:cs typeface="Calibri" panose="020F0502020204030204" pitchFamily="34" charset="0"/>
              </a:rPr>
              <a:t>Ausmaß und Verbreitung von Kinderarbeit</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a:lnSpc>
                <a:spcPct val="93000"/>
              </a:lnSpc>
              <a:spcAft>
                <a:spcPts val="522"/>
              </a:spcAft>
              <a:buSzPct val="100000"/>
              <a:defRPr/>
            </a:pPr>
            <a:endParaRPr lang="de-DE" altLang="de-DE" sz="1800" b="1" dirty="0">
              <a:solidFill>
                <a:srgbClr val="FFFFFF"/>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31" name="Textfeld 30">
            <a:extLst>
              <a:ext uri="{FF2B5EF4-FFF2-40B4-BE49-F238E27FC236}">
                <a16:creationId xmlns:a16="http://schemas.microsoft.com/office/drawing/2014/main" id="{E9EFC8C0-6F91-4DD1-81DE-6CA2C7A1A203}"/>
              </a:ext>
            </a:extLst>
          </p:cNvPr>
          <p:cNvSpPr txBox="1"/>
          <p:nvPr/>
        </p:nvSpPr>
        <p:spPr>
          <a:xfrm>
            <a:off x="6155073" y="6169512"/>
            <a:ext cx="3491880" cy="523220"/>
          </a:xfrm>
          <a:prstGeom prst="rect">
            <a:avLst/>
          </a:prstGeom>
          <a:noFill/>
        </p:spPr>
        <p:txBody>
          <a:bodyPr wrap="square" rtlCol="0">
            <a:spAutoFit/>
          </a:bodyPr>
          <a:lstStyle/>
          <a:p>
            <a:r>
              <a:rPr lang="de-DE" sz="1400" dirty="0">
                <a:solidFill>
                  <a:srgbClr val="003366"/>
                </a:solidFill>
                <a:latin typeface="Calibri" panose="020F0502020204030204" pitchFamily="34" charset="0"/>
                <a:ea typeface="Arial"/>
                <a:cs typeface="Calibri" panose="020F0502020204030204" pitchFamily="34" charset="0"/>
              </a:rPr>
              <a:t>Daten: Internationale</a:t>
            </a:r>
            <a:br>
              <a:rPr lang="de-DE" sz="1400" dirty="0">
                <a:solidFill>
                  <a:srgbClr val="003366"/>
                </a:solidFill>
                <a:latin typeface="Calibri" panose="020F0502020204030204" pitchFamily="34" charset="0"/>
                <a:ea typeface="Arial"/>
                <a:cs typeface="Calibri" panose="020F0502020204030204" pitchFamily="34" charset="0"/>
              </a:rPr>
            </a:br>
            <a:r>
              <a:rPr lang="de-DE" sz="1400" dirty="0">
                <a:solidFill>
                  <a:srgbClr val="003366"/>
                </a:solidFill>
                <a:latin typeface="Calibri" panose="020F0502020204030204" pitchFamily="34" charset="0"/>
                <a:ea typeface="Arial"/>
                <a:cs typeface="Calibri" panose="020F0502020204030204" pitchFamily="34" charset="0"/>
              </a:rPr>
              <a:t>Arbeitsorganisation</a:t>
            </a:r>
          </a:p>
        </p:txBody>
      </p:sp>
      <p:graphicFrame>
        <p:nvGraphicFramePr>
          <p:cNvPr id="7" name="Tabelle 6">
            <a:extLst>
              <a:ext uri="{FF2B5EF4-FFF2-40B4-BE49-F238E27FC236}">
                <a16:creationId xmlns:a16="http://schemas.microsoft.com/office/drawing/2014/main" id="{9BB260D0-59DA-4F9E-B777-D3249BF123B0}"/>
              </a:ext>
            </a:extLst>
          </p:cNvPr>
          <p:cNvGraphicFramePr>
            <a:graphicFrameLocks noGrp="1"/>
          </p:cNvGraphicFramePr>
          <p:nvPr>
            <p:extLst>
              <p:ext uri="{D42A27DB-BD31-4B8C-83A1-F6EECF244321}">
                <p14:modId xmlns:p14="http://schemas.microsoft.com/office/powerpoint/2010/main" val="1950625374"/>
              </p:ext>
            </p:extLst>
          </p:nvPr>
        </p:nvGraphicFramePr>
        <p:xfrm>
          <a:off x="914400" y="1899692"/>
          <a:ext cx="5241776" cy="4793040"/>
        </p:xfrm>
        <a:graphic>
          <a:graphicData uri="http://schemas.openxmlformats.org/drawingml/2006/table">
            <a:tbl>
              <a:tblPr/>
              <a:tblGrid>
                <a:gridCol w="350439">
                  <a:extLst>
                    <a:ext uri="{9D8B030D-6E8A-4147-A177-3AD203B41FA5}">
                      <a16:colId xmlns:a16="http://schemas.microsoft.com/office/drawing/2014/main" val="20000"/>
                    </a:ext>
                  </a:extLst>
                </a:gridCol>
                <a:gridCol w="350439">
                  <a:extLst>
                    <a:ext uri="{9D8B030D-6E8A-4147-A177-3AD203B41FA5}">
                      <a16:colId xmlns:a16="http://schemas.microsoft.com/office/drawing/2014/main" val="20001"/>
                    </a:ext>
                  </a:extLst>
                </a:gridCol>
                <a:gridCol w="350439">
                  <a:extLst>
                    <a:ext uri="{9D8B030D-6E8A-4147-A177-3AD203B41FA5}">
                      <a16:colId xmlns:a16="http://schemas.microsoft.com/office/drawing/2014/main" val="20002"/>
                    </a:ext>
                  </a:extLst>
                </a:gridCol>
                <a:gridCol w="350439">
                  <a:extLst>
                    <a:ext uri="{9D8B030D-6E8A-4147-A177-3AD203B41FA5}">
                      <a16:colId xmlns:a16="http://schemas.microsoft.com/office/drawing/2014/main" val="20003"/>
                    </a:ext>
                  </a:extLst>
                </a:gridCol>
                <a:gridCol w="350439">
                  <a:extLst>
                    <a:ext uri="{9D8B030D-6E8A-4147-A177-3AD203B41FA5}">
                      <a16:colId xmlns:a16="http://schemas.microsoft.com/office/drawing/2014/main" val="20004"/>
                    </a:ext>
                  </a:extLst>
                </a:gridCol>
                <a:gridCol w="350439">
                  <a:extLst>
                    <a:ext uri="{9D8B030D-6E8A-4147-A177-3AD203B41FA5}">
                      <a16:colId xmlns:a16="http://schemas.microsoft.com/office/drawing/2014/main" val="20005"/>
                    </a:ext>
                  </a:extLst>
                </a:gridCol>
                <a:gridCol w="350439">
                  <a:extLst>
                    <a:ext uri="{9D8B030D-6E8A-4147-A177-3AD203B41FA5}">
                      <a16:colId xmlns:a16="http://schemas.microsoft.com/office/drawing/2014/main" val="20006"/>
                    </a:ext>
                  </a:extLst>
                </a:gridCol>
                <a:gridCol w="350439">
                  <a:extLst>
                    <a:ext uri="{9D8B030D-6E8A-4147-A177-3AD203B41FA5}">
                      <a16:colId xmlns:a16="http://schemas.microsoft.com/office/drawing/2014/main" val="20007"/>
                    </a:ext>
                  </a:extLst>
                </a:gridCol>
                <a:gridCol w="350439">
                  <a:extLst>
                    <a:ext uri="{9D8B030D-6E8A-4147-A177-3AD203B41FA5}">
                      <a16:colId xmlns:a16="http://schemas.microsoft.com/office/drawing/2014/main" val="20008"/>
                    </a:ext>
                  </a:extLst>
                </a:gridCol>
                <a:gridCol w="350439">
                  <a:extLst>
                    <a:ext uri="{9D8B030D-6E8A-4147-A177-3AD203B41FA5}">
                      <a16:colId xmlns:a16="http://schemas.microsoft.com/office/drawing/2014/main" val="20009"/>
                    </a:ext>
                  </a:extLst>
                </a:gridCol>
                <a:gridCol w="350439">
                  <a:extLst>
                    <a:ext uri="{9D8B030D-6E8A-4147-A177-3AD203B41FA5}">
                      <a16:colId xmlns:a16="http://schemas.microsoft.com/office/drawing/2014/main" val="20010"/>
                    </a:ext>
                  </a:extLst>
                </a:gridCol>
                <a:gridCol w="350439">
                  <a:extLst>
                    <a:ext uri="{9D8B030D-6E8A-4147-A177-3AD203B41FA5}">
                      <a16:colId xmlns:a16="http://schemas.microsoft.com/office/drawing/2014/main" val="20011"/>
                    </a:ext>
                  </a:extLst>
                </a:gridCol>
                <a:gridCol w="350439">
                  <a:extLst>
                    <a:ext uri="{9D8B030D-6E8A-4147-A177-3AD203B41FA5}">
                      <a16:colId xmlns:a16="http://schemas.microsoft.com/office/drawing/2014/main" val="20012"/>
                    </a:ext>
                  </a:extLst>
                </a:gridCol>
                <a:gridCol w="350439">
                  <a:extLst>
                    <a:ext uri="{9D8B030D-6E8A-4147-A177-3AD203B41FA5}">
                      <a16:colId xmlns:a16="http://schemas.microsoft.com/office/drawing/2014/main" val="20013"/>
                    </a:ext>
                  </a:extLst>
                </a:gridCol>
                <a:gridCol w="335630">
                  <a:extLst>
                    <a:ext uri="{9D8B030D-6E8A-4147-A177-3AD203B41FA5}">
                      <a16:colId xmlns:a16="http://schemas.microsoft.com/office/drawing/2014/main" val="20014"/>
                    </a:ext>
                  </a:extLst>
                </a:gridCol>
              </a:tblGrid>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extLst>
                  <a:ext uri="{0D108BD9-81ED-4DB2-BD59-A6C34878D82A}">
                    <a16:rowId xmlns:a16="http://schemas.microsoft.com/office/drawing/2014/main" val="10004"/>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extLst>
                  <a:ext uri="{0D108BD9-81ED-4DB2-BD59-A6C34878D82A}">
                    <a16:rowId xmlns:a16="http://schemas.microsoft.com/office/drawing/2014/main" val="10005"/>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extLst>
                  <a:ext uri="{0D108BD9-81ED-4DB2-BD59-A6C34878D82A}">
                    <a16:rowId xmlns:a16="http://schemas.microsoft.com/office/drawing/2014/main" val="10006"/>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extLst>
                  <a:ext uri="{0D108BD9-81ED-4DB2-BD59-A6C34878D82A}">
                    <a16:rowId xmlns:a16="http://schemas.microsoft.com/office/drawing/2014/main" val="10007"/>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extLst>
                  <a:ext uri="{0D108BD9-81ED-4DB2-BD59-A6C34878D82A}">
                    <a16:rowId xmlns:a16="http://schemas.microsoft.com/office/drawing/2014/main" val="10008"/>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extLst>
                  <a:ext uri="{0D108BD9-81ED-4DB2-BD59-A6C34878D82A}">
                    <a16:rowId xmlns:a16="http://schemas.microsoft.com/office/drawing/2014/main" val="10009"/>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extLst>
                  <a:ext uri="{0D108BD9-81ED-4DB2-BD59-A6C34878D82A}">
                    <a16:rowId xmlns:a16="http://schemas.microsoft.com/office/drawing/2014/main" val="10010"/>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extLst>
                  <a:ext uri="{0D108BD9-81ED-4DB2-BD59-A6C34878D82A}">
                    <a16:rowId xmlns:a16="http://schemas.microsoft.com/office/drawing/2014/main" val="10011"/>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extLst>
                  <a:ext uri="{0D108BD9-81ED-4DB2-BD59-A6C34878D82A}">
                    <a16:rowId xmlns:a16="http://schemas.microsoft.com/office/drawing/2014/main" val="10012"/>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extLst>
                  <a:ext uri="{0D108BD9-81ED-4DB2-BD59-A6C34878D82A}">
                    <a16:rowId xmlns:a16="http://schemas.microsoft.com/office/drawing/2014/main" val="10013"/>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3" name="Textfeld 2">
            <a:extLst>
              <a:ext uri="{FF2B5EF4-FFF2-40B4-BE49-F238E27FC236}">
                <a16:creationId xmlns:a16="http://schemas.microsoft.com/office/drawing/2014/main" id="{D14F3E6C-6722-4B3D-BA45-BD3F153F2266}"/>
              </a:ext>
            </a:extLst>
          </p:cNvPr>
          <p:cNvSpPr txBox="1"/>
          <p:nvPr/>
        </p:nvSpPr>
        <p:spPr>
          <a:xfrm>
            <a:off x="6155073" y="1897004"/>
            <a:ext cx="2277417" cy="1015663"/>
          </a:xfrm>
          <a:prstGeom prst="rect">
            <a:avLst/>
          </a:prstGeom>
          <a:noFill/>
        </p:spPr>
        <p:txBody>
          <a:bodyPr wrap="square" rtlCol="0">
            <a:spAutoFit/>
          </a:bodyPr>
          <a:lstStyle/>
          <a:p>
            <a:r>
              <a:rPr lang="de-DE" sz="2000" dirty="0">
                <a:solidFill>
                  <a:srgbClr val="003366"/>
                </a:solidFill>
                <a:latin typeface="Calibri" panose="020F0502020204030204" pitchFamily="34" charset="0"/>
                <a:ea typeface="Arial"/>
                <a:cs typeface="Calibri" panose="020F0502020204030204" pitchFamily="34" charset="0"/>
              </a:rPr>
              <a:t>arbeitende Kinder</a:t>
            </a:r>
          </a:p>
          <a:p>
            <a:r>
              <a:rPr lang="de-DE" sz="2000" dirty="0">
                <a:solidFill>
                  <a:srgbClr val="003366"/>
                </a:solidFill>
                <a:latin typeface="Calibri" panose="020F0502020204030204" pitchFamily="34" charset="0"/>
                <a:ea typeface="Arial"/>
                <a:cs typeface="Calibri" panose="020F0502020204030204" pitchFamily="34" charset="0"/>
              </a:rPr>
              <a:t>(</a:t>
            </a:r>
            <a:r>
              <a:rPr lang="de-DE" sz="2000" dirty="0" err="1">
                <a:solidFill>
                  <a:srgbClr val="003366"/>
                </a:solidFill>
                <a:latin typeface="Calibri" panose="020F0502020204030204" pitchFamily="34" charset="0"/>
                <a:ea typeface="Arial"/>
                <a:cs typeface="Calibri" panose="020F0502020204030204" pitchFamily="34" charset="0"/>
              </a:rPr>
              <a:t>child</a:t>
            </a:r>
            <a:r>
              <a:rPr lang="de-DE" sz="2000" dirty="0">
                <a:solidFill>
                  <a:srgbClr val="003366"/>
                </a:solidFill>
                <a:latin typeface="Calibri" panose="020F0502020204030204" pitchFamily="34" charset="0"/>
                <a:ea typeface="Arial"/>
                <a:cs typeface="Calibri" panose="020F0502020204030204" pitchFamily="34" charset="0"/>
              </a:rPr>
              <a:t> </a:t>
            </a:r>
            <a:r>
              <a:rPr lang="de-DE" sz="2000" dirty="0" err="1">
                <a:solidFill>
                  <a:srgbClr val="003366"/>
                </a:solidFill>
                <a:latin typeface="Calibri" panose="020F0502020204030204" pitchFamily="34" charset="0"/>
                <a:ea typeface="Arial"/>
                <a:cs typeface="Calibri" panose="020F0502020204030204" pitchFamily="34" charset="0"/>
              </a:rPr>
              <a:t>employment</a:t>
            </a:r>
            <a:r>
              <a:rPr lang="de-DE" sz="2000" dirty="0">
                <a:solidFill>
                  <a:srgbClr val="003366"/>
                </a:solidFill>
                <a:latin typeface="Calibri" panose="020F0502020204030204" pitchFamily="34" charset="0"/>
                <a:ea typeface="Arial"/>
                <a:cs typeface="Calibri" panose="020F0502020204030204" pitchFamily="34" charset="0"/>
              </a:rPr>
              <a:t>)</a:t>
            </a:r>
            <a:br>
              <a:rPr lang="de-DE" sz="2000" dirty="0">
                <a:solidFill>
                  <a:srgbClr val="003366"/>
                </a:solidFill>
                <a:latin typeface="Calibri" panose="020F0502020204030204" pitchFamily="34" charset="0"/>
                <a:ea typeface="Arial"/>
                <a:cs typeface="Calibri" panose="020F0502020204030204" pitchFamily="34" charset="0"/>
              </a:rPr>
            </a:br>
            <a:r>
              <a:rPr lang="de-DE" sz="2000" dirty="0">
                <a:solidFill>
                  <a:srgbClr val="003366"/>
                </a:solidFill>
                <a:latin typeface="Calibri" panose="020F0502020204030204" pitchFamily="34" charset="0"/>
                <a:ea typeface="Arial"/>
                <a:cs typeface="Calibri" panose="020F0502020204030204" pitchFamily="34" charset="0"/>
              </a:rPr>
              <a:t>ca. 218 Mio.</a:t>
            </a:r>
          </a:p>
        </p:txBody>
      </p:sp>
      <p:sp>
        <p:nvSpPr>
          <p:cNvPr id="10" name="Textfeld 9">
            <a:extLst>
              <a:ext uri="{FF2B5EF4-FFF2-40B4-BE49-F238E27FC236}">
                <a16:creationId xmlns:a16="http://schemas.microsoft.com/office/drawing/2014/main" id="{EB276F45-CF69-475D-BFB4-EB9560C78B9C}"/>
              </a:ext>
            </a:extLst>
          </p:cNvPr>
          <p:cNvSpPr txBox="1"/>
          <p:nvPr/>
        </p:nvSpPr>
        <p:spPr>
          <a:xfrm>
            <a:off x="6155073" y="3149691"/>
            <a:ext cx="2449375" cy="1015663"/>
          </a:xfrm>
          <a:prstGeom prst="rect">
            <a:avLst/>
          </a:prstGeom>
          <a:noFill/>
        </p:spPr>
        <p:txBody>
          <a:bodyPr wrap="square" rtlCol="0">
            <a:spAutoFit/>
          </a:bodyPr>
          <a:lstStyle/>
          <a:p>
            <a:r>
              <a:rPr lang="de-DE" sz="2000" dirty="0">
                <a:solidFill>
                  <a:srgbClr val="003366"/>
                </a:solidFill>
                <a:latin typeface="Calibri" panose="020F0502020204030204" pitchFamily="34" charset="0"/>
                <a:ea typeface="Arial"/>
                <a:cs typeface="Calibri" panose="020F0502020204030204" pitchFamily="34" charset="0"/>
              </a:rPr>
              <a:t>davon in Kinderarbeit</a:t>
            </a:r>
          </a:p>
          <a:p>
            <a:r>
              <a:rPr lang="de-DE" sz="2000" dirty="0">
                <a:solidFill>
                  <a:srgbClr val="003366"/>
                </a:solidFill>
                <a:latin typeface="Calibri" panose="020F0502020204030204" pitchFamily="34" charset="0"/>
                <a:ea typeface="Arial"/>
                <a:cs typeface="Calibri" panose="020F0502020204030204" pitchFamily="34" charset="0"/>
              </a:rPr>
              <a:t>(</a:t>
            </a:r>
            <a:r>
              <a:rPr lang="de-DE" sz="2000" dirty="0" err="1">
                <a:solidFill>
                  <a:srgbClr val="003366"/>
                </a:solidFill>
                <a:latin typeface="Calibri" panose="020F0502020204030204" pitchFamily="34" charset="0"/>
                <a:ea typeface="Arial"/>
                <a:cs typeface="Calibri" panose="020F0502020204030204" pitchFamily="34" charset="0"/>
              </a:rPr>
              <a:t>child</a:t>
            </a:r>
            <a:r>
              <a:rPr lang="de-DE" sz="2000" dirty="0">
                <a:solidFill>
                  <a:srgbClr val="003366"/>
                </a:solidFill>
                <a:latin typeface="Calibri" panose="020F0502020204030204" pitchFamily="34" charset="0"/>
                <a:ea typeface="Arial"/>
                <a:cs typeface="Calibri" panose="020F0502020204030204" pitchFamily="34" charset="0"/>
              </a:rPr>
              <a:t> </a:t>
            </a:r>
            <a:r>
              <a:rPr lang="de-DE" sz="2000" dirty="0" err="1">
                <a:solidFill>
                  <a:srgbClr val="003366"/>
                </a:solidFill>
                <a:latin typeface="Calibri" panose="020F0502020204030204" pitchFamily="34" charset="0"/>
                <a:ea typeface="Arial"/>
                <a:cs typeface="Calibri" panose="020F0502020204030204" pitchFamily="34" charset="0"/>
              </a:rPr>
              <a:t>labour</a:t>
            </a:r>
            <a:r>
              <a:rPr lang="de-DE" sz="2000" dirty="0">
                <a:solidFill>
                  <a:srgbClr val="003366"/>
                </a:solidFill>
                <a:latin typeface="Calibri" panose="020F0502020204030204" pitchFamily="34" charset="0"/>
                <a:ea typeface="Arial"/>
                <a:cs typeface="Calibri" panose="020F0502020204030204" pitchFamily="34" charset="0"/>
              </a:rPr>
              <a:t>)</a:t>
            </a:r>
            <a:br>
              <a:rPr lang="de-DE" sz="2000" dirty="0">
                <a:solidFill>
                  <a:srgbClr val="003366"/>
                </a:solidFill>
                <a:latin typeface="Calibri" panose="020F0502020204030204" pitchFamily="34" charset="0"/>
                <a:ea typeface="Arial"/>
                <a:cs typeface="Calibri" panose="020F0502020204030204" pitchFamily="34" charset="0"/>
              </a:rPr>
            </a:br>
            <a:r>
              <a:rPr lang="de-DE" sz="2000" dirty="0">
                <a:solidFill>
                  <a:srgbClr val="003366"/>
                </a:solidFill>
                <a:latin typeface="Calibri" panose="020F0502020204030204" pitchFamily="34" charset="0"/>
                <a:ea typeface="Arial"/>
                <a:cs typeface="Calibri" panose="020F0502020204030204" pitchFamily="34" charset="0"/>
              </a:rPr>
              <a:t>ca. 152 Mio.</a:t>
            </a:r>
          </a:p>
        </p:txBody>
      </p:sp>
      <p:sp>
        <p:nvSpPr>
          <p:cNvPr id="11" name="Textfeld 10">
            <a:extLst>
              <a:ext uri="{FF2B5EF4-FFF2-40B4-BE49-F238E27FC236}">
                <a16:creationId xmlns:a16="http://schemas.microsoft.com/office/drawing/2014/main" id="{5FDF4212-1B59-468D-873E-DE7CAF60878A}"/>
              </a:ext>
            </a:extLst>
          </p:cNvPr>
          <p:cNvSpPr txBox="1"/>
          <p:nvPr/>
        </p:nvSpPr>
        <p:spPr>
          <a:xfrm>
            <a:off x="6155073" y="4767492"/>
            <a:ext cx="2760327" cy="1323439"/>
          </a:xfrm>
          <a:prstGeom prst="rect">
            <a:avLst/>
          </a:prstGeom>
          <a:noFill/>
        </p:spPr>
        <p:txBody>
          <a:bodyPr wrap="square" rtlCol="0">
            <a:spAutoFit/>
          </a:bodyPr>
          <a:lstStyle/>
          <a:p>
            <a:r>
              <a:rPr lang="de-DE" sz="2000" dirty="0">
                <a:solidFill>
                  <a:srgbClr val="003366"/>
                </a:solidFill>
                <a:latin typeface="Calibri" panose="020F0502020204030204" pitchFamily="34" charset="0"/>
                <a:ea typeface="Arial"/>
                <a:cs typeface="Calibri" panose="020F0502020204030204" pitchFamily="34" charset="0"/>
              </a:rPr>
              <a:t>davon in gefährlicher Kinderarbeit</a:t>
            </a:r>
          </a:p>
          <a:p>
            <a:r>
              <a:rPr lang="de-DE" sz="2000" dirty="0">
                <a:solidFill>
                  <a:srgbClr val="003366"/>
                </a:solidFill>
                <a:latin typeface="Calibri" panose="020F0502020204030204" pitchFamily="34" charset="0"/>
                <a:ea typeface="Arial"/>
                <a:cs typeface="Calibri" panose="020F0502020204030204" pitchFamily="34" charset="0"/>
              </a:rPr>
              <a:t>(</a:t>
            </a:r>
            <a:r>
              <a:rPr lang="de-DE" sz="2000" dirty="0" err="1">
                <a:solidFill>
                  <a:srgbClr val="003366"/>
                </a:solidFill>
                <a:latin typeface="Calibri" panose="020F0502020204030204" pitchFamily="34" charset="0"/>
                <a:ea typeface="Arial"/>
                <a:cs typeface="Calibri" panose="020F0502020204030204" pitchFamily="34" charset="0"/>
              </a:rPr>
              <a:t>hazardous</a:t>
            </a:r>
            <a:r>
              <a:rPr lang="de-DE" sz="2000" dirty="0">
                <a:solidFill>
                  <a:srgbClr val="003366"/>
                </a:solidFill>
                <a:latin typeface="Calibri" panose="020F0502020204030204" pitchFamily="34" charset="0"/>
                <a:ea typeface="Arial"/>
                <a:cs typeface="Calibri" panose="020F0502020204030204" pitchFamily="34" charset="0"/>
              </a:rPr>
              <a:t> </a:t>
            </a:r>
            <a:r>
              <a:rPr lang="de-DE" sz="2000" dirty="0" err="1">
                <a:solidFill>
                  <a:srgbClr val="003366"/>
                </a:solidFill>
                <a:latin typeface="Calibri" panose="020F0502020204030204" pitchFamily="34" charset="0"/>
                <a:ea typeface="Arial"/>
                <a:cs typeface="Calibri" panose="020F0502020204030204" pitchFamily="34" charset="0"/>
              </a:rPr>
              <a:t>child</a:t>
            </a:r>
            <a:r>
              <a:rPr lang="de-DE" sz="2000" dirty="0">
                <a:solidFill>
                  <a:srgbClr val="003366"/>
                </a:solidFill>
                <a:latin typeface="Calibri" panose="020F0502020204030204" pitchFamily="34" charset="0"/>
                <a:ea typeface="Arial"/>
                <a:cs typeface="Calibri" panose="020F0502020204030204" pitchFamily="34" charset="0"/>
              </a:rPr>
              <a:t> </a:t>
            </a:r>
            <a:r>
              <a:rPr lang="de-DE" sz="2000" dirty="0" err="1">
                <a:solidFill>
                  <a:srgbClr val="003366"/>
                </a:solidFill>
                <a:latin typeface="Calibri" panose="020F0502020204030204" pitchFamily="34" charset="0"/>
                <a:ea typeface="Arial"/>
                <a:cs typeface="Calibri" panose="020F0502020204030204" pitchFamily="34" charset="0"/>
              </a:rPr>
              <a:t>labour</a:t>
            </a:r>
            <a:r>
              <a:rPr lang="de-DE" sz="2000" dirty="0">
                <a:solidFill>
                  <a:srgbClr val="003366"/>
                </a:solidFill>
                <a:latin typeface="Calibri" panose="020F0502020204030204" pitchFamily="34" charset="0"/>
                <a:ea typeface="Arial"/>
                <a:cs typeface="Calibri" panose="020F0502020204030204" pitchFamily="34" charset="0"/>
              </a:rPr>
              <a:t>)</a:t>
            </a:r>
            <a:br>
              <a:rPr lang="de-DE" sz="2000" dirty="0">
                <a:solidFill>
                  <a:srgbClr val="003366"/>
                </a:solidFill>
                <a:latin typeface="Calibri" panose="020F0502020204030204" pitchFamily="34" charset="0"/>
                <a:ea typeface="Arial"/>
                <a:cs typeface="Calibri" panose="020F0502020204030204" pitchFamily="34" charset="0"/>
              </a:rPr>
            </a:br>
            <a:r>
              <a:rPr lang="de-DE" sz="2000" dirty="0">
                <a:solidFill>
                  <a:srgbClr val="003366"/>
                </a:solidFill>
                <a:latin typeface="Calibri" panose="020F0502020204030204" pitchFamily="34" charset="0"/>
                <a:ea typeface="Arial"/>
                <a:cs typeface="Calibri" panose="020F0502020204030204" pitchFamily="34" charset="0"/>
              </a:rPr>
              <a:t>ca. 73 Mio.</a:t>
            </a:r>
          </a:p>
        </p:txBody>
      </p:sp>
    </p:spTree>
    <p:extLst>
      <p:ext uri="{BB962C8B-B14F-4D97-AF65-F5344CB8AC3E}">
        <p14:creationId xmlns:p14="http://schemas.microsoft.com/office/powerpoint/2010/main" val="28000695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a:lnSpc>
                <a:spcPct val="90000"/>
              </a:lnSpc>
            </a:pPr>
            <a:r>
              <a:rPr lang="de-DE" sz="2800" b="1" dirty="0">
                <a:solidFill>
                  <a:srgbClr val="002060"/>
                </a:solidFill>
                <a:latin typeface="Calibri" panose="020F0502020204030204" pitchFamily="34" charset="0"/>
                <a:cs typeface="Calibri" panose="020F0502020204030204" pitchFamily="34" charset="0"/>
              </a:rPr>
              <a:t>Ausmaß und Verbreitung von Kinderarbeit</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a:lnSpc>
                <a:spcPct val="93000"/>
              </a:lnSpc>
              <a:spcAft>
                <a:spcPts val="522"/>
              </a:spcAft>
              <a:buSzPct val="100000"/>
              <a:defRPr/>
            </a:pPr>
            <a:endParaRPr lang="de-DE" altLang="de-DE" sz="1800" b="1" dirty="0">
              <a:solidFill>
                <a:srgbClr val="FFFFFF"/>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12" name="Bild 3" descr="Bildschirmfoto 2019-05-02 um 12.23.24.png">
            <a:extLst>
              <a:ext uri="{FF2B5EF4-FFF2-40B4-BE49-F238E27FC236}">
                <a16:creationId xmlns:a16="http://schemas.microsoft.com/office/drawing/2014/main" id="{CF134587-BAC3-41F6-BEF2-6A7A1E5BC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76" y="1884412"/>
            <a:ext cx="8388424" cy="4506033"/>
          </a:xfrm>
          <a:prstGeom prst="rect">
            <a:avLst/>
          </a:prstGeom>
        </p:spPr>
      </p:pic>
      <p:pic>
        <p:nvPicPr>
          <p:cNvPr id="13" name="Bild 4" descr="Bildschirmfoto 2019-05-02 um 12.24.07.png">
            <a:extLst>
              <a:ext uri="{FF2B5EF4-FFF2-40B4-BE49-F238E27FC236}">
                <a16:creationId xmlns:a16="http://schemas.microsoft.com/office/drawing/2014/main" id="{3846A44F-07EA-4446-BD7E-078D62757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910" y="5737535"/>
            <a:ext cx="4356090" cy="859817"/>
          </a:xfrm>
          <a:prstGeom prst="rect">
            <a:avLst/>
          </a:prstGeom>
        </p:spPr>
      </p:pic>
      <p:sp>
        <p:nvSpPr>
          <p:cNvPr id="14" name="Textfeld 13">
            <a:extLst>
              <a:ext uri="{FF2B5EF4-FFF2-40B4-BE49-F238E27FC236}">
                <a16:creationId xmlns:a16="http://schemas.microsoft.com/office/drawing/2014/main" id="{FC070A88-FE3F-43D2-95DD-FCBFE04C0211}"/>
              </a:ext>
            </a:extLst>
          </p:cNvPr>
          <p:cNvSpPr txBox="1"/>
          <p:nvPr/>
        </p:nvSpPr>
        <p:spPr>
          <a:xfrm>
            <a:off x="3416974" y="6550832"/>
            <a:ext cx="5739726" cy="307777"/>
          </a:xfrm>
          <a:prstGeom prst="rect">
            <a:avLst/>
          </a:prstGeom>
          <a:noFill/>
        </p:spPr>
        <p:txBody>
          <a:bodyPr wrap="square" rtlCol="0">
            <a:spAutoFit/>
          </a:bodyPr>
          <a:lstStyle/>
          <a:p>
            <a:pPr algn="r"/>
            <a:r>
              <a:rPr lang="de-DE" sz="1400" dirty="0">
                <a:solidFill>
                  <a:srgbClr val="003366"/>
                </a:solidFill>
                <a:latin typeface="Calibri" panose="020F0502020204030204" pitchFamily="34" charset="0"/>
                <a:ea typeface="Arial"/>
                <a:cs typeface="Calibri" panose="020F0502020204030204" pitchFamily="34" charset="0"/>
              </a:rPr>
              <a:t>Grafik: US Department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Labor, Bureau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International Labor Affairs</a:t>
            </a:r>
          </a:p>
        </p:txBody>
      </p:sp>
    </p:spTree>
    <p:extLst>
      <p:ext uri="{BB962C8B-B14F-4D97-AF65-F5344CB8AC3E}">
        <p14:creationId xmlns:p14="http://schemas.microsoft.com/office/powerpoint/2010/main" val="346269106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Kinderbetreuung und Mutterschutz als Menschenrechte</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zählt zum ILO-Grundprinzip des Verbot der Diskriminierung in Beschäftigung und Beruf</a:t>
            </a:r>
          </a:p>
          <a:p>
            <a:pPr marL="344487" lvl="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Rechte von Müttern gehören dazu:</a:t>
            </a:r>
          </a:p>
          <a:p>
            <a:pPr marL="801687" lvl="1" indent="-342900" defTabSz="914400">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Schutz der jeweiligen Stelle, die eine Frau während ihres Mutterschaftsurlaubes innehat (Rückkehrrecht)</a:t>
            </a:r>
          </a:p>
          <a:p>
            <a:pPr marL="801687" lvl="1" indent="-342900" defTabSz="914400">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Frauen davor schützen, aufgrund von Schwangerschaft, Mutterschaft oder der Möglichkeit, Kinder zu bekommen, beruflich benachteiligt zu werden</a:t>
            </a:r>
          </a:p>
          <a:p>
            <a:pPr marL="801687" lvl="1" indent="-342900" defTabSz="914400">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Kinderbetreuung</a:t>
            </a:r>
          </a:p>
          <a:p>
            <a:pPr marL="801687" lvl="1" indent="-342900" defTabSz="914400">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besonderer Schutz während der Schwangerschaft</a:t>
            </a:r>
          </a:p>
          <a:p>
            <a:pPr marL="1587" lvl="0" indent="0" defTabSz="914400">
              <a:spcBef>
                <a:spcPts val="500"/>
              </a:spcBef>
              <a:buClr>
                <a:srgbClr val="003366"/>
              </a:buClr>
              <a:buSzPct val="75000"/>
              <a:defRPr/>
            </a:pPr>
            <a:endPar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8667863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 – was und warum?</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 ist die Summe gesetzlicher Vorschriften zum Schutz von Mutter und Kind vor und nach der Entbindung</a:t>
            </a:r>
          </a:p>
          <a:p>
            <a:pPr marL="344487" lvl="0" defTabSz="914400">
              <a:spcBef>
                <a:spcPts val="500"/>
              </a:spcBef>
              <a:buClr>
                <a:srgbClr val="003366"/>
              </a:buClr>
              <a:buSzPct val="75000"/>
              <a:buFont typeface="Arial" panose="020B0604020202020204" pitchFamily="34" charset="0"/>
              <a:buChar char="•"/>
              <a:defRPr/>
            </a:pP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Mutterschaftsurlaub:</a:t>
            </a: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Arbeitsfreistellung im zeitlichen Zusammenhang mit einer Entbindung, die zugleich zu einem vorgegebenen Mindestanteil ein Beschäftigungsverbot darstellt</a:t>
            </a:r>
          </a:p>
          <a:p>
            <a:pPr marL="344487" lvl="0" defTabSz="914400">
              <a:spcBef>
                <a:spcPts val="500"/>
              </a:spcBef>
              <a:buClr>
                <a:srgbClr val="003366"/>
              </a:buClr>
              <a:buSzPct val="75000"/>
              <a:buFont typeface="Arial" panose="020B0604020202020204" pitchFamily="34" charset="0"/>
              <a:buChar char="•"/>
              <a:defRPr/>
            </a:pP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Mutterschaftsgeld:</a:t>
            </a: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Entgeltersatzleistungen während des Beschäftigungsverbotes (finanzielle Existenzgrundlage erhalten)</a:t>
            </a:r>
          </a:p>
          <a:p>
            <a:pPr marL="344487" lvl="0" defTabSz="914400">
              <a:spcBef>
                <a:spcPts val="500"/>
              </a:spcBef>
              <a:buClr>
                <a:srgbClr val="003366"/>
              </a:buClr>
              <a:buSzPct val="75000"/>
              <a:buFont typeface="Arial" panose="020B0604020202020204" pitchFamily="34" charset="0"/>
              <a:buChar char="•"/>
              <a:defRPr/>
            </a:pP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Elterngeld:</a:t>
            </a: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Entgeltersatzleistungen über das Beschäftigungsverbot hinaus – auch für Väter</a:t>
            </a:r>
          </a:p>
          <a:p>
            <a:pPr marL="344487" lvl="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besonderer </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Kündigungsschutz</a:t>
            </a: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für Mütter (Arbeitsplatz als Existenzgrundlage erhalten)</a:t>
            </a:r>
          </a:p>
          <a:p>
            <a:pPr marL="344487" lvl="0" defTabSz="914400">
              <a:spcBef>
                <a:spcPts val="500"/>
              </a:spcBef>
              <a:buClr>
                <a:srgbClr val="003366"/>
              </a:buClr>
              <a:buSzPct val="75000"/>
              <a:buFont typeface="Arial" panose="020B0604020202020204" pitchFamily="34" charset="0"/>
              <a:buChar char="•"/>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957119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 – Quizfrage</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In welchen drei Ländern gibt es keinen bezahlten Mutterschaftsurlaub?</a:t>
            </a: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 Indien, Bangladesch, USA</a:t>
            </a: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 Papua-Neuguinea, USA, Mikronesien</a:t>
            </a: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c) Mikronesien, Bangladesch, Indien</a:t>
            </a:r>
          </a:p>
        </p:txBody>
      </p:sp>
    </p:spTree>
    <p:extLst>
      <p:ext uri="{BB962C8B-B14F-4D97-AF65-F5344CB8AC3E}">
        <p14:creationId xmlns:p14="http://schemas.microsoft.com/office/powerpoint/2010/main" val="41447927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7848" y="1159669"/>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 – wo und wieviel?</a:t>
            </a:r>
            <a:b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durchschnittliche Dauer des bezahlten Mutterschutzes</a:t>
            </a:r>
            <a:endPar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5" name="Grafik 4">
            <a:extLst>
              <a:ext uri="{FF2B5EF4-FFF2-40B4-BE49-F238E27FC236}">
                <a16:creationId xmlns:a16="http://schemas.microsoft.com/office/drawing/2014/main" id="{D78C35CD-D121-4501-AA24-33B9336E0831}"/>
              </a:ext>
            </a:extLst>
          </p:cNvPr>
          <p:cNvPicPr>
            <a:picLocks noChangeAspect="1"/>
          </p:cNvPicPr>
          <p:nvPr/>
        </p:nvPicPr>
        <p:blipFill rotWithShape="1">
          <a:blip r:embed="rId3">
            <a:extLst>
              <a:ext uri="{28A0092B-C50C-407E-A947-70E740481C1C}">
                <a14:useLocalDpi xmlns:a14="http://schemas.microsoft.com/office/drawing/2010/main" val="0"/>
              </a:ext>
            </a:extLst>
          </a:blip>
          <a:srcRect l="10897" t="5525" r="10731"/>
          <a:stretch/>
        </p:blipFill>
        <p:spPr>
          <a:xfrm>
            <a:off x="1376772" y="1969666"/>
            <a:ext cx="7083152" cy="4916569"/>
          </a:xfrm>
          <a:prstGeom prst="rect">
            <a:avLst/>
          </a:prstGeom>
        </p:spPr>
      </p:pic>
    </p:spTree>
    <p:extLst>
      <p:ext uri="{BB962C8B-B14F-4D97-AF65-F5344CB8AC3E}">
        <p14:creationId xmlns:p14="http://schemas.microsoft.com/office/powerpoint/2010/main" val="3077268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2152577" y="1941093"/>
            <a:ext cx="5962650" cy="4324350"/>
          </a:xfrm>
          <a:prstGeom prst="rect">
            <a:avLst/>
          </a:prstGeom>
        </p:spPr>
      </p:pic>
      <p:sp>
        <p:nvSpPr>
          <p:cNvPr id="9" name="Rechteck 8"/>
          <p:cNvSpPr/>
          <p:nvPr/>
        </p:nvSpPr>
        <p:spPr bwMode="auto">
          <a:xfrm>
            <a:off x="1115616" y="2367381"/>
            <a:ext cx="7798197" cy="3916109"/>
          </a:xfrm>
          <a:prstGeom prst="rect">
            <a:avLst/>
          </a:prstGeom>
          <a:solidFill>
            <a:schemeClr val="bg1">
              <a:alpha val="77000"/>
            </a:schemeClr>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 – wo und wieviel?</a:t>
            </a:r>
            <a:b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a:t>
            </a: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esetzliches Minimum des Mutterschaftsurlaub</a:t>
            </a:r>
            <a:endPar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77708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98 Länder der Welt (53%) gewähren derzeit ein gesetzliches Minimum von 14 Wochen Mutterschaftsurlaub</a:t>
            </a:r>
          </a:p>
          <a:p>
            <a:pPr marL="344487" lvl="0" defTabSz="914400">
              <a:spcBef>
                <a:spcPts val="500"/>
              </a:spcBef>
              <a:buClr>
                <a:srgbClr val="003366"/>
              </a:buClr>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lvl="0" defTabSz="914400">
              <a:spcBef>
                <a:spcPts val="500"/>
              </a:spcBef>
              <a:buClr>
                <a:srgbClr val="003366"/>
              </a:buClr>
              <a:buSzPct val="75000"/>
              <a:buFont typeface="Arial" panose="020B0604020202020204" pitchFamily="34" charset="0"/>
              <a:buChar char="•"/>
              <a:defRPr/>
            </a:pP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aber:</a:t>
            </a: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ca. 830 Mio. Frauen – vor allem in Ländern des globalen Südens – können in der Praxis keinen Mutterschutz in Anspruch nehmen</a:t>
            </a: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6" name="Textfeld 15">
            <a:extLst>
              <a:ext uri="{FF2B5EF4-FFF2-40B4-BE49-F238E27FC236}">
                <a16:creationId xmlns:a16="http://schemas.microsoft.com/office/drawing/2014/main" id="{886490FF-76D1-4C37-B214-71DC1B4815E7}"/>
              </a:ext>
            </a:extLst>
          </p:cNvPr>
          <p:cNvSpPr txBox="1"/>
          <p:nvPr/>
        </p:nvSpPr>
        <p:spPr>
          <a:xfrm>
            <a:off x="5652120" y="6557293"/>
            <a:ext cx="3491880" cy="307777"/>
          </a:xfrm>
          <a:prstGeom prst="rect">
            <a:avLst/>
          </a:prstGeom>
          <a:noFill/>
        </p:spPr>
        <p:txBody>
          <a:bodyPr wrap="square" rtlCol="0">
            <a:spAutoFit/>
          </a:bodyPr>
          <a:lstStyle/>
          <a:p>
            <a:pPr algn="r"/>
            <a:r>
              <a:rPr lang="de-DE" sz="1400" dirty="0" err="1">
                <a:solidFill>
                  <a:srgbClr val="003366"/>
                </a:solidFill>
                <a:latin typeface="Calibri" panose="020F0502020204030204" pitchFamily="34" charset="0"/>
                <a:ea typeface="Arial"/>
                <a:cs typeface="Calibri" panose="020F0502020204030204" pitchFamily="34" charset="0"/>
              </a:rPr>
              <a:t>Grafk</a:t>
            </a:r>
            <a:r>
              <a:rPr lang="de-DE" sz="1400" dirty="0">
                <a:solidFill>
                  <a:srgbClr val="003366"/>
                </a:solidFill>
                <a:latin typeface="Calibri" panose="020F0502020204030204" pitchFamily="34" charset="0"/>
                <a:ea typeface="Arial"/>
                <a:cs typeface="Calibri" panose="020F0502020204030204" pitchFamily="34" charset="0"/>
              </a:rPr>
              <a:t>: Internationale Arbeitsorganisation</a:t>
            </a:r>
          </a:p>
        </p:txBody>
      </p:sp>
    </p:spTree>
    <p:extLst>
      <p:ext uri="{BB962C8B-B14F-4D97-AF65-F5344CB8AC3E}">
        <p14:creationId xmlns:p14="http://schemas.microsoft.com/office/powerpoint/2010/main" val="2333157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a:t>
            </a:r>
            <a:b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a:t>
            </a: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as Recht auf gleichwertige Beschäftigung bei Rückkehr</a:t>
            </a:r>
            <a:endPar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6" name="Textfeld 15">
            <a:extLst>
              <a:ext uri="{FF2B5EF4-FFF2-40B4-BE49-F238E27FC236}">
                <a16:creationId xmlns:a16="http://schemas.microsoft.com/office/drawing/2014/main" id="{886490FF-76D1-4C37-B214-71DC1B4815E7}"/>
              </a:ext>
            </a:extLst>
          </p:cNvPr>
          <p:cNvSpPr txBox="1"/>
          <p:nvPr/>
        </p:nvSpPr>
        <p:spPr>
          <a:xfrm>
            <a:off x="5652120" y="6557293"/>
            <a:ext cx="3491880" cy="307777"/>
          </a:xfrm>
          <a:prstGeom prst="rect">
            <a:avLst/>
          </a:prstGeom>
          <a:noFill/>
        </p:spPr>
        <p:txBody>
          <a:bodyPr wrap="square" rtlCol="0">
            <a:spAutoFit/>
          </a:bodyPr>
          <a:lstStyle/>
          <a:p>
            <a:pPr algn="r"/>
            <a:r>
              <a:rPr lang="de-DE" sz="1400" dirty="0" err="1">
                <a:solidFill>
                  <a:srgbClr val="003366"/>
                </a:solidFill>
                <a:latin typeface="Calibri" panose="020F0502020204030204" pitchFamily="34" charset="0"/>
                <a:ea typeface="Arial"/>
                <a:cs typeface="Calibri" panose="020F0502020204030204" pitchFamily="34" charset="0"/>
              </a:rPr>
              <a:t>Grafk</a:t>
            </a:r>
            <a:r>
              <a:rPr lang="de-DE" sz="1400" dirty="0">
                <a:solidFill>
                  <a:srgbClr val="003366"/>
                </a:solidFill>
                <a:latin typeface="Calibri" panose="020F0502020204030204" pitchFamily="34" charset="0"/>
                <a:ea typeface="Arial"/>
                <a:cs typeface="Calibri" panose="020F0502020204030204" pitchFamily="34" charset="0"/>
              </a:rPr>
              <a:t>: Internationale Arbeitsorganisation</a:t>
            </a:r>
          </a:p>
        </p:txBody>
      </p:sp>
      <p:pic>
        <p:nvPicPr>
          <p:cNvPr id="8" name="Grafik 7">
            <a:extLst>
              <a:ext uri="{FF2B5EF4-FFF2-40B4-BE49-F238E27FC236}">
                <a16:creationId xmlns:a16="http://schemas.microsoft.com/office/drawing/2014/main" id="{34F129D8-2B3D-4140-A4D9-5890FFA46153}"/>
              </a:ext>
            </a:extLst>
          </p:cNvPr>
          <p:cNvPicPr>
            <a:picLocks noChangeAspect="1"/>
          </p:cNvPicPr>
          <p:nvPr/>
        </p:nvPicPr>
        <p:blipFill rotWithShape="1">
          <a:blip r:embed="rId3"/>
          <a:srcRect l="26375" t="37394" r="25587" b="24787"/>
          <a:stretch/>
        </p:blipFill>
        <p:spPr>
          <a:xfrm>
            <a:off x="827584" y="2262376"/>
            <a:ext cx="8217681" cy="3454023"/>
          </a:xfrm>
          <a:prstGeom prst="rect">
            <a:avLst/>
          </a:prstGeom>
        </p:spPr>
      </p:pic>
    </p:spTree>
    <p:extLst>
      <p:ext uri="{BB962C8B-B14F-4D97-AF65-F5344CB8AC3E}">
        <p14:creationId xmlns:p14="http://schemas.microsoft.com/office/powerpoint/2010/main" val="2245145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182309"/>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 – wer zahlt?</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6" name="Textfeld 15">
            <a:extLst>
              <a:ext uri="{FF2B5EF4-FFF2-40B4-BE49-F238E27FC236}">
                <a16:creationId xmlns:a16="http://schemas.microsoft.com/office/drawing/2014/main" id="{886490FF-76D1-4C37-B214-71DC1B4815E7}"/>
              </a:ext>
            </a:extLst>
          </p:cNvPr>
          <p:cNvSpPr txBox="1"/>
          <p:nvPr/>
        </p:nvSpPr>
        <p:spPr>
          <a:xfrm>
            <a:off x="5652120" y="6557293"/>
            <a:ext cx="3491880" cy="307777"/>
          </a:xfrm>
          <a:prstGeom prst="rect">
            <a:avLst/>
          </a:prstGeom>
          <a:noFill/>
        </p:spPr>
        <p:txBody>
          <a:bodyPr wrap="square" rtlCol="0">
            <a:spAutoFit/>
          </a:bodyPr>
          <a:lstStyle/>
          <a:p>
            <a:pPr algn="r"/>
            <a:r>
              <a:rPr lang="de-DE" sz="1400" dirty="0" err="1">
                <a:solidFill>
                  <a:srgbClr val="003366"/>
                </a:solidFill>
                <a:latin typeface="Calibri" panose="020F0502020204030204" pitchFamily="34" charset="0"/>
                <a:ea typeface="Arial"/>
                <a:cs typeface="Calibri" panose="020F0502020204030204" pitchFamily="34" charset="0"/>
              </a:rPr>
              <a:t>Grafk</a:t>
            </a:r>
            <a:r>
              <a:rPr lang="de-DE" sz="1400" dirty="0">
                <a:solidFill>
                  <a:srgbClr val="003366"/>
                </a:solidFill>
                <a:latin typeface="Calibri" panose="020F0502020204030204" pitchFamily="34" charset="0"/>
                <a:ea typeface="Arial"/>
                <a:cs typeface="Calibri" panose="020F0502020204030204" pitchFamily="34" charset="0"/>
              </a:rPr>
              <a:t>: Internationale Arbeitsorganisation</a:t>
            </a:r>
          </a:p>
        </p:txBody>
      </p:sp>
      <p:pic>
        <p:nvPicPr>
          <p:cNvPr id="7" name="Grafik 6">
            <a:extLst>
              <a:ext uri="{FF2B5EF4-FFF2-40B4-BE49-F238E27FC236}">
                <a16:creationId xmlns:a16="http://schemas.microsoft.com/office/drawing/2014/main" id="{753717BC-904C-47E4-BA67-D42959502E25}"/>
              </a:ext>
            </a:extLst>
          </p:cNvPr>
          <p:cNvPicPr>
            <a:picLocks noChangeAspect="1"/>
          </p:cNvPicPr>
          <p:nvPr/>
        </p:nvPicPr>
        <p:blipFill rotWithShape="1">
          <a:blip r:embed="rId3"/>
          <a:srcRect l="22367" t="44147" r="25483" b="7049"/>
          <a:stretch/>
        </p:blipFill>
        <p:spPr>
          <a:xfrm>
            <a:off x="755650" y="1793381"/>
            <a:ext cx="8388350" cy="4413409"/>
          </a:xfrm>
          <a:prstGeom prst="rect">
            <a:avLst/>
          </a:prstGeom>
        </p:spPr>
      </p:pic>
    </p:spTree>
    <p:extLst>
      <p:ext uri="{BB962C8B-B14F-4D97-AF65-F5344CB8AC3E}">
        <p14:creationId xmlns:p14="http://schemas.microsoft.com/office/powerpoint/2010/main" val="156934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AA7038C8-4E9C-40A2-8362-5F946AB22BA4}"/>
              </a:ext>
            </a:extLst>
          </p:cNvPr>
          <p:cNvSpPr txBox="1">
            <a:spLocks noChangeArrowheads="1"/>
          </p:cNvSpPr>
          <p:nvPr/>
        </p:nvSpPr>
        <p:spPr bwMode="auto">
          <a:xfrm>
            <a:off x="1187624" y="102667"/>
            <a:ext cx="6768752" cy="12381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b"/>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3366"/>
                </a:solidFill>
                <a:latin typeface="Arial" panose="020B060402020202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3366"/>
                </a:solidFill>
                <a:latin typeface="Arial" panose="020B0604020202020204" pitchFamily="34" charset="0"/>
                <a:ea typeface="Microsoft YaHei" panose="020B0503020204020204" pitchFamily="34" charset="-122"/>
              </a:defRPr>
            </a:lvl3pPr>
            <a:lvl4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4pPr>
            <a:lvl5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de-DE" altLang="de-DE" b="1" dirty="0">
                <a:latin typeface="Calibri" panose="020F0502020204030204" pitchFamily="34" charset="0"/>
                <a:ea typeface="Arial"/>
                <a:cs typeface="Calibri" panose="020F0502020204030204" pitchFamily="34" charset="0"/>
              </a:rPr>
              <a:t>Kurzer Ausblick auf das Programm</a:t>
            </a:r>
          </a:p>
        </p:txBody>
      </p:sp>
      <p:sp>
        <p:nvSpPr>
          <p:cNvPr id="2" name="Rechteck: abgerundete Ecken 5"/>
          <p:cNvSpPr>
            <a:spLocks noChangeArrowheads="1"/>
          </p:cNvSpPr>
          <p:nvPr/>
        </p:nvSpPr>
        <p:spPr bwMode="auto">
          <a:xfrm>
            <a:off x="1259632" y="2060848"/>
            <a:ext cx="6992714" cy="629133"/>
          </a:xfrm>
          <a:prstGeom prst="roundRect">
            <a:avLst>
              <a:gd name="adj" fmla="val 16667"/>
            </a:avLst>
          </a:prstGeom>
          <a:solidFill>
            <a:srgbClr val="0070C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Internationale Rechtslage</a:t>
            </a:r>
            <a:endParaRPr kumimoji="0" lang="de-DE" altLang="de-DE" sz="2000" b="0" i="0" u="none" strike="noStrike" cap="none" normalizeH="0" baseline="0" dirty="0">
              <a:ln>
                <a:noFill/>
              </a:ln>
              <a:effectLst/>
              <a:latin typeface="Arial" panose="020B0604020202020204" pitchFamily="34" charset="0"/>
            </a:endParaRPr>
          </a:p>
        </p:txBody>
      </p:sp>
      <p:sp>
        <p:nvSpPr>
          <p:cNvPr id="3" name="Rechteck: abgerundete Ecken 6"/>
          <p:cNvSpPr>
            <a:spLocks noChangeArrowheads="1"/>
          </p:cNvSpPr>
          <p:nvPr/>
        </p:nvSpPr>
        <p:spPr bwMode="auto">
          <a:xfrm>
            <a:off x="1262655" y="1478985"/>
            <a:ext cx="3309345" cy="509856"/>
          </a:xfrm>
          <a:prstGeom prst="roundRect">
            <a:avLst>
              <a:gd name="adj" fmla="val 16667"/>
            </a:avLst>
          </a:prstGeom>
          <a:solidFill>
            <a:srgbClr val="0070C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Rechte von Kindern</a:t>
            </a:r>
            <a:endParaRPr kumimoji="0" lang="de-DE" altLang="de-DE" sz="2000" b="0" i="0" u="none" strike="noStrike" cap="none" normalizeH="0" baseline="0" dirty="0">
              <a:ln>
                <a:noFill/>
              </a:ln>
              <a:effectLst/>
              <a:latin typeface="Arial" panose="020B0604020202020204" pitchFamily="34" charset="0"/>
            </a:endParaRPr>
          </a:p>
        </p:txBody>
      </p:sp>
      <p:sp>
        <p:nvSpPr>
          <p:cNvPr id="5" name="Rechteck: abgerundete Ecken 7"/>
          <p:cNvSpPr>
            <a:spLocks noChangeArrowheads="1"/>
          </p:cNvSpPr>
          <p:nvPr/>
        </p:nvSpPr>
        <p:spPr bwMode="auto">
          <a:xfrm>
            <a:off x="4788024" y="1478984"/>
            <a:ext cx="3457086" cy="509856"/>
          </a:xfrm>
          <a:prstGeom prst="roundRect">
            <a:avLst>
              <a:gd name="adj" fmla="val 16667"/>
            </a:avLst>
          </a:prstGeom>
          <a:solidFill>
            <a:srgbClr val="0070C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Rechte von Müttern</a:t>
            </a:r>
            <a:endParaRPr kumimoji="0" lang="de-DE" altLang="de-DE" sz="2000" b="0" i="0" u="none" strike="noStrike" cap="none" normalizeH="0" baseline="0" dirty="0">
              <a:ln>
                <a:noFill/>
              </a:ln>
              <a:effectLst/>
              <a:latin typeface="Arial" panose="020B0604020202020204" pitchFamily="34" charset="0"/>
            </a:endParaRPr>
          </a:p>
        </p:txBody>
      </p:sp>
      <p:sp>
        <p:nvSpPr>
          <p:cNvPr id="6" name="Rechteck: abgerundete Ecken 9"/>
          <p:cNvSpPr>
            <a:spLocks noChangeArrowheads="1"/>
          </p:cNvSpPr>
          <p:nvPr/>
        </p:nvSpPr>
        <p:spPr bwMode="auto">
          <a:xfrm>
            <a:off x="1259632" y="3576092"/>
            <a:ext cx="6992714" cy="717004"/>
          </a:xfrm>
          <a:prstGeom prst="roundRect">
            <a:avLst>
              <a:gd name="adj" fmla="val 16667"/>
            </a:avLst>
          </a:prstGeom>
          <a:solidFill>
            <a:srgbClr val="00B0F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Arbeits- und Lebensbedingungen von Müttern und Kindern </a:t>
            </a:r>
            <a:b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Indien und Bangladesch</a:t>
            </a:r>
            <a:endParaRPr kumimoji="0" lang="de-DE" altLang="de-DE" sz="2000" b="0" i="0" u="none" strike="noStrike" cap="none" normalizeH="0" baseline="0" dirty="0">
              <a:ln>
                <a:noFill/>
              </a:ln>
              <a:solidFill>
                <a:srgbClr val="002060"/>
              </a:solidFill>
              <a:effectLst/>
              <a:latin typeface="Arial" panose="020B0604020202020204" pitchFamily="34" charset="0"/>
            </a:endParaRPr>
          </a:p>
        </p:txBody>
      </p:sp>
      <p:sp>
        <p:nvSpPr>
          <p:cNvPr id="8" name="Rechteck: abgerundete Ecken 10"/>
          <p:cNvSpPr>
            <a:spLocks noChangeArrowheads="1"/>
          </p:cNvSpPr>
          <p:nvPr/>
        </p:nvSpPr>
        <p:spPr bwMode="auto">
          <a:xfrm>
            <a:off x="1259632" y="5327341"/>
            <a:ext cx="6992714" cy="693947"/>
          </a:xfrm>
          <a:prstGeom prst="roundRect">
            <a:avLst>
              <a:gd name="adj" fmla="val 16667"/>
            </a:avLst>
          </a:prstGeom>
          <a:solidFill>
            <a:srgbClr val="8EB0D8"/>
          </a:solidFill>
          <a:ln w="12700">
            <a:noFill/>
            <a:miter lim="800000"/>
            <a:headEnd/>
            <a:tailEnd/>
          </a:ln>
        </p:spPr>
        <p:txBody>
          <a:bodyPr vert="horz" wrap="square" lIns="91440" tIns="45720" rIns="91440" bIns="45720" numCol="1" anchor="ctr" anchorCtr="0" compatLnSpc="1">
            <a:prstTxWarp prst="textNoShape">
              <a:avLst/>
            </a:prstTxWarp>
          </a:bodyPr>
          <a:lstStyle/>
          <a:p>
            <a:pPr algn="ctr" defTabSz="914400" eaLnBrk="0" hangingPunct="0">
              <a:buClrTx/>
              <a:buSzTx/>
            </a:pP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Lösungsansätze: Handlungsoptionen verschiedener Akteur*innen (Schwerpunkt Indien)</a:t>
            </a:r>
            <a:endParaRPr lang="de-DE" altLang="de-DE" sz="2000" dirty="0">
              <a:solidFill>
                <a:srgbClr val="002060"/>
              </a:solidFill>
              <a:latin typeface="Arial" panose="020B0604020202020204" pitchFamily="34" charset="0"/>
            </a:endParaRPr>
          </a:p>
        </p:txBody>
      </p:sp>
      <p:sp>
        <p:nvSpPr>
          <p:cNvPr id="9" name="Rechteck: abgerundete Ecken 12"/>
          <p:cNvSpPr>
            <a:spLocks noChangeArrowheads="1"/>
          </p:cNvSpPr>
          <p:nvPr/>
        </p:nvSpPr>
        <p:spPr bwMode="auto">
          <a:xfrm>
            <a:off x="1259632" y="6138033"/>
            <a:ext cx="6992714" cy="675343"/>
          </a:xfrm>
          <a:prstGeom prst="roundRect">
            <a:avLst>
              <a:gd name="adj" fmla="val 16667"/>
            </a:avLst>
          </a:prstGeom>
          <a:solidFill>
            <a:srgbClr val="8EB0D8"/>
          </a:solidFill>
          <a:ln w="12700">
            <a:noFill/>
            <a:miter lim="800000"/>
            <a:headEnd/>
            <a:tailEnd/>
          </a:ln>
        </p:spPr>
        <p:txBody>
          <a:bodyPr vert="horz" wrap="square" lIns="91440" tIns="45720" rIns="91440" bIns="45720" numCol="1" anchor="ctr" anchorCtr="0" compatLnSpc="1">
            <a:prstTxWarp prst="textNoShape">
              <a:avLst/>
            </a:prstTxWarp>
          </a:bodyPr>
          <a:lstStyle/>
          <a:p>
            <a:pPr algn="ctr" defTabSz="914400" eaLnBrk="0" hangingPunct="0">
              <a:buClrTx/>
              <a:buSzTx/>
            </a:pP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Lösungsansätze: </a:t>
            </a:r>
            <a:b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Was kann ich selber tun?</a:t>
            </a:r>
            <a:endParaRPr lang="de-DE" altLang="de-DE" sz="2000" dirty="0">
              <a:solidFill>
                <a:srgbClr val="002060"/>
              </a:solidFill>
              <a:latin typeface="Arial" panose="020B0604020202020204" pitchFamily="34" charset="0"/>
            </a:endParaRPr>
          </a:p>
        </p:txBody>
      </p:sp>
      <p:sp>
        <p:nvSpPr>
          <p:cNvPr id="10" name="Rechteck: abgerundete Ecken 13"/>
          <p:cNvSpPr>
            <a:spLocks noChangeArrowheads="1"/>
          </p:cNvSpPr>
          <p:nvPr/>
        </p:nvSpPr>
        <p:spPr bwMode="auto">
          <a:xfrm>
            <a:off x="1259632" y="2875175"/>
            <a:ext cx="6992714" cy="625833"/>
          </a:xfrm>
          <a:prstGeom prst="roundRect">
            <a:avLst>
              <a:gd name="adj" fmla="val 16667"/>
            </a:avLst>
          </a:prstGeom>
          <a:solidFill>
            <a:srgbClr val="00B0F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Nationale Rechtslage in Indien und Bangladesch</a:t>
            </a:r>
            <a:endParaRPr kumimoji="0" lang="de-DE" altLang="de-DE" sz="2000" b="0" i="0" u="none" strike="noStrike" cap="none" normalizeH="0" baseline="0" dirty="0">
              <a:ln>
                <a:noFill/>
              </a:ln>
              <a:solidFill>
                <a:srgbClr val="002060"/>
              </a:solidFill>
              <a:effectLst/>
              <a:latin typeface="Arial" panose="020B0604020202020204" pitchFamily="34" charset="0"/>
            </a:endParaRPr>
          </a:p>
        </p:txBody>
      </p:sp>
      <p:sp>
        <p:nvSpPr>
          <p:cNvPr id="11" name="AutoShape 4"/>
          <p:cNvSpPr>
            <a:spLocks noChangeArrowheads="1"/>
          </p:cNvSpPr>
          <p:nvPr/>
        </p:nvSpPr>
        <p:spPr bwMode="auto">
          <a:xfrm>
            <a:off x="1259632" y="4392376"/>
            <a:ext cx="6992714" cy="764816"/>
          </a:xfrm>
          <a:prstGeom prst="roundRect">
            <a:avLst>
              <a:gd name="adj" fmla="val 16667"/>
            </a:avLst>
          </a:prstGeom>
          <a:solidFill>
            <a:srgbClr val="00B0F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Verstöße gegen internationale und nationale Rechte </a:t>
            </a:r>
            <a:b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Indien und Bangladesch</a:t>
            </a:r>
            <a:endParaRPr kumimoji="0" lang="de-DE" altLang="de-DE" sz="2000" b="0" i="0" u="none" strike="noStrike" cap="none" normalizeH="0" baseline="0" dirty="0">
              <a:ln>
                <a:noFill/>
              </a:ln>
              <a:solidFill>
                <a:srgbClr val="002060"/>
              </a:solidFill>
              <a:effectLst/>
              <a:latin typeface="Arial" panose="020B0604020202020204" pitchFamily="34" charset="0"/>
            </a:endParaRPr>
          </a:p>
        </p:txBody>
      </p:sp>
      <p:sp>
        <p:nvSpPr>
          <p:cNvPr id="12" name="Rectangle 9"/>
          <p:cNvSpPr>
            <a:spLocks noChangeArrowheads="1"/>
          </p:cNvSpPr>
          <p:nvPr/>
        </p:nvSpPr>
        <p:spPr bwMode="auto">
          <a:xfrm>
            <a:off x="639936" y="45169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p:cNvSpPr txBox="1"/>
          <p:nvPr/>
        </p:nvSpPr>
        <p:spPr>
          <a:xfrm>
            <a:off x="906522" y="1196752"/>
            <a:ext cx="8000640" cy="563040"/>
          </a:xfrm>
          <a:prstGeom prst="rect">
            <a:avLst/>
          </a:prstGeom>
          <a:noFill/>
          <a:ln>
            <a:noFill/>
          </a:ln>
        </p:spPr>
        <p:txBody>
          <a:bodyPr anchor="b"/>
          <a:lstStyle/>
          <a:p>
            <a:pPr algn="ctr">
              <a:lnSpc>
                <a:spcPct val="100000"/>
              </a:lnSpc>
            </a:pPr>
            <a:r>
              <a:rPr lang="en-US" sz="28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Gruppenarbeit</a:t>
            </a:r>
            <a:r>
              <a:rPr lang="en-US" sz="2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I</a:t>
            </a:r>
            <a:endParaRPr lang="en-US" sz="2400" spc="-1" dirty="0">
              <a:solidFill>
                <a:srgbClr val="003366"/>
              </a:solidFill>
              <a:uFill>
                <a:solidFill>
                  <a:srgbClr val="FFFFFF"/>
                </a:solidFill>
              </a:uFill>
              <a:latin typeface="Calibri" panose="020F0502020204030204" pitchFamily="34" charset="0"/>
              <a:cs typeface="Calibri" panose="020F0502020204030204" pitchFamily="34" charset="0"/>
            </a:endParaRPr>
          </a:p>
        </p:txBody>
      </p:sp>
      <p:sp>
        <p:nvSpPr>
          <p:cNvPr id="264" name="CustomShape 2"/>
          <p:cNvSpPr/>
          <p:nvPr/>
        </p:nvSpPr>
        <p:spPr>
          <a:xfrm>
            <a:off x="914802" y="23488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gn="just">
              <a:lnSpc>
                <a:spcPct val="100000"/>
              </a:lnSpc>
              <a:buClr>
                <a:srgbClr val="003366"/>
              </a:buClr>
            </a:pPr>
            <a:r>
              <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Aufgabenstellung:</a:t>
            </a:r>
          </a:p>
          <a:p>
            <a:pPr marL="457560" indent="-457200" algn="just">
              <a:lnSpc>
                <a:spcPct val="100000"/>
              </a:lnSpc>
              <a:buClr>
                <a:srgbClr val="003366"/>
              </a:buClr>
              <a:buFont typeface="+mj-lt"/>
              <a:buAutoNum type="arabicPeriod"/>
            </a:pPr>
            <a:r>
              <a:rPr lang="de-DE" sz="2000"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(A) Fassen Sie die in dem Text beschriebenen Arbeits- und Lebensbedingungen der Mütter (rot) und der Kinder (gelb) in Stichpunkten auf Karten zusammen.</a:t>
            </a:r>
          </a:p>
          <a:p>
            <a:pPr marL="457560" indent="-457200" algn="just">
              <a:lnSpc>
                <a:spcPct val="100000"/>
              </a:lnSpc>
              <a:buClr>
                <a:srgbClr val="003366"/>
              </a:buClr>
              <a:buFont typeface="+mj-lt"/>
              <a:buAutoNum type="arabicPeriod"/>
            </a:pPr>
            <a:r>
              <a:rPr lang="de-DE" sz="2000"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(B) Fassen Sie die in dem Handout beschriebenen Rechte von Müttern und der Kinder in Stichpunkten auf Karten (blau) zusammen.</a:t>
            </a:r>
          </a:p>
          <a:p>
            <a:pPr marL="457560" indent="-457200" algn="just">
              <a:lnSpc>
                <a:spcPct val="100000"/>
              </a:lnSpc>
              <a:buClr>
                <a:srgbClr val="003366"/>
              </a:buClr>
              <a:buFont typeface="+mj-lt"/>
              <a:buAutoNum type="arabicPeriod"/>
            </a:pPr>
            <a:r>
              <a:rPr lang="de-DE" sz="2000"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Inwiefern wird gegen die besonderen Schutzrechte von Kindern und (werdenden) Müttern verstoßen? Ordnet diese den in den Handouts erwähnten Rechten zu (A verstößt gegen B).</a:t>
            </a:r>
          </a:p>
          <a:p>
            <a:pPr marL="457560" indent="-457200" algn="just">
              <a:lnSpc>
                <a:spcPct val="100000"/>
              </a:lnSpc>
              <a:buClr>
                <a:srgbClr val="003366"/>
              </a:buClr>
              <a:buFont typeface="+mj-lt"/>
              <a:buAutoNum type="arabicPeriod"/>
            </a:pPr>
            <a:r>
              <a:rPr lang="de-DE" sz="2000"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Diskutieren Sie in den AGs, welche Auswirkungen dies sowohl auf die Mütter als auch die Kinder haben könnte.</a:t>
            </a:r>
          </a:p>
        </p:txBody>
      </p:sp>
    </p:spTree>
    <p:extLst>
      <p:ext uri="{BB962C8B-B14F-4D97-AF65-F5344CB8AC3E}">
        <p14:creationId xmlns:p14="http://schemas.microsoft.com/office/powerpoint/2010/main" val="242450322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9"/>
          <p:cNvSpPr>
            <a:spLocks noChangeArrowheads="1"/>
          </p:cNvSpPr>
          <p:nvPr/>
        </p:nvSpPr>
        <p:spPr bwMode="auto">
          <a:xfrm>
            <a:off x="1403648" y="4129917"/>
            <a:ext cx="6992714" cy="717004"/>
          </a:xfrm>
          <a:prstGeom prst="roundRect">
            <a:avLst>
              <a:gd name="adj" fmla="val 16667"/>
            </a:avLst>
          </a:prstGeom>
          <a:solidFill>
            <a:srgbClr val="00B0F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Arbeits- und Lebensbedingungen von Müttern und Kindern </a:t>
            </a:r>
            <a:b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Indien und Bangladesch</a:t>
            </a:r>
            <a:endParaRPr kumimoji="0" lang="de-DE" altLang="de-DE" sz="2000" b="0" i="0" u="none" strike="noStrike" cap="none" normalizeH="0" baseline="0" dirty="0">
              <a:ln>
                <a:noFill/>
              </a:ln>
              <a:solidFill>
                <a:srgbClr val="002060"/>
              </a:solidFill>
              <a:effectLst/>
              <a:latin typeface="Arial" panose="020B0604020202020204" pitchFamily="34" charset="0"/>
            </a:endParaRPr>
          </a:p>
        </p:txBody>
      </p:sp>
      <p:sp>
        <p:nvSpPr>
          <p:cNvPr id="6" name="Rechteck: abgerundete Ecken 13"/>
          <p:cNvSpPr>
            <a:spLocks noChangeArrowheads="1"/>
          </p:cNvSpPr>
          <p:nvPr/>
        </p:nvSpPr>
        <p:spPr bwMode="auto">
          <a:xfrm>
            <a:off x="1403648" y="3429000"/>
            <a:ext cx="6992714" cy="625833"/>
          </a:xfrm>
          <a:prstGeom prst="roundRect">
            <a:avLst>
              <a:gd name="adj" fmla="val 16667"/>
            </a:avLst>
          </a:prstGeom>
          <a:solidFill>
            <a:srgbClr val="00B0F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Nationale Rechtslage in Indien und Bangladesch</a:t>
            </a:r>
            <a:endParaRPr kumimoji="0" lang="de-DE" altLang="de-DE" sz="2000" b="0" i="0" u="none" strike="noStrike" cap="none" normalizeH="0" baseline="0" dirty="0">
              <a:ln>
                <a:noFill/>
              </a:ln>
              <a:solidFill>
                <a:srgbClr val="002060"/>
              </a:solidFill>
              <a:effectLst/>
              <a:latin typeface="Arial" panose="020B0604020202020204" pitchFamily="34" charset="0"/>
            </a:endParaRPr>
          </a:p>
        </p:txBody>
      </p:sp>
      <p:sp>
        <p:nvSpPr>
          <p:cNvPr id="7" name="AutoShape 4"/>
          <p:cNvSpPr>
            <a:spLocks noChangeArrowheads="1"/>
          </p:cNvSpPr>
          <p:nvPr/>
        </p:nvSpPr>
        <p:spPr bwMode="auto">
          <a:xfrm>
            <a:off x="1403648" y="4946201"/>
            <a:ext cx="6992714" cy="764816"/>
          </a:xfrm>
          <a:prstGeom prst="roundRect">
            <a:avLst>
              <a:gd name="adj" fmla="val 16667"/>
            </a:avLst>
          </a:prstGeom>
          <a:solidFill>
            <a:srgbClr val="00B0F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Verstöße gegen internationale und nationale Rechte </a:t>
            </a:r>
            <a:b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Indien und Bangladesch</a:t>
            </a:r>
            <a:endParaRPr kumimoji="0" lang="de-DE" altLang="de-DE" sz="2000" b="0" i="0" u="none" strike="noStrike" cap="none" normalizeH="0" baseline="0" dirty="0">
              <a:ln>
                <a:noFill/>
              </a:ln>
              <a:solidFill>
                <a:srgbClr val="002060"/>
              </a:solidFill>
              <a:effectLst/>
              <a:latin typeface="Arial" panose="020B0604020202020204" pitchFamily="34" charset="0"/>
            </a:endParaRPr>
          </a:p>
        </p:txBody>
      </p:sp>
      <p:sp>
        <p:nvSpPr>
          <p:cNvPr id="8" name="Text Box 1">
            <a:extLst>
              <a:ext uri="{FF2B5EF4-FFF2-40B4-BE49-F238E27FC236}">
                <a16:creationId xmlns:a16="http://schemas.microsoft.com/office/drawing/2014/main" id="{E2BBB2F8-5E6B-4CD8-9155-363E64A3BD9A}"/>
              </a:ext>
            </a:extLst>
          </p:cNvPr>
          <p:cNvSpPr txBox="1">
            <a:spLocks noChangeArrowheads="1"/>
          </p:cNvSpPr>
          <p:nvPr/>
        </p:nvSpPr>
        <p:spPr bwMode="auto">
          <a:xfrm>
            <a:off x="969963" y="1268760"/>
            <a:ext cx="7920880" cy="1943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b"/>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3366"/>
                </a:solidFill>
                <a:latin typeface="Arial" panose="020B060402020202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3366"/>
                </a:solidFill>
                <a:latin typeface="Arial" panose="020B0604020202020204" pitchFamily="34" charset="0"/>
                <a:ea typeface="Microsoft YaHei" panose="020B0503020204020204" pitchFamily="34" charset="-122"/>
              </a:defRPr>
            </a:lvl3pPr>
            <a:lvl4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4pPr>
            <a:lvl5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de-DE" altLang="de-DE" b="1" dirty="0">
                <a:latin typeface="Calibri" panose="020F0502020204030204" pitchFamily="34" charset="0"/>
                <a:ea typeface="Arial"/>
                <a:cs typeface="Calibri" panose="020F0502020204030204" pitchFamily="34" charset="0"/>
              </a:rPr>
              <a:t>Teil II:</a:t>
            </a:r>
            <a:br>
              <a:rPr lang="de-DE" altLang="de-DE" b="1" dirty="0">
                <a:latin typeface="Calibri" panose="020F0502020204030204" pitchFamily="34" charset="0"/>
                <a:ea typeface="Arial"/>
                <a:cs typeface="Calibri" panose="020F0502020204030204" pitchFamily="34" charset="0"/>
              </a:rPr>
            </a:br>
            <a:r>
              <a:rPr lang="de-DE" altLang="de-DE" b="1" dirty="0">
                <a:latin typeface="Calibri" panose="020F0502020204030204" pitchFamily="34" charset="0"/>
                <a:ea typeface="Arial"/>
                <a:cs typeface="Calibri" panose="020F0502020204030204" pitchFamily="34" charset="0"/>
              </a:rPr>
              <a:t>Gesetzgebung und </a:t>
            </a:r>
            <a:br>
              <a:rPr lang="de-DE" altLang="de-DE" b="1" dirty="0">
                <a:latin typeface="Calibri" panose="020F0502020204030204" pitchFamily="34" charset="0"/>
                <a:ea typeface="Arial"/>
                <a:cs typeface="Calibri" panose="020F0502020204030204" pitchFamily="34" charset="0"/>
              </a:rPr>
            </a:br>
            <a:r>
              <a:rPr lang="de-DE" altLang="de-DE" b="1" dirty="0">
                <a:latin typeface="Calibri" panose="020F0502020204030204" pitchFamily="34" charset="0"/>
                <a:ea typeface="Arial"/>
                <a:cs typeface="Calibri" panose="020F0502020204030204" pitchFamily="34" charset="0"/>
              </a:rPr>
              <a:t>reale Arbeitsbedingungen in den Produktionsländern Indien und Bangladesch</a:t>
            </a:r>
          </a:p>
        </p:txBody>
      </p:sp>
    </p:spTree>
    <p:extLst>
      <p:ext uri="{BB962C8B-B14F-4D97-AF65-F5344CB8AC3E}">
        <p14:creationId xmlns:p14="http://schemas.microsoft.com/office/powerpoint/2010/main" val="24942993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Rechte von Müttern und Kindern</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8" name="Grafik 7">
            <a:extLst>
              <a:ext uri="{FF2B5EF4-FFF2-40B4-BE49-F238E27FC236}">
                <a16:creationId xmlns:a16="http://schemas.microsoft.com/office/drawing/2014/main" id="{877F018D-F0CD-406B-8392-86846C748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4325" y="2286063"/>
            <a:ext cx="5315349" cy="3787713"/>
          </a:xfrm>
          <a:prstGeom prst="rect">
            <a:avLst/>
          </a:prstGeom>
        </p:spPr>
      </p:pic>
      <p:pic>
        <p:nvPicPr>
          <p:cNvPr id="9" name="Grafik 8">
            <a:extLst>
              <a:ext uri="{FF2B5EF4-FFF2-40B4-BE49-F238E27FC236}">
                <a16:creationId xmlns:a16="http://schemas.microsoft.com/office/drawing/2014/main" id="{6821D105-A4F1-4B79-85CC-A946A9A844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7392" y="2286064"/>
            <a:ext cx="2820175" cy="3787712"/>
          </a:xfrm>
          <a:prstGeom prst="rect">
            <a:avLst/>
          </a:prstGeom>
        </p:spPr>
      </p:pic>
      <p:pic>
        <p:nvPicPr>
          <p:cNvPr id="10" name="Grafik 9">
            <a:extLst>
              <a:ext uri="{FF2B5EF4-FFF2-40B4-BE49-F238E27FC236}">
                <a16:creationId xmlns:a16="http://schemas.microsoft.com/office/drawing/2014/main" id="{D46FBF35-4248-45F5-A7A1-9A256ED697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25" t="5791" r="49194" b="3407"/>
          <a:stretch/>
        </p:blipFill>
        <p:spPr>
          <a:xfrm>
            <a:off x="1008645" y="2265347"/>
            <a:ext cx="2052106" cy="3808430"/>
          </a:xfrm>
          <a:prstGeom prst="rect">
            <a:avLst/>
          </a:prstGeom>
        </p:spPr>
      </p:pic>
    </p:spTree>
    <p:extLst>
      <p:ext uri="{BB962C8B-B14F-4D97-AF65-F5344CB8AC3E}">
        <p14:creationId xmlns:p14="http://schemas.microsoft.com/office/powerpoint/2010/main" val="1738103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Rechtslage in Indien</a:t>
            </a:r>
            <a:endParaRPr lang="de-DE" altLang="de-DE" sz="32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6" name="Inhaltsplatzhalter 3" descr="Bildschirmfoto 2017-08-10 um 13.40.46.png">
            <a:extLst>
              <a:ext uri="{FF2B5EF4-FFF2-40B4-BE49-F238E27FC236}">
                <a16:creationId xmlns:a16="http://schemas.microsoft.com/office/drawing/2014/main" id="{389F577D-F36A-4DEB-9D06-2EA0FB0D477E}"/>
              </a:ext>
            </a:extLst>
          </p:cNvPr>
          <p:cNvPicPr>
            <a:picLocks noChangeAspect="1"/>
          </p:cNvPicPr>
          <p:nvPr/>
        </p:nvPicPr>
        <p:blipFill rotWithShape="1">
          <a:blip r:embed="rId3">
            <a:extLst>
              <a:ext uri="{28A0092B-C50C-407E-A947-70E740481C1C}">
                <a14:useLocalDpi xmlns:a14="http://schemas.microsoft.com/office/drawing/2010/main" val="0"/>
              </a:ext>
            </a:extLst>
          </a:blip>
          <a:srcRect l="-387" t="-1292" r="13537" b="-5067"/>
          <a:stretch/>
        </p:blipFill>
        <p:spPr>
          <a:xfrm>
            <a:off x="1936310" y="2420888"/>
            <a:ext cx="6968018" cy="2360293"/>
          </a:xfrm>
          <a:prstGeom prst="rect">
            <a:avLst/>
          </a:prstGeom>
        </p:spPr>
      </p:pic>
      <p:pic>
        <p:nvPicPr>
          <p:cNvPr id="7" name="Bild 2" descr="Bildschirmfoto 2019-05-02 um 12.52.18.png">
            <a:extLst>
              <a:ext uri="{FF2B5EF4-FFF2-40B4-BE49-F238E27FC236}">
                <a16:creationId xmlns:a16="http://schemas.microsoft.com/office/drawing/2014/main" id="{2B3EA2FF-DAA0-46E1-9910-997BAD1E7D6C}"/>
              </a:ext>
            </a:extLst>
          </p:cNvPr>
          <p:cNvPicPr>
            <a:picLocks noChangeAspect="1"/>
          </p:cNvPicPr>
          <p:nvPr/>
        </p:nvPicPr>
        <p:blipFill rotWithShape="1">
          <a:blip r:embed="rId4">
            <a:extLst>
              <a:ext uri="{28A0092B-C50C-407E-A947-70E740481C1C}">
                <a14:useLocalDpi xmlns:a14="http://schemas.microsoft.com/office/drawing/2010/main" val="0"/>
              </a:ext>
            </a:extLst>
          </a:blip>
          <a:srcRect t="2803" b="4423"/>
          <a:stretch/>
        </p:blipFill>
        <p:spPr>
          <a:xfrm>
            <a:off x="1115047" y="2440420"/>
            <a:ext cx="962436" cy="2232248"/>
          </a:xfrm>
          <a:prstGeom prst="rect">
            <a:avLst/>
          </a:prstGeom>
        </p:spPr>
      </p:pic>
      <p:sp>
        <p:nvSpPr>
          <p:cNvPr id="2" name="Rechteck 1">
            <a:extLst>
              <a:ext uri="{FF2B5EF4-FFF2-40B4-BE49-F238E27FC236}">
                <a16:creationId xmlns:a16="http://schemas.microsoft.com/office/drawing/2014/main" id="{88E60DD2-71AB-40C5-B7C8-185476E4E2F9}"/>
              </a:ext>
            </a:extLst>
          </p:cNvPr>
          <p:cNvSpPr/>
          <p:nvPr/>
        </p:nvSpPr>
        <p:spPr>
          <a:xfrm>
            <a:off x="1138645" y="4627292"/>
            <a:ext cx="5382344" cy="307777"/>
          </a:xfrm>
          <a:prstGeom prst="rect">
            <a:avLst/>
          </a:prstGeom>
        </p:spPr>
        <p:txBody>
          <a:bodyPr wrap="square">
            <a:spAutoFit/>
          </a:bodyPr>
          <a:lstStyle/>
          <a:p>
            <a:r>
              <a:rPr lang="de-DE" sz="1400" dirty="0">
                <a:solidFill>
                  <a:srgbClr val="003366"/>
                </a:solidFill>
                <a:latin typeface="Calibri" panose="020F0502020204030204" pitchFamily="34" charset="0"/>
                <a:ea typeface="Arial"/>
                <a:cs typeface="Calibri" panose="020F0502020204030204" pitchFamily="34" charset="0"/>
              </a:rPr>
              <a:t>Quelle: US Department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Labor, Bureau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International Labor Affairs</a:t>
            </a:r>
          </a:p>
        </p:txBody>
      </p:sp>
    </p:spTree>
    <p:extLst>
      <p:ext uri="{BB962C8B-B14F-4D97-AF65-F5344CB8AC3E}">
        <p14:creationId xmlns:p14="http://schemas.microsoft.com/office/powerpoint/2010/main" val="11893071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Rechtslage in Indien</a:t>
            </a:r>
            <a:endParaRPr lang="de-DE" altLang="de-DE" sz="32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6" name="Inhaltsplatzhalter 3" descr="Bildschirmfoto 2017-08-10 um 13.40.46.png">
            <a:extLst>
              <a:ext uri="{FF2B5EF4-FFF2-40B4-BE49-F238E27FC236}">
                <a16:creationId xmlns:a16="http://schemas.microsoft.com/office/drawing/2014/main" id="{389F577D-F36A-4DEB-9D06-2EA0FB0D477E}"/>
              </a:ext>
            </a:extLst>
          </p:cNvPr>
          <p:cNvPicPr>
            <a:picLocks noChangeAspect="1"/>
          </p:cNvPicPr>
          <p:nvPr/>
        </p:nvPicPr>
        <p:blipFill rotWithShape="1">
          <a:blip r:embed="rId3">
            <a:extLst>
              <a:ext uri="{28A0092B-C50C-407E-A947-70E740481C1C}">
                <a14:useLocalDpi xmlns:a14="http://schemas.microsoft.com/office/drawing/2010/main" val="0"/>
              </a:ext>
            </a:extLst>
          </a:blip>
          <a:srcRect l="-387" t="-1292" r="13537" b="-5067"/>
          <a:stretch/>
        </p:blipFill>
        <p:spPr>
          <a:xfrm>
            <a:off x="1619672" y="1905000"/>
            <a:ext cx="5387752" cy="1825006"/>
          </a:xfrm>
          <a:prstGeom prst="rect">
            <a:avLst/>
          </a:prstGeom>
        </p:spPr>
      </p:pic>
      <p:pic>
        <p:nvPicPr>
          <p:cNvPr id="7" name="Bild 2" descr="Bildschirmfoto 2019-05-02 um 12.52.18.png">
            <a:extLst>
              <a:ext uri="{FF2B5EF4-FFF2-40B4-BE49-F238E27FC236}">
                <a16:creationId xmlns:a16="http://schemas.microsoft.com/office/drawing/2014/main" id="{2B3EA2FF-DAA0-46E1-9910-997BAD1E7D6C}"/>
              </a:ext>
            </a:extLst>
          </p:cNvPr>
          <p:cNvPicPr>
            <a:picLocks noChangeAspect="1"/>
          </p:cNvPicPr>
          <p:nvPr/>
        </p:nvPicPr>
        <p:blipFill rotWithShape="1">
          <a:blip r:embed="rId4">
            <a:extLst>
              <a:ext uri="{28A0092B-C50C-407E-A947-70E740481C1C}">
                <a14:useLocalDpi xmlns:a14="http://schemas.microsoft.com/office/drawing/2010/main" val="0"/>
              </a:ext>
            </a:extLst>
          </a:blip>
          <a:srcRect t="2803" b="4423"/>
          <a:stretch/>
        </p:blipFill>
        <p:spPr>
          <a:xfrm>
            <a:off x="888571" y="1905000"/>
            <a:ext cx="796776" cy="1746511"/>
          </a:xfrm>
          <a:prstGeom prst="rect">
            <a:avLst/>
          </a:prstGeom>
        </p:spPr>
      </p:pic>
      <p:sp>
        <p:nvSpPr>
          <p:cNvPr id="2" name="Rechteck 1">
            <a:extLst>
              <a:ext uri="{FF2B5EF4-FFF2-40B4-BE49-F238E27FC236}">
                <a16:creationId xmlns:a16="http://schemas.microsoft.com/office/drawing/2014/main" id="{88E60DD2-71AB-40C5-B7C8-185476E4E2F9}"/>
              </a:ext>
            </a:extLst>
          </p:cNvPr>
          <p:cNvSpPr/>
          <p:nvPr/>
        </p:nvSpPr>
        <p:spPr>
          <a:xfrm>
            <a:off x="3839252" y="6550223"/>
            <a:ext cx="5382344" cy="307777"/>
          </a:xfrm>
          <a:prstGeom prst="rect">
            <a:avLst/>
          </a:prstGeom>
        </p:spPr>
        <p:txBody>
          <a:bodyPr wrap="square">
            <a:spAutoFit/>
          </a:bodyPr>
          <a:lstStyle/>
          <a:p>
            <a:r>
              <a:rPr lang="de-DE" sz="1400" dirty="0">
                <a:solidFill>
                  <a:srgbClr val="003366"/>
                </a:solidFill>
                <a:latin typeface="Calibri" panose="020F0502020204030204" pitchFamily="34" charset="0"/>
                <a:ea typeface="Arial"/>
                <a:cs typeface="Calibri" panose="020F0502020204030204" pitchFamily="34" charset="0"/>
              </a:rPr>
              <a:t>Quelle: US Department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Labor, Bureau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International Labor Affairs</a:t>
            </a:r>
          </a:p>
        </p:txBody>
      </p:sp>
      <p:pic>
        <p:nvPicPr>
          <p:cNvPr id="11" name="Bild 2" descr="Bildschirmfoto 2019-05-02 um 12.55.20.png">
            <a:extLst>
              <a:ext uri="{FF2B5EF4-FFF2-40B4-BE49-F238E27FC236}">
                <a16:creationId xmlns:a16="http://schemas.microsoft.com/office/drawing/2014/main" id="{85189EB5-E2EB-400D-A932-BAD2DCFFFA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7914" y="2588056"/>
            <a:ext cx="6014683" cy="4116055"/>
          </a:xfrm>
          <a:prstGeom prst="rect">
            <a:avLst/>
          </a:prstGeom>
        </p:spPr>
      </p:pic>
    </p:spTree>
    <p:extLst>
      <p:ext uri="{BB962C8B-B14F-4D97-AF65-F5344CB8AC3E}">
        <p14:creationId xmlns:p14="http://schemas.microsoft.com/office/powerpoint/2010/main" val="13945655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Rechtslage in Bangladesch</a:t>
            </a:r>
            <a:endParaRPr lang="de-DE" altLang="de-DE" sz="32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2" name="Rechteck 1">
            <a:extLst>
              <a:ext uri="{FF2B5EF4-FFF2-40B4-BE49-F238E27FC236}">
                <a16:creationId xmlns:a16="http://schemas.microsoft.com/office/drawing/2014/main" id="{88E60DD2-71AB-40C5-B7C8-185476E4E2F9}"/>
              </a:ext>
            </a:extLst>
          </p:cNvPr>
          <p:cNvSpPr/>
          <p:nvPr/>
        </p:nvSpPr>
        <p:spPr>
          <a:xfrm>
            <a:off x="827584" y="4663353"/>
            <a:ext cx="5382344" cy="307777"/>
          </a:xfrm>
          <a:prstGeom prst="rect">
            <a:avLst/>
          </a:prstGeom>
        </p:spPr>
        <p:txBody>
          <a:bodyPr wrap="square">
            <a:spAutoFit/>
          </a:bodyPr>
          <a:lstStyle/>
          <a:p>
            <a:r>
              <a:rPr lang="de-DE" sz="1400" dirty="0">
                <a:solidFill>
                  <a:srgbClr val="003366"/>
                </a:solidFill>
                <a:latin typeface="Calibri" panose="020F0502020204030204" pitchFamily="34" charset="0"/>
                <a:ea typeface="Arial"/>
                <a:cs typeface="Calibri" panose="020F0502020204030204" pitchFamily="34" charset="0"/>
              </a:rPr>
              <a:t>Quelle: US Department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Labor, Bureau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International Labor Affairs</a:t>
            </a:r>
          </a:p>
        </p:txBody>
      </p:sp>
      <p:pic>
        <p:nvPicPr>
          <p:cNvPr id="8" name="Inhaltsplatzhalter 3" descr="Bangladesh int.png">
            <a:extLst>
              <a:ext uri="{FF2B5EF4-FFF2-40B4-BE49-F238E27FC236}">
                <a16:creationId xmlns:a16="http://schemas.microsoft.com/office/drawing/2014/main" id="{985448A3-BBB6-4071-B85C-67E18FFA8963}"/>
              </a:ext>
            </a:extLst>
          </p:cNvPr>
          <p:cNvPicPr>
            <a:picLocks noChangeAspect="1"/>
          </p:cNvPicPr>
          <p:nvPr/>
        </p:nvPicPr>
        <p:blipFill rotWithShape="1">
          <a:blip r:embed="rId3">
            <a:extLst>
              <a:ext uri="{28A0092B-C50C-407E-A947-70E740481C1C}">
                <a14:useLocalDpi xmlns:a14="http://schemas.microsoft.com/office/drawing/2010/main" val="0"/>
              </a:ext>
            </a:extLst>
          </a:blip>
          <a:srcRect l="-133" r="13785"/>
          <a:stretch/>
        </p:blipFill>
        <p:spPr>
          <a:xfrm>
            <a:off x="1656725" y="2287353"/>
            <a:ext cx="7415267" cy="2376000"/>
          </a:xfrm>
          <a:prstGeom prst="rect">
            <a:avLst/>
          </a:prstGeom>
        </p:spPr>
      </p:pic>
      <p:pic>
        <p:nvPicPr>
          <p:cNvPr id="9" name="Inhaltsplatzhalter 3" descr="Bangladesh int.png">
            <a:extLst>
              <a:ext uri="{FF2B5EF4-FFF2-40B4-BE49-F238E27FC236}">
                <a16:creationId xmlns:a16="http://schemas.microsoft.com/office/drawing/2014/main" id="{505BBC9A-8436-4505-B38D-D29642931FAB}"/>
              </a:ext>
            </a:extLst>
          </p:cNvPr>
          <p:cNvPicPr>
            <a:picLocks noChangeAspect="1"/>
          </p:cNvPicPr>
          <p:nvPr/>
        </p:nvPicPr>
        <p:blipFill rotWithShape="1">
          <a:blip r:embed="rId3">
            <a:extLst>
              <a:ext uri="{28A0092B-C50C-407E-A947-70E740481C1C}">
                <a14:useLocalDpi xmlns:a14="http://schemas.microsoft.com/office/drawing/2010/main" val="0"/>
              </a:ext>
            </a:extLst>
          </a:blip>
          <a:srcRect l="86694" r="2998"/>
          <a:stretch/>
        </p:blipFill>
        <p:spPr bwMode="auto">
          <a:xfrm>
            <a:off x="827584" y="2287353"/>
            <a:ext cx="885214" cy="237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257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Rechtslage in Bangladesch</a:t>
            </a:r>
            <a:endParaRPr lang="de-DE" altLang="de-DE" sz="32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2" name="Rechteck 1">
            <a:extLst>
              <a:ext uri="{FF2B5EF4-FFF2-40B4-BE49-F238E27FC236}">
                <a16:creationId xmlns:a16="http://schemas.microsoft.com/office/drawing/2014/main" id="{88E60DD2-71AB-40C5-B7C8-185476E4E2F9}"/>
              </a:ext>
            </a:extLst>
          </p:cNvPr>
          <p:cNvSpPr/>
          <p:nvPr/>
        </p:nvSpPr>
        <p:spPr>
          <a:xfrm>
            <a:off x="3839252" y="6550223"/>
            <a:ext cx="5382344" cy="307777"/>
          </a:xfrm>
          <a:prstGeom prst="rect">
            <a:avLst/>
          </a:prstGeom>
        </p:spPr>
        <p:txBody>
          <a:bodyPr wrap="square">
            <a:spAutoFit/>
          </a:bodyPr>
          <a:lstStyle/>
          <a:p>
            <a:r>
              <a:rPr lang="de-DE" sz="1400" dirty="0">
                <a:solidFill>
                  <a:srgbClr val="003366"/>
                </a:solidFill>
                <a:latin typeface="Calibri" panose="020F0502020204030204" pitchFamily="34" charset="0"/>
                <a:ea typeface="Arial"/>
                <a:cs typeface="Calibri" panose="020F0502020204030204" pitchFamily="34" charset="0"/>
              </a:rPr>
              <a:t>Quelle: US Department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Labor, Bureau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International Labor Affairs</a:t>
            </a:r>
          </a:p>
        </p:txBody>
      </p:sp>
      <p:pic>
        <p:nvPicPr>
          <p:cNvPr id="10" name="Inhaltsplatzhalter 3" descr="Bangladesh int.png">
            <a:extLst>
              <a:ext uri="{FF2B5EF4-FFF2-40B4-BE49-F238E27FC236}">
                <a16:creationId xmlns:a16="http://schemas.microsoft.com/office/drawing/2014/main" id="{109BE53D-7EAB-4A95-9308-E0D428D298B7}"/>
              </a:ext>
            </a:extLst>
          </p:cNvPr>
          <p:cNvPicPr>
            <a:picLocks noChangeAspect="1"/>
          </p:cNvPicPr>
          <p:nvPr/>
        </p:nvPicPr>
        <p:blipFill rotWithShape="1">
          <a:blip r:embed="rId3">
            <a:extLst>
              <a:ext uri="{28A0092B-C50C-407E-A947-70E740481C1C}">
                <a14:useLocalDpi xmlns:a14="http://schemas.microsoft.com/office/drawing/2010/main" val="0"/>
              </a:ext>
            </a:extLst>
          </a:blip>
          <a:srcRect l="-133" r="13785"/>
          <a:stretch/>
        </p:blipFill>
        <p:spPr>
          <a:xfrm>
            <a:off x="1547664" y="1901715"/>
            <a:ext cx="5650137" cy="1810417"/>
          </a:xfrm>
          <a:prstGeom prst="rect">
            <a:avLst/>
          </a:prstGeom>
        </p:spPr>
      </p:pic>
      <p:pic>
        <p:nvPicPr>
          <p:cNvPr id="12" name="Inhaltsplatzhalter 3" descr="Bangladesh int.png">
            <a:extLst>
              <a:ext uri="{FF2B5EF4-FFF2-40B4-BE49-F238E27FC236}">
                <a16:creationId xmlns:a16="http://schemas.microsoft.com/office/drawing/2014/main" id="{96159A06-BE28-4B06-A96A-58D0ABDC2E4C}"/>
              </a:ext>
            </a:extLst>
          </p:cNvPr>
          <p:cNvPicPr>
            <a:picLocks noChangeAspect="1"/>
          </p:cNvPicPr>
          <p:nvPr/>
        </p:nvPicPr>
        <p:blipFill rotWithShape="1">
          <a:blip r:embed="rId3">
            <a:extLst>
              <a:ext uri="{28A0092B-C50C-407E-A947-70E740481C1C}">
                <a14:useLocalDpi xmlns:a14="http://schemas.microsoft.com/office/drawing/2010/main" val="0"/>
              </a:ext>
            </a:extLst>
          </a:blip>
          <a:srcRect l="86694" r="2998"/>
          <a:stretch/>
        </p:blipFill>
        <p:spPr bwMode="auto">
          <a:xfrm>
            <a:off x="906923" y="1901715"/>
            <a:ext cx="674498" cy="181041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Bild 2" descr="Bildschirmfoto 2019-05-02 um 12.57.42.png">
            <a:extLst>
              <a:ext uri="{FF2B5EF4-FFF2-40B4-BE49-F238E27FC236}">
                <a16:creationId xmlns:a16="http://schemas.microsoft.com/office/drawing/2014/main" id="{07B22007-BC85-4AE3-BCAC-94AD7A09F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162" y="2636912"/>
            <a:ext cx="6456524" cy="3789040"/>
          </a:xfrm>
          <a:prstGeom prst="rect">
            <a:avLst/>
          </a:prstGeom>
        </p:spPr>
      </p:pic>
    </p:spTree>
    <p:extLst>
      <p:ext uri="{BB962C8B-B14F-4D97-AF65-F5344CB8AC3E}">
        <p14:creationId xmlns:p14="http://schemas.microsoft.com/office/powerpoint/2010/main" val="2628316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Kinderbetreuung: </a:t>
            </a:r>
            <a:b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Rechtslage in Indien und Bangladesch</a:t>
            </a:r>
            <a:endParaRPr lang="de-DE" altLang="de-DE" sz="32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8" name="CustomShape 2">
            <a:extLst>
              <a:ext uri="{FF2B5EF4-FFF2-40B4-BE49-F238E27FC236}">
                <a16:creationId xmlns:a16="http://schemas.microsoft.com/office/drawing/2014/main" id="{41F985A7-DE4E-4385-B9F5-DF48860025DE}"/>
              </a:ext>
            </a:extLst>
          </p:cNvPr>
          <p:cNvSpPr/>
          <p:nvPr/>
        </p:nvSpPr>
        <p:spPr>
          <a:xfrm>
            <a:off x="914802" y="23488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gn="just">
              <a:lnSpc>
                <a:spcPct val="100000"/>
              </a:lnSpc>
              <a:buClr>
                <a:srgbClr val="003366"/>
              </a:buClr>
            </a:pPr>
            <a:r>
              <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Indien – Nationale Ebene: The </a:t>
            </a:r>
            <a:r>
              <a:rPr lang="de-DE" sz="20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Factories</a:t>
            </a:r>
            <a:r>
              <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Act, 1948 </a:t>
            </a:r>
          </a:p>
          <a:p>
            <a:pPr marL="360" algn="just">
              <a:lnSpc>
                <a:spcPct val="100000"/>
              </a:lnSpc>
              <a:buClr>
                <a:srgbClr val="003366"/>
              </a:buCl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Alle Fabriken, die mehr als 30 Arbeiterinnen beschäftigen, müssen über eine Krippe für Kinder unter sechs Jahren verfügen.</a:t>
            </a:r>
          </a:p>
          <a:p>
            <a:pPr marL="360" algn="just">
              <a:lnSpc>
                <a:spcPct val="100000"/>
              </a:lnSpc>
              <a:buClr>
                <a:srgbClr val="003366"/>
              </a:buClr>
            </a:pPr>
            <a:endPar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a:p>
            <a:pPr marL="360" algn="just">
              <a:lnSpc>
                <a:spcPct val="100000"/>
              </a:lnSpc>
              <a:buClr>
                <a:srgbClr val="003366"/>
              </a:buClr>
            </a:pPr>
            <a:r>
              <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Indien – Beispiel Bundesstaatsebene: Karnataka </a:t>
            </a:r>
            <a:r>
              <a:rPr lang="de-DE" sz="20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Factories</a:t>
            </a:r>
            <a:r>
              <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Rules, 1969 </a:t>
            </a:r>
          </a:p>
          <a:p>
            <a:pPr marL="360" algn="just">
              <a:lnSpc>
                <a:spcPct val="100000"/>
              </a:lnSpc>
              <a:buClr>
                <a:srgbClr val="003366"/>
              </a:buCl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schreibt folgende Standards vor:</a:t>
            </a:r>
          </a:p>
          <a:p>
            <a:pPr marL="343260" indent="-342900" algn="just">
              <a:lnSpc>
                <a:spcPct val="100000"/>
              </a:lnSpc>
              <a:buClr>
                <a:srgbClr val="003366"/>
              </a:buClr>
              <a:buFont typeface="Arial" panose="020B0604020202020204" pitchFamily="34" charset="0"/>
              <a:buChar cha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Gestaltung und Ausstattung der Werkskrippe </a:t>
            </a:r>
          </a:p>
          <a:p>
            <a:pPr marL="343260" indent="-342900" algn="just">
              <a:lnSpc>
                <a:spcPct val="100000"/>
              </a:lnSpc>
              <a:buClr>
                <a:srgbClr val="003366"/>
              </a:buClr>
              <a:buFont typeface="Arial" panose="020B0604020202020204" pitchFamily="34" charset="0"/>
              <a:buChar cha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Versorgung mit Milch und kleinen Mahlzeiten </a:t>
            </a:r>
          </a:p>
          <a:p>
            <a:pPr marL="343260" indent="-342900" algn="just">
              <a:lnSpc>
                <a:spcPct val="100000"/>
              </a:lnSpc>
              <a:buClr>
                <a:srgbClr val="003366"/>
              </a:buClr>
              <a:buFont typeface="Arial" panose="020B0604020202020204" pitchFamily="34" charset="0"/>
              <a:buChar cha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Qualifizierung der Mitarbeiter*innen der Krippe </a:t>
            </a:r>
          </a:p>
          <a:p>
            <a:pPr marL="343260" indent="-342900" algn="just">
              <a:lnSpc>
                <a:spcPct val="100000"/>
              </a:lnSpc>
              <a:buClr>
                <a:srgbClr val="003366"/>
              </a:buClr>
              <a:buFont typeface="Arial" panose="020B0604020202020204" pitchFamily="34" charset="0"/>
              <a:buChar char="•"/>
            </a:pPr>
            <a:endPar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a:p>
            <a:pPr marL="360" algn="just">
              <a:lnSpc>
                <a:spcPct val="100000"/>
              </a:lnSpc>
              <a:buClr>
                <a:srgbClr val="003366"/>
              </a:buClr>
            </a:pPr>
            <a:r>
              <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Bangladesch</a:t>
            </a:r>
          </a:p>
          <a:p>
            <a:pPr marL="360" algn="just">
              <a:lnSpc>
                <a:spcPct val="100000"/>
              </a:lnSpc>
              <a:buClr>
                <a:srgbClr val="003366"/>
              </a:buCl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Die Gesetzeslage in Bangladesch ist mehr oder weniger</a:t>
            </a:r>
          </a:p>
          <a:p>
            <a:pPr marL="360" algn="just">
              <a:lnSpc>
                <a:spcPct val="100000"/>
              </a:lnSpc>
              <a:buClr>
                <a:srgbClr val="003366"/>
              </a:buCl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identisch, nur dass die Fabrik 50+ weibliche Angestellte</a:t>
            </a:r>
          </a:p>
          <a:p>
            <a:pPr marL="360" algn="just">
              <a:lnSpc>
                <a:spcPct val="100000"/>
              </a:lnSpc>
              <a:buClr>
                <a:srgbClr val="003366"/>
              </a:buCl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haben muss, damit Krippen eingerichtet werden..</a:t>
            </a:r>
          </a:p>
          <a:p>
            <a:pPr marL="360" algn="just">
              <a:lnSpc>
                <a:spcPct val="100000"/>
              </a:lnSpc>
              <a:buClr>
                <a:srgbClr val="003366"/>
              </a:buClr>
            </a:pPr>
            <a:endPar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pic>
        <p:nvPicPr>
          <p:cNvPr id="9" name="Grafik 8">
            <a:extLst>
              <a:ext uri="{FF2B5EF4-FFF2-40B4-BE49-F238E27FC236}">
                <a16:creationId xmlns:a16="http://schemas.microsoft.com/office/drawing/2014/main" id="{C36BB5AC-A091-47CA-9FE2-EA343CFAC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1289" y="4437112"/>
            <a:ext cx="2255025" cy="1691269"/>
          </a:xfrm>
          <a:prstGeom prst="rect">
            <a:avLst/>
          </a:prstGeom>
        </p:spPr>
      </p:pic>
    </p:spTree>
    <p:extLst>
      <p:ext uri="{BB962C8B-B14F-4D97-AF65-F5344CB8AC3E}">
        <p14:creationId xmlns:p14="http://schemas.microsoft.com/office/powerpoint/2010/main" val="15637174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 Rechtslage in Indien und Bangladesch</a:t>
            </a:r>
            <a:endParaRPr lang="de-DE" altLang="de-DE" sz="32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8" name="CustomShape 2">
            <a:extLst>
              <a:ext uri="{FF2B5EF4-FFF2-40B4-BE49-F238E27FC236}">
                <a16:creationId xmlns:a16="http://schemas.microsoft.com/office/drawing/2014/main" id="{41F985A7-DE4E-4385-B9F5-DF48860025DE}"/>
              </a:ext>
            </a:extLst>
          </p:cNvPr>
          <p:cNvSpPr/>
          <p:nvPr/>
        </p:nvSpPr>
        <p:spPr>
          <a:xfrm>
            <a:off x="914802" y="23488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gn="just">
              <a:lnSpc>
                <a:spcPct val="100000"/>
              </a:lnSpc>
              <a:buClr>
                <a:srgbClr val="003366"/>
              </a:buClr>
            </a:pPr>
            <a:endPar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
        <p:nvSpPr>
          <p:cNvPr id="18" name="CustomShape 2">
            <a:extLst>
              <a:ext uri="{FF2B5EF4-FFF2-40B4-BE49-F238E27FC236}">
                <a16:creationId xmlns:a16="http://schemas.microsoft.com/office/drawing/2014/main" id="{047D1A33-6E8C-4782-A96A-7F29CB083219}"/>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gn="just">
              <a:lnSpc>
                <a:spcPct val="100000"/>
              </a:lnSpc>
              <a:buClr>
                <a:srgbClr val="003366"/>
              </a:buClr>
            </a:pPr>
            <a:r>
              <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Indien</a:t>
            </a:r>
          </a:p>
          <a:p>
            <a:pPr marL="343260" indent="-342900" algn="just">
              <a:lnSpc>
                <a:spcPct val="100000"/>
              </a:lnSpc>
              <a:buClr>
                <a:srgbClr val="003366"/>
              </a:buClr>
              <a:buFont typeface="Arial" panose="020B0604020202020204" pitchFamily="34" charset="0"/>
              <a:buChar char="•"/>
            </a:pPr>
            <a:r>
              <a:rPr lang="de-DE"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Neuerung im Mutterschutzgesetz in 2017</a:t>
            </a:r>
          </a:p>
          <a:p>
            <a:pPr marL="343260" indent="-342900" algn="just">
              <a:lnSpc>
                <a:spcPct val="100000"/>
              </a:lnSpc>
              <a:buClr>
                <a:srgbClr val="003366"/>
              </a:buClr>
              <a:buFont typeface="Arial" panose="020B0604020202020204" pitchFamily="34" charset="0"/>
              <a:buChar char="•"/>
            </a:pPr>
            <a:r>
              <a:rPr lang="de-DE"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26 Wochen bezahlter Mutterschutz</a:t>
            </a:r>
          </a:p>
          <a:p>
            <a:pPr marL="343260" indent="-342900" algn="just">
              <a:lnSpc>
                <a:spcPct val="100000"/>
              </a:lnSpc>
              <a:buClr>
                <a:srgbClr val="003366"/>
              </a:buClr>
              <a:buFont typeface="Arial" panose="020B0604020202020204" pitchFamily="34" charset="0"/>
              <a:buChar char="•"/>
            </a:pPr>
            <a:r>
              <a:rPr lang="de-DE"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gilt für alle Betriebe mit mehr als 10 Mitarbeiter*innen</a:t>
            </a:r>
          </a:p>
          <a:p>
            <a:pPr marL="343260" indent="-342900" algn="just">
              <a:lnSpc>
                <a:spcPct val="100000"/>
              </a:lnSpc>
              <a:buClr>
                <a:srgbClr val="003366"/>
              </a:buClr>
              <a:buFont typeface="Arial" panose="020B0604020202020204" pitchFamily="34" charset="0"/>
              <a:buChar char="•"/>
            </a:pPr>
            <a:endParaRPr lang="de-DE"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a:p>
            <a:pPr marL="360" algn="just">
              <a:lnSpc>
                <a:spcPct val="100000"/>
              </a:lnSpc>
              <a:buClr>
                <a:srgbClr val="003366"/>
              </a:buClr>
            </a:pPr>
            <a:r>
              <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Bangladesch</a:t>
            </a:r>
          </a:p>
          <a:p>
            <a:pPr marL="343260" indent="-342900" algn="just">
              <a:lnSpc>
                <a:spcPct val="100000"/>
              </a:lnSpc>
              <a:buClr>
                <a:srgbClr val="003366"/>
              </a:buClr>
              <a:buFont typeface="Arial" panose="020B0604020202020204" pitchFamily="34" charset="0"/>
              <a:buChar char="•"/>
            </a:pPr>
            <a:r>
              <a:rPr lang="de-DE"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16 Wochen bezahlter Mutterschutz</a:t>
            </a:r>
          </a:p>
          <a:p>
            <a:pPr marL="343260" indent="-342900" algn="just">
              <a:lnSpc>
                <a:spcPct val="100000"/>
              </a:lnSpc>
              <a:buClr>
                <a:srgbClr val="003366"/>
              </a:buClr>
              <a:buFont typeface="Arial" panose="020B0604020202020204" pitchFamily="34" charset="0"/>
              <a:buChar char="•"/>
            </a:pPr>
            <a:r>
              <a:rPr lang="de-DE"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im öffentlichen Dienst 24 Wochen</a:t>
            </a:r>
          </a:p>
        </p:txBody>
      </p:sp>
    </p:spTree>
    <p:extLst>
      <p:ext uri="{BB962C8B-B14F-4D97-AF65-F5344CB8AC3E}">
        <p14:creationId xmlns:p14="http://schemas.microsoft.com/office/powerpoint/2010/main" val="322775564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1">
            <a:extLst>
              <a:ext uri="{FF2B5EF4-FFF2-40B4-BE49-F238E27FC236}">
                <a16:creationId xmlns:a16="http://schemas.microsoft.com/office/drawing/2014/main" id="{9629444C-2B36-4856-9FF1-8B922FF7667E}"/>
              </a:ext>
            </a:extLst>
          </p:cNvPr>
          <p:cNvSpPr txBox="1"/>
          <p:nvPr/>
        </p:nvSpPr>
        <p:spPr>
          <a:xfrm>
            <a:off x="906522" y="1196752"/>
            <a:ext cx="8000640" cy="563040"/>
          </a:xfrm>
          <a:prstGeom prst="rect">
            <a:avLst/>
          </a:prstGeom>
          <a:noFill/>
          <a:ln>
            <a:noFill/>
          </a:ln>
        </p:spPr>
        <p:txBody>
          <a:bodyPr anchor="b"/>
          <a:lstStyle/>
          <a:p>
            <a:pPr algn="ctr">
              <a:lnSpc>
                <a:spcPct val="100000"/>
              </a:lnSpc>
            </a:pPr>
            <a:r>
              <a:rPr lang="en-US" sz="2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a:t>
            </a:r>
            <a:r>
              <a:rPr lang="en-US" sz="28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Wer</a:t>
            </a:r>
            <a:r>
              <a:rPr lang="en-US" sz="2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a:t>
            </a:r>
            <a:r>
              <a:rPr lang="en-US" sz="28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passt</a:t>
            </a:r>
            <a:r>
              <a:rPr lang="en-US" sz="2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auf? </a:t>
            </a:r>
            <a:r>
              <a:rPr lang="en-US" sz="28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Kampagnenvideo</a:t>
            </a:r>
            <a:r>
              <a:rPr lang="en-US" sz="2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a:t>
            </a:r>
            <a:endParaRPr lang="en-US" sz="2400" spc="-1" dirty="0">
              <a:solidFill>
                <a:srgbClr val="003366"/>
              </a:solidFill>
              <a:uFill>
                <a:solidFill>
                  <a:srgbClr val="FFFFFF"/>
                </a:solidFill>
              </a:uFill>
              <a:latin typeface="Calibri" panose="020F0502020204030204" pitchFamily="34" charset="0"/>
              <a:cs typeface="Calibri" panose="020F0502020204030204" pitchFamily="34" charset="0"/>
            </a:endParaRPr>
          </a:p>
        </p:txBody>
      </p:sp>
      <p:sp>
        <p:nvSpPr>
          <p:cNvPr id="4" name="CustomShape 2">
            <a:extLst>
              <a:ext uri="{FF2B5EF4-FFF2-40B4-BE49-F238E27FC236}">
                <a16:creationId xmlns:a16="http://schemas.microsoft.com/office/drawing/2014/main" id="{2353834E-2CD8-4DD5-90E2-5424BAAFA1E1}"/>
              </a:ext>
            </a:extLst>
          </p:cNvPr>
          <p:cNvSpPr/>
          <p:nvPr/>
        </p:nvSpPr>
        <p:spPr>
          <a:xfrm>
            <a:off x="914802" y="23488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r>
              <a:rPr lang="de-DE" sz="2000" b="1" dirty="0">
                <a:solidFill>
                  <a:srgbClr val="002060"/>
                </a:solidFill>
                <a:latin typeface="Calibri" panose="020F0502020204030204" pitchFamily="34" charset="0"/>
                <a:cs typeface="Calibri" panose="020F0502020204030204" pitchFamily="34" charset="0"/>
              </a:rPr>
              <a:t>Machen Sie sich Notizen zu folgenden Fragen:</a:t>
            </a:r>
          </a:p>
          <a:p>
            <a:pPr lvl="0"/>
            <a:endParaRPr lang="de-DE" sz="2000" b="1" dirty="0">
              <a:solidFill>
                <a:srgbClr val="002060"/>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Wer passt auf die Kinder der Näherinnen aus dem Video auf?</a:t>
            </a:r>
          </a:p>
          <a:p>
            <a:pPr marL="342900" lvl="0" indent="-342900">
              <a:buFont typeface="Arial" panose="020B0604020202020204" pitchFamily="34" charset="0"/>
              <a:buChar char="•"/>
            </a:pPr>
            <a:endParaRPr lang="de-DE" sz="2000" dirty="0">
              <a:solidFill>
                <a:srgbClr val="002060"/>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Warum haben die Frauen nicht die Möglichkeit, ausreichend Zeit mit ihren Kindern zu verbringen?</a:t>
            </a:r>
          </a:p>
          <a:p>
            <a:pPr marL="342900" lvl="0" indent="-342900">
              <a:buFont typeface="Arial" panose="020B0604020202020204" pitchFamily="34" charset="0"/>
              <a:buChar char="•"/>
            </a:pPr>
            <a:endParaRPr lang="de-DE" sz="2000" dirty="0">
              <a:solidFill>
                <a:srgbClr val="002060"/>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Gibt es eine gesetzliche Regelung, die die Betreuung der Kinder gewährleistet?</a:t>
            </a:r>
          </a:p>
          <a:p>
            <a:pPr marL="342900" lvl="0" indent="-342900">
              <a:buFont typeface="Arial" panose="020B0604020202020204" pitchFamily="34" charset="0"/>
              <a:buChar char="•"/>
            </a:pPr>
            <a:endParaRPr lang="de-DE" sz="2000" dirty="0">
              <a:solidFill>
                <a:srgbClr val="002060"/>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Wo sind die Väter?</a:t>
            </a:r>
          </a:p>
        </p:txBody>
      </p:sp>
    </p:spTree>
    <p:extLst>
      <p:ext uri="{BB962C8B-B14F-4D97-AF65-F5344CB8AC3E}">
        <p14:creationId xmlns:p14="http://schemas.microsoft.com/office/powerpoint/2010/main" val="6653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9D141-6999-4601-B243-FCB737CB8219}"/>
              </a:ext>
            </a:extLst>
          </p:cNvPr>
          <p:cNvSpPr>
            <a:spLocks noGrp="1"/>
          </p:cNvSpPr>
          <p:nvPr>
            <p:ph type="title"/>
          </p:nvPr>
        </p:nvSpPr>
        <p:spPr/>
        <p:txBody>
          <a:bodyPr/>
          <a:lstStyle/>
          <a:p>
            <a:pPr algn="ctr"/>
            <a:r>
              <a:rPr lang="de-DE" dirty="0" err="1">
                <a:latin typeface="Calibri" panose="020F0502020204030204" pitchFamily="34" charset="0"/>
                <a:cs typeface="Calibri" panose="020F0502020204030204" pitchFamily="34" charset="0"/>
              </a:rPr>
              <a:t>Equal</a:t>
            </a:r>
            <a:r>
              <a:rPr lang="de-DE" dirty="0">
                <a:latin typeface="Calibri" panose="020F0502020204030204" pitchFamily="34" charset="0"/>
                <a:cs typeface="Calibri" panose="020F0502020204030204" pitchFamily="34" charset="0"/>
              </a:rPr>
              <a:t> Care?</a:t>
            </a:r>
          </a:p>
        </p:txBody>
      </p:sp>
      <p:sp>
        <p:nvSpPr>
          <p:cNvPr id="3" name="Inhaltsplatzhalter 2">
            <a:extLst>
              <a:ext uri="{FF2B5EF4-FFF2-40B4-BE49-F238E27FC236}">
                <a16:creationId xmlns:a16="http://schemas.microsoft.com/office/drawing/2014/main" id="{CF549AC3-633D-49BB-940B-7CC7E9127AE1}"/>
              </a:ext>
            </a:extLst>
          </p:cNvPr>
          <p:cNvSpPr>
            <a:spLocks noGrp="1"/>
          </p:cNvSpPr>
          <p:nvPr>
            <p:ph idx="1"/>
          </p:nvPr>
        </p:nvSpPr>
        <p:spPr>
          <a:xfrm>
            <a:off x="914400" y="2132856"/>
            <a:ext cx="7735989" cy="4495800"/>
          </a:xfrm>
        </p:spPr>
        <p:txBody>
          <a:bodyPr/>
          <a:lstStyle/>
          <a:p>
            <a:pPr>
              <a:buFont typeface="Arial" panose="020B0604020202020204" pitchFamily="34" charset="0"/>
              <a:buChar char="•"/>
            </a:pPr>
            <a:r>
              <a:rPr lang="de-DE" sz="2400" b="1" dirty="0">
                <a:latin typeface="Calibri" panose="020F0502020204030204" pitchFamily="34" charset="0"/>
                <a:cs typeface="Calibri" panose="020F0502020204030204" pitchFamily="34" charset="0"/>
              </a:rPr>
              <a:t>Gender Care Gap = die Lücke in der Zeitverwendung für unbezahlte Care-Arbeit zwischen Frauen und Männern</a:t>
            </a:r>
          </a:p>
          <a:p>
            <a:pPr>
              <a:buFont typeface="Arial" panose="020B0604020202020204" pitchFamily="34" charset="0"/>
              <a:buChar char="•"/>
            </a:pPr>
            <a:r>
              <a:rPr lang="de-DE" sz="2400" dirty="0">
                <a:latin typeface="Calibri" panose="020F0502020204030204" pitchFamily="34" charset="0"/>
                <a:cs typeface="Calibri" panose="020F0502020204030204" pitchFamily="34" charset="0"/>
              </a:rPr>
              <a:t>weltweit verrichten Frauen (ein Vielfaches) mehr unbezahlte Care-Arbeit als Männer</a:t>
            </a:r>
          </a:p>
          <a:p>
            <a:pPr>
              <a:buFont typeface="Arial" panose="020B0604020202020204" pitchFamily="34" charset="0"/>
              <a:buChar char="•"/>
            </a:pPr>
            <a:r>
              <a:rPr lang="de-DE" sz="2400" dirty="0">
                <a:latin typeface="Calibri" panose="020F0502020204030204" pitchFamily="34" charset="0"/>
                <a:cs typeface="Calibri" panose="020F0502020204030204" pitchFamily="34" charset="0"/>
              </a:rPr>
              <a:t>Zu Care-Arbeit zählt: die Betreuung der Kinder, das Pflegen von Angehörigen, Hausarbeit, Ehrenamt </a:t>
            </a:r>
          </a:p>
          <a:p>
            <a:pPr>
              <a:buFont typeface="Arial" panose="020B0604020202020204" pitchFamily="34" charset="0"/>
              <a:buChar char="•"/>
            </a:pPr>
            <a:r>
              <a:rPr lang="de-DE" sz="2400" b="1" dirty="0">
                <a:latin typeface="Calibri" panose="020F0502020204030204" pitchFamily="34" charset="0"/>
                <a:cs typeface="Calibri" panose="020F0502020204030204" pitchFamily="34" charset="0"/>
              </a:rPr>
              <a:t>Probleme des Gender Care Gap: </a:t>
            </a:r>
          </a:p>
          <a:p>
            <a:pPr>
              <a:buFontTx/>
              <a:buChar char="-"/>
            </a:pPr>
            <a:r>
              <a:rPr lang="de-DE" sz="2400" dirty="0">
                <a:latin typeface="Calibri" panose="020F0502020204030204" pitchFamily="34" charset="0"/>
                <a:cs typeface="Calibri" panose="020F0502020204030204" pitchFamily="34" charset="0"/>
              </a:rPr>
              <a:t>Systematische finanzielle Schlechterstellung von Frauen; Risiko Altersarmut</a:t>
            </a:r>
          </a:p>
          <a:p>
            <a:pPr>
              <a:buFontTx/>
              <a:buChar char="-"/>
            </a:pPr>
            <a:r>
              <a:rPr lang="de-DE" sz="2400" dirty="0">
                <a:latin typeface="Calibri" panose="020F0502020204030204" pitchFamily="34" charset="0"/>
                <a:cs typeface="Calibri" panose="020F0502020204030204" pitchFamily="34" charset="0"/>
              </a:rPr>
              <a:t>Doppelbelastung: Erwerbsarbeit und unbezahlte Care-Arbeit</a:t>
            </a:r>
          </a:p>
          <a:p>
            <a:pPr marL="457200" indent="-457200">
              <a:buFont typeface="Arial" panose="020B0604020202020204" pitchFamily="34" charset="0"/>
              <a:buChar char="•"/>
            </a:pPr>
            <a:endParaRPr lang="de-D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9234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Arbeitsrechtsverletzungen in Produktionsländern </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436766"/>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Geschlechtsspezifische Diskriminierung</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Erzwungene Überstunden/Zwangsarbeit</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Gewerkschaftsunterdrückung</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(z.T. illegale) Niedriglöhne</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verspätete Lohnzahlungen</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Sicherheitsmängel bei Gebäuden und Arbeitsschutz</a:t>
            </a: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1071275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Folgen der Arbeitsbedingungen</a:t>
            </a:r>
            <a:b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für Mütter und Kinder</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pic>
        <p:nvPicPr>
          <p:cNvPr id="6" name="Grafik 5">
            <a:extLst>
              <a:ext uri="{FF2B5EF4-FFF2-40B4-BE49-F238E27FC236}">
                <a16:creationId xmlns:a16="http://schemas.microsoft.com/office/drawing/2014/main" id="{C5EF70E3-0C31-404A-B68C-3B3854CF8CA1}"/>
              </a:ext>
            </a:extLst>
          </p:cNvPr>
          <p:cNvPicPr>
            <a:picLocks noChangeAspect="1"/>
          </p:cNvPicPr>
          <p:nvPr/>
        </p:nvPicPr>
        <p:blipFill rotWithShape="1">
          <a:blip r:embed="rId3"/>
          <a:srcRect l="9599" t="27360" r="43912" b="10625"/>
          <a:stretch/>
        </p:blipFill>
        <p:spPr>
          <a:xfrm>
            <a:off x="2771800" y="2586893"/>
            <a:ext cx="5607841" cy="4205880"/>
          </a:xfrm>
          <a:prstGeom prst="rect">
            <a:avLst/>
          </a:prstGeom>
        </p:spPr>
      </p:pic>
      <p:sp>
        <p:nvSpPr>
          <p:cNvPr id="7" name="Textfeld 6">
            <a:extLst>
              <a:ext uri="{FF2B5EF4-FFF2-40B4-BE49-F238E27FC236}">
                <a16:creationId xmlns:a16="http://schemas.microsoft.com/office/drawing/2014/main" id="{978190AF-E180-4E6F-A7C4-97E7A5B318AA}"/>
              </a:ext>
            </a:extLst>
          </p:cNvPr>
          <p:cNvSpPr txBox="1"/>
          <p:nvPr/>
        </p:nvSpPr>
        <p:spPr>
          <a:xfrm>
            <a:off x="982764" y="2388513"/>
            <a:ext cx="3157188" cy="1477328"/>
          </a:xfrm>
          <a:prstGeom prst="rect">
            <a:avLst/>
          </a:prstGeom>
          <a:noFill/>
        </p:spPr>
        <p:txBody>
          <a:bodyPr wrap="square" rtlCol="0">
            <a:spAutoFit/>
          </a:bodyPr>
          <a:lstStyle/>
          <a:p>
            <a:r>
              <a:rPr lang="de-DE" sz="1800" dirty="0">
                <a:solidFill>
                  <a:srgbClr val="082452"/>
                </a:solidFill>
                <a:latin typeface="+mj-lt"/>
              </a:rPr>
              <a:t>Zeitraum, in dem die befragten Frauen nach der Geburt eines Kindes der Arbeit in der Regel fernbleiben.</a:t>
            </a:r>
          </a:p>
        </p:txBody>
      </p:sp>
      <p:sp>
        <p:nvSpPr>
          <p:cNvPr id="9" name="Textfeld 8">
            <a:extLst>
              <a:ext uri="{FF2B5EF4-FFF2-40B4-BE49-F238E27FC236}">
                <a16:creationId xmlns:a16="http://schemas.microsoft.com/office/drawing/2014/main" id="{5C569708-7721-4950-AD37-36A19542ECA7}"/>
              </a:ext>
            </a:extLst>
          </p:cNvPr>
          <p:cNvSpPr txBox="1"/>
          <p:nvPr/>
        </p:nvSpPr>
        <p:spPr>
          <a:xfrm>
            <a:off x="7380312" y="6515750"/>
            <a:ext cx="1763688" cy="292388"/>
          </a:xfrm>
          <a:prstGeom prst="rect">
            <a:avLst/>
          </a:prstGeom>
          <a:noFill/>
        </p:spPr>
        <p:txBody>
          <a:bodyPr wrap="square" rtlCol="0">
            <a:spAutoFit/>
          </a:bodyPr>
          <a:lstStyle/>
          <a:p>
            <a:r>
              <a:rPr lang="de-DE" sz="1300" dirty="0">
                <a:solidFill>
                  <a:srgbClr val="082452"/>
                </a:solidFill>
                <a:latin typeface="Arial"/>
                <a:ea typeface="Arial"/>
                <a:cs typeface="Arial"/>
              </a:rPr>
              <a:t>Quelle: </a:t>
            </a:r>
            <a:r>
              <a:rPr lang="de-DE" sz="1300" dirty="0" err="1">
                <a:solidFill>
                  <a:srgbClr val="082452"/>
                </a:solidFill>
                <a:latin typeface="Arial"/>
                <a:ea typeface="Arial"/>
                <a:cs typeface="Arial"/>
              </a:rPr>
              <a:t>Cividep</a:t>
            </a:r>
            <a:r>
              <a:rPr lang="de-DE" sz="1300" dirty="0">
                <a:solidFill>
                  <a:srgbClr val="082452"/>
                </a:solidFill>
                <a:latin typeface="Arial"/>
                <a:ea typeface="Arial"/>
                <a:cs typeface="Arial"/>
              </a:rPr>
              <a:t> India</a:t>
            </a:r>
          </a:p>
        </p:txBody>
      </p:sp>
    </p:spTree>
    <p:extLst>
      <p:ext uri="{BB962C8B-B14F-4D97-AF65-F5344CB8AC3E}">
        <p14:creationId xmlns:p14="http://schemas.microsoft.com/office/powerpoint/2010/main" val="3637589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Folgen der Arbeitsbedingungen für Mütter</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Stillen am Arbeitsplatz nicht möglich</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geben Jobs auf und verlieren erarbeitete Vorteile (Sozialleistungen)</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bringen Kinder zu Verwandten, lassen sie durch ältere Geschwister beaufsichtigen oder müssen sie alleine lassen</a:t>
            </a:r>
          </a:p>
          <a:p>
            <a:pPr marL="344487" lvl="0" defTabSz="914400">
              <a:spcBef>
                <a:spcPts val="500"/>
              </a:spcBef>
              <a:buClr>
                <a:srgbClr val="003366"/>
              </a:buClr>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Cividep</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Studie zu Kinderbetreuung in Bangalore:</a:t>
            </a:r>
          </a:p>
          <a:p>
            <a:pPr marL="1587" lvl="0" indent="0" defTabSz="914400">
              <a:spcBef>
                <a:spcPts val="500"/>
              </a:spcBef>
              <a:buClr>
                <a:srgbClr val="003366"/>
              </a:buClr>
              <a:buSzPct val="75000"/>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nur 6% der gemeldeten Kinder der Beschäftigten profitierten von den Angeboten zur Kinderbetreuung </a:t>
            </a: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2222403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Folgen der Arbeitsbedingungen für Kinder</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keine oder unzureichende Betreuung und Förderung</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Trennung von der Mutter/den Eltern</a:t>
            </a:r>
          </a:p>
          <a:p>
            <a:pPr marL="801687" lvl="1" indent="-342900" defTabSz="914400">
              <a:spcBef>
                <a:spcPts val="500"/>
              </a:spcBef>
              <a:buClr>
                <a:srgbClr val="003366"/>
              </a:buClr>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Entwicklungsstörungen, v.a. in früher Kindheit</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Betreuung der jüngeren durch die älteren Geschwister</a:t>
            </a:r>
          </a:p>
          <a:p>
            <a:pPr marL="801687" lvl="1" indent="-342900" defTabSz="914400">
              <a:spcBef>
                <a:spcPts val="500"/>
              </a:spcBef>
              <a:buClr>
                <a:srgbClr val="003366"/>
              </a:buClr>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eingeschränkter Schulbesuch</a:t>
            </a:r>
          </a:p>
          <a:p>
            <a:pPr marL="801687" lvl="1" indent="-342900" defTabSz="914400">
              <a:spcBef>
                <a:spcPts val="500"/>
              </a:spcBef>
              <a:buClr>
                <a:srgbClr val="003366"/>
              </a:buClr>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Gefährdung der Kinder</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Heimarbeit</a:t>
            </a: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indent="0" defTabSz="914400">
              <a:spcBef>
                <a:spcPts val="500"/>
              </a:spcBef>
              <a:buClr>
                <a:srgbClr val="003366"/>
              </a:buClr>
              <a:buSzPct val="75000"/>
              <a:defRPr/>
            </a:pPr>
            <a:r>
              <a:rPr lang="de-DE" sz="2000" b="1" dirty="0">
                <a:solidFill>
                  <a:srgbClr val="082452"/>
                </a:solidFill>
                <a:latin typeface="Calibri" panose="020F0502020204030204" pitchFamily="34" charset="0"/>
                <a:ea typeface="Arial"/>
                <a:cs typeface="Calibri" panose="020F0502020204030204" pitchFamily="34" charset="0"/>
              </a:rPr>
              <a:t>Versorgung mit Kinderbetreuungseinrichtungen führt zu 50% Steigerung der Produktivität der Mütter und sinkender Erkrankungsrate sowie besserem Wachstum der Kinder.</a:t>
            </a: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2144232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in Indien</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graphicFrame>
        <p:nvGraphicFramePr>
          <p:cNvPr id="6" name="Diagramm 5">
            <a:extLst>
              <a:ext uri="{FF2B5EF4-FFF2-40B4-BE49-F238E27FC236}">
                <a16:creationId xmlns:a16="http://schemas.microsoft.com/office/drawing/2014/main" id="{56818ADC-C48F-4BD9-B975-F832B0D6FD4C}"/>
              </a:ext>
            </a:extLst>
          </p:cNvPr>
          <p:cNvGraphicFramePr>
            <a:graphicFrameLocks/>
          </p:cNvGraphicFramePr>
          <p:nvPr>
            <p:extLst>
              <p:ext uri="{D42A27DB-BD31-4B8C-83A1-F6EECF244321}">
                <p14:modId xmlns:p14="http://schemas.microsoft.com/office/powerpoint/2010/main" val="2027195571"/>
              </p:ext>
            </p:extLst>
          </p:nvPr>
        </p:nvGraphicFramePr>
        <p:xfrm>
          <a:off x="3606550" y="2151388"/>
          <a:ext cx="5537450" cy="31231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6">
            <a:extLst>
              <a:ext uri="{FF2B5EF4-FFF2-40B4-BE49-F238E27FC236}">
                <a16:creationId xmlns:a16="http://schemas.microsoft.com/office/drawing/2014/main" id="{47E2BF79-458E-402A-B2F5-905C3BFD0812}"/>
              </a:ext>
            </a:extLst>
          </p:cNvPr>
          <p:cNvGraphicFramePr>
            <a:graphicFrameLocks/>
          </p:cNvGraphicFramePr>
          <p:nvPr>
            <p:extLst>
              <p:ext uri="{D42A27DB-BD31-4B8C-83A1-F6EECF244321}">
                <p14:modId xmlns:p14="http://schemas.microsoft.com/office/powerpoint/2010/main" val="2448947494"/>
              </p:ext>
            </p:extLst>
          </p:nvPr>
        </p:nvGraphicFramePr>
        <p:xfrm>
          <a:off x="676105" y="3296317"/>
          <a:ext cx="5048029" cy="364502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feld 8">
            <a:extLst>
              <a:ext uri="{FF2B5EF4-FFF2-40B4-BE49-F238E27FC236}">
                <a16:creationId xmlns:a16="http://schemas.microsoft.com/office/drawing/2014/main" id="{C3EB45F1-21AF-4A03-B7D6-1D28405F499F}"/>
              </a:ext>
            </a:extLst>
          </p:cNvPr>
          <p:cNvSpPr txBox="1"/>
          <p:nvPr/>
        </p:nvSpPr>
        <p:spPr>
          <a:xfrm>
            <a:off x="1331640" y="2151388"/>
            <a:ext cx="1609736" cy="1144929"/>
          </a:xfrm>
          <a:prstGeom prst="rect">
            <a:avLst/>
          </a:prstGeom>
          <a:noFill/>
        </p:spPr>
        <p:txBody>
          <a:bodyPr wrap="none" rtlCol="0">
            <a:spAutoFit/>
          </a:bodyPr>
          <a:lstStyle/>
          <a:p>
            <a:pPr algn="ctr" eaLnBrk="0" hangingPunct="0">
              <a:lnSpc>
                <a:spcPct val="90000"/>
              </a:lnSpc>
            </a:pPr>
            <a:r>
              <a:rPr lang="de-DE" sz="4800" b="1" dirty="0">
                <a:solidFill>
                  <a:srgbClr val="003366"/>
                </a:solidFill>
                <a:latin typeface="Calibri" panose="020F0502020204030204" pitchFamily="34" charset="0"/>
                <a:ea typeface="Arial"/>
                <a:cs typeface="Calibri" panose="020F0502020204030204" pitchFamily="34" charset="0"/>
              </a:rPr>
              <a:t>3,25</a:t>
            </a:r>
          </a:p>
          <a:p>
            <a:pPr algn="ctr" eaLnBrk="0" hangingPunct="0">
              <a:lnSpc>
                <a:spcPct val="90000"/>
              </a:lnSpc>
            </a:pPr>
            <a:r>
              <a:rPr lang="de-DE" sz="2800" b="1" dirty="0">
                <a:solidFill>
                  <a:srgbClr val="003366"/>
                </a:solidFill>
                <a:latin typeface="Calibri" panose="020F0502020204030204" pitchFamily="34" charset="0"/>
                <a:ea typeface="Arial"/>
                <a:cs typeface="Calibri" panose="020F0502020204030204" pitchFamily="34" charset="0"/>
              </a:rPr>
              <a:t>Millionen</a:t>
            </a:r>
          </a:p>
        </p:txBody>
      </p:sp>
    </p:spTree>
    <p:extLst>
      <p:ext uri="{BB962C8B-B14F-4D97-AF65-F5344CB8AC3E}">
        <p14:creationId xmlns:p14="http://schemas.microsoft.com/office/powerpoint/2010/main" val="469105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807743" y="624667"/>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in Indien</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
        <p:nvSpPr>
          <p:cNvPr id="14" name="Rechteck 13">
            <a:extLst>
              <a:ext uri="{FF2B5EF4-FFF2-40B4-BE49-F238E27FC236}">
                <a16:creationId xmlns:a16="http://schemas.microsoft.com/office/drawing/2014/main" id="{0878E693-89C5-48C5-A4B7-283F20288B9D}"/>
              </a:ext>
            </a:extLst>
          </p:cNvPr>
          <p:cNvSpPr/>
          <p:nvPr/>
        </p:nvSpPr>
        <p:spPr bwMode="auto">
          <a:xfrm>
            <a:off x="5110388" y="2130958"/>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16" name="Rechteck 15">
            <a:extLst>
              <a:ext uri="{FF2B5EF4-FFF2-40B4-BE49-F238E27FC236}">
                <a16:creationId xmlns:a16="http://schemas.microsoft.com/office/drawing/2014/main" id="{F80B6910-1CB8-4395-BF34-C9D665B5A3B4}"/>
              </a:ext>
            </a:extLst>
          </p:cNvPr>
          <p:cNvSpPr/>
          <p:nvPr/>
        </p:nvSpPr>
        <p:spPr bwMode="auto">
          <a:xfrm>
            <a:off x="6582977" y="2162586"/>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19" name="Rechteck 18">
            <a:extLst>
              <a:ext uri="{FF2B5EF4-FFF2-40B4-BE49-F238E27FC236}">
                <a16:creationId xmlns:a16="http://schemas.microsoft.com/office/drawing/2014/main" id="{5B359C64-3740-408F-ABFC-91DEDDF54E35}"/>
              </a:ext>
            </a:extLst>
          </p:cNvPr>
          <p:cNvSpPr/>
          <p:nvPr/>
        </p:nvSpPr>
        <p:spPr bwMode="auto">
          <a:xfrm>
            <a:off x="2792866" y="3298818"/>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21" name="Rechteck 20">
            <a:extLst>
              <a:ext uri="{FF2B5EF4-FFF2-40B4-BE49-F238E27FC236}">
                <a16:creationId xmlns:a16="http://schemas.microsoft.com/office/drawing/2014/main" id="{69D7D044-0ED0-45F8-81BD-038AEF7BDC46}"/>
              </a:ext>
            </a:extLst>
          </p:cNvPr>
          <p:cNvSpPr/>
          <p:nvPr/>
        </p:nvSpPr>
        <p:spPr bwMode="auto">
          <a:xfrm>
            <a:off x="2834586" y="4570846"/>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22" name="Rechteck 21">
            <a:extLst>
              <a:ext uri="{FF2B5EF4-FFF2-40B4-BE49-F238E27FC236}">
                <a16:creationId xmlns:a16="http://schemas.microsoft.com/office/drawing/2014/main" id="{0709B02E-087E-4990-9C34-0301E2CBAB05}"/>
              </a:ext>
            </a:extLst>
          </p:cNvPr>
          <p:cNvSpPr/>
          <p:nvPr/>
        </p:nvSpPr>
        <p:spPr bwMode="auto">
          <a:xfrm>
            <a:off x="3630649" y="4570846"/>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23" name="Rechteck 22">
            <a:extLst>
              <a:ext uri="{FF2B5EF4-FFF2-40B4-BE49-F238E27FC236}">
                <a16:creationId xmlns:a16="http://schemas.microsoft.com/office/drawing/2014/main" id="{B0223D72-E00C-4326-A5F6-5A24FE2BCB00}"/>
              </a:ext>
            </a:extLst>
          </p:cNvPr>
          <p:cNvSpPr/>
          <p:nvPr/>
        </p:nvSpPr>
        <p:spPr bwMode="auto">
          <a:xfrm>
            <a:off x="6582977" y="4570846"/>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24" name="Rechteck 23">
            <a:extLst>
              <a:ext uri="{FF2B5EF4-FFF2-40B4-BE49-F238E27FC236}">
                <a16:creationId xmlns:a16="http://schemas.microsoft.com/office/drawing/2014/main" id="{5A141BA9-9918-4798-B1D7-CE6243C674AC}"/>
              </a:ext>
            </a:extLst>
          </p:cNvPr>
          <p:cNvSpPr/>
          <p:nvPr/>
        </p:nvSpPr>
        <p:spPr bwMode="auto">
          <a:xfrm>
            <a:off x="5844552" y="2130958"/>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pic>
        <p:nvPicPr>
          <p:cNvPr id="3" name="Grafik 2">
            <a:extLst>
              <a:ext uri="{FF2B5EF4-FFF2-40B4-BE49-F238E27FC236}">
                <a16:creationId xmlns:a16="http://schemas.microsoft.com/office/drawing/2014/main" id="{D4770D73-1800-424B-8167-39A8B39F8A54}"/>
              </a:ext>
            </a:extLst>
          </p:cNvPr>
          <p:cNvPicPr>
            <a:picLocks noChangeAspect="1"/>
          </p:cNvPicPr>
          <p:nvPr/>
        </p:nvPicPr>
        <p:blipFill rotWithShape="1">
          <a:blip r:embed="rId3">
            <a:extLst>
              <a:ext uri="{28A0092B-C50C-407E-A947-70E740481C1C}">
                <a14:useLocalDpi xmlns:a14="http://schemas.microsoft.com/office/drawing/2010/main" val="0"/>
              </a:ext>
            </a:extLst>
          </a:blip>
          <a:srcRect t="12151"/>
          <a:stretch/>
        </p:blipFill>
        <p:spPr>
          <a:xfrm>
            <a:off x="2135730" y="1220326"/>
            <a:ext cx="5517152" cy="5637674"/>
          </a:xfrm>
          <a:prstGeom prst="rect">
            <a:avLst/>
          </a:prstGeom>
        </p:spPr>
      </p:pic>
      <p:sp>
        <p:nvSpPr>
          <p:cNvPr id="25" name="Rechteck 24">
            <a:extLst>
              <a:ext uri="{FF2B5EF4-FFF2-40B4-BE49-F238E27FC236}">
                <a16:creationId xmlns:a16="http://schemas.microsoft.com/office/drawing/2014/main" id="{509DE34F-5B5D-40D4-A617-686E0F025F50}"/>
              </a:ext>
            </a:extLst>
          </p:cNvPr>
          <p:cNvSpPr/>
          <p:nvPr/>
        </p:nvSpPr>
        <p:spPr>
          <a:xfrm>
            <a:off x="4572000" y="6640346"/>
            <a:ext cx="4649596" cy="276999"/>
          </a:xfrm>
          <a:prstGeom prst="rect">
            <a:avLst/>
          </a:prstGeom>
        </p:spPr>
        <p:txBody>
          <a:bodyPr wrap="square">
            <a:spAutoFit/>
          </a:bodyPr>
          <a:lstStyle/>
          <a:p>
            <a:r>
              <a:rPr lang="de-DE" sz="1200" dirty="0">
                <a:solidFill>
                  <a:srgbClr val="003366"/>
                </a:solidFill>
                <a:latin typeface="Calibri" panose="020F0502020204030204" pitchFamily="34" charset="0"/>
                <a:ea typeface="Arial"/>
                <a:cs typeface="Calibri" panose="020F0502020204030204" pitchFamily="34" charset="0"/>
              </a:rPr>
              <a:t>Quelle: US Department </a:t>
            </a:r>
            <a:r>
              <a:rPr lang="de-DE" sz="1200" dirty="0" err="1">
                <a:solidFill>
                  <a:srgbClr val="003366"/>
                </a:solidFill>
                <a:latin typeface="Calibri" panose="020F0502020204030204" pitchFamily="34" charset="0"/>
                <a:ea typeface="Arial"/>
                <a:cs typeface="Calibri" panose="020F0502020204030204" pitchFamily="34" charset="0"/>
              </a:rPr>
              <a:t>of</a:t>
            </a:r>
            <a:r>
              <a:rPr lang="de-DE" sz="1200" dirty="0">
                <a:solidFill>
                  <a:srgbClr val="003366"/>
                </a:solidFill>
                <a:latin typeface="Calibri" panose="020F0502020204030204" pitchFamily="34" charset="0"/>
                <a:ea typeface="Arial"/>
                <a:cs typeface="Calibri" panose="020F0502020204030204" pitchFamily="34" charset="0"/>
              </a:rPr>
              <a:t> Labor, Bureau </a:t>
            </a:r>
            <a:r>
              <a:rPr lang="de-DE" sz="1200" dirty="0" err="1">
                <a:solidFill>
                  <a:srgbClr val="003366"/>
                </a:solidFill>
                <a:latin typeface="Calibri" panose="020F0502020204030204" pitchFamily="34" charset="0"/>
                <a:ea typeface="Arial"/>
                <a:cs typeface="Calibri" panose="020F0502020204030204" pitchFamily="34" charset="0"/>
              </a:rPr>
              <a:t>of</a:t>
            </a:r>
            <a:r>
              <a:rPr lang="de-DE" sz="1200" dirty="0">
                <a:solidFill>
                  <a:srgbClr val="003366"/>
                </a:solidFill>
                <a:latin typeface="Calibri" panose="020F0502020204030204" pitchFamily="34" charset="0"/>
                <a:ea typeface="Arial"/>
                <a:cs typeface="Calibri" panose="020F0502020204030204" pitchFamily="34" charset="0"/>
              </a:rPr>
              <a:t> International Labor Affairs</a:t>
            </a:r>
          </a:p>
        </p:txBody>
      </p:sp>
      <p:sp>
        <p:nvSpPr>
          <p:cNvPr id="4" name="Rechteck 3">
            <a:extLst>
              <a:ext uri="{FF2B5EF4-FFF2-40B4-BE49-F238E27FC236}">
                <a16:creationId xmlns:a16="http://schemas.microsoft.com/office/drawing/2014/main" id="{E3B01205-D536-4772-98D5-3108A7E30D30}"/>
              </a:ext>
            </a:extLst>
          </p:cNvPr>
          <p:cNvSpPr/>
          <p:nvPr/>
        </p:nvSpPr>
        <p:spPr bwMode="auto">
          <a:xfrm>
            <a:off x="4808243" y="1261254"/>
            <a:ext cx="1750001" cy="1519674"/>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PGothic" pitchFamily="32" charset="-128"/>
            </a:endParaRPr>
          </a:p>
        </p:txBody>
      </p:sp>
      <p:sp>
        <p:nvSpPr>
          <p:cNvPr id="5" name="Rechteck 4">
            <a:extLst>
              <a:ext uri="{FF2B5EF4-FFF2-40B4-BE49-F238E27FC236}">
                <a16:creationId xmlns:a16="http://schemas.microsoft.com/office/drawing/2014/main" id="{E5BDA055-9F59-423F-AB2A-F99421E254D6}"/>
              </a:ext>
            </a:extLst>
          </p:cNvPr>
          <p:cNvSpPr/>
          <p:nvPr/>
        </p:nvSpPr>
        <p:spPr bwMode="auto">
          <a:xfrm>
            <a:off x="7092280" y="1261254"/>
            <a:ext cx="646665" cy="1519674"/>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PGothic" pitchFamily="32" charset="-128"/>
            </a:endParaRPr>
          </a:p>
        </p:txBody>
      </p:sp>
      <p:sp>
        <p:nvSpPr>
          <p:cNvPr id="27" name="Rechteck 26">
            <a:extLst>
              <a:ext uri="{FF2B5EF4-FFF2-40B4-BE49-F238E27FC236}">
                <a16:creationId xmlns:a16="http://schemas.microsoft.com/office/drawing/2014/main" id="{34AA0B28-0292-4F93-8D27-83119D3D071D}"/>
              </a:ext>
            </a:extLst>
          </p:cNvPr>
          <p:cNvSpPr/>
          <p:nvPr/>
        </p:nvSpPr>
        <p:spPr bwMode="auto">
          <a:xfrm>
            <a:off x="2412810" y="2824113"/>
            <a:ext cx="1135468" cy="1519674"/>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PGothic" pitchFamily="32" charset="-128"/>
            </a:endParaRPr>
          </a:p>
        </p:txBody>
      </p:sp>
      <p:pic>
        <p:nvPicPr>
          <p:cNvPr id="6" name="Grafik 5">
            <a:extLst>
              <a:ext uri="{FF2B5EF4-FFF2-40B4-BE49-F238E27FC236}">
                <a16:creationId xmlns:a16="http://schemas.microsoft.com/office/drawing/2014/main" id="{FAD303A4-4093-449A-B822-33BD5F263197}"/>
              </a:ext>
            </a:extLst>
          </p:cNvPr>
          <p:cNvPicPr>
            <a:picLocks noChangeAspect="1"/>
          </p:cNvPicPr>
          <p:nvPr/>
        </p:nvPicPr>
        <p:blipFill>
          <a:blip r:embed="rId4"/>
          <a:stretch>
            <a:fillRect/>
          </a:stretch>
        </p:blipFill>
        <p:spPr>
          <a:xfrm>
            <a:off x="4719656" y="2818835"/>
            <a:ext cx="689021" cy="1530229"/>
          </a:xfrm>
          <a:prstGeom prst="rect">
            <a:avLst/>
          </a:prstGeom>
        </p:spPr>
      </p:pic>
      <p:pic>
        <p:nvPicPr>
          <p:cNvPr id="7" name="Grafik 6">
            <a:extLst>
              <a:ext uri="{FF2B5EF4-FFF2-40B4-BE49-F238E27FC236}">
                <a16:creationId xmlns:a16="http://schemas.microsoft.com/office/drawing/2014/main" id="{2391D7D9-0E2E-4337-B151-A4052F6A8646}"/>
              </a:ext>
            </a:extLst>
          </p:cNvPr>
          <p:cNvPicPr>
            <a:picLocks noChangeAspect="1"/>
          </p:cNvPicPr>
          <p:nvPr/>
        </p:nvPicPr>
        <p:blipFill>
          <a:blip r:embed="rId4"/>
          <a:stretch>
            <a:fillRect/>
          </a:stretch>
        </p:blipFill>
        <p:spPr>
          <a:xfrm>
            <a:off x="2410082" y="4343787"/>
            <a:ext cx="1761897" cy="1530229"/>
          </a:xfrm>
          <a:prstGeom prst="rect">
            <a:avLst/>
          </a:prstGeom>
        </p:spPr>
      </p:pic>
      <p:sp>
        <p:nvSpPr>
          <p:cNvPr id="28" name="Rechteck 27">
            <a:extLst>
              <a:ext uri="{FF2B5EF4-FFF2-40B4-BE49-F238E27FC236}">
                <a16:creationId xmlns:a16="http://schemas.microsoft.com/office/drawing/2014/main" id="{6037E8AA-2683-416E-B40E-2A137E57DE20}"/>
              </a:ext>
            </a:extLst>
          </p:cNvPr>
          <p:cNvSpPr/>
          <p:nvPr/>
        </p:nvSpPr>
        <p:spPr bwMode="auto">
          <a:xfrm>
            <a:off x="5343288" y="4343787"/>
            <a:ext cx="710022" cy="1519674"/>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PGothic" pitchFamily="32" charset="-128"/>
            </a:endParaRPr>
          </a:p>
        </p:txBody>
      </p:sp>
    </p:spTree>
    <p:extLst>
      <p:ext uri="{BB962C8B-B14F-4D97-AF65-F5344CB8AC3E}">
        <p14:creationId xmlns:p14="http://schemas.microsoft.com/office/powerpoint/2010/main" val="1867501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in Bangladesch</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graphicFrame>
        <p:nvGraphicFramePr>
          <p:cNvPr id="7" name="Diagramm 6">
            <a:extLst>
              <a:ext uri="{FF2B5EF4-FFF2-40B4-BE49-F238E27FC236}">
                <a16:creationId xmlns:a16="http://schemas.microsoft.com/office/drawing/2014/main" id="{47E2BF79-458E-402A-B2F5-905C3BFD0812}"/>
              </a:ext>
            </a:extLst>
          </p:cNvPr>
          <p:cNvGraphicFramePr>
            <a:graphicFrameLocks/>
          </p:cNvGraphicFramePr>
          <p:nvPr/>
        </p:nvGraphicFramePr>
        <p:xfrm>
          <a:off x="676105" y="3296317"/>
          <a:ext cx="5048029" cy="3645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a:extLst>
              <a:ext uri="{FF2B5EF4-FFF2-40B4-BE49-F238E27FC236}">
                <a16:creationId xmlns:a16="http://schemas.microsoft.com/office/drawing/2014/main" id="{531AD685-7D54-44E9-AE6E-73A30E925CBF}"/>
              </a:ext>
            </a:extLst>
          </p:cNvPr>
          <p:cNvGraphicFramePr>
            <a:graphicFrameLocks/>
          </p:cNvGraphicFramePr>
          <p:nvPr>
            <p:extLst>
              <p:ext uri="{D42A27DB-BD31-4B8C-83A1-F6EECF244321}">
                <p14:modId xmlns:p14="http://schemas.microsoft.com/office/powerpoint/2010/main" val="980692260"/>
              </p:ext>
            </p:extLst>
          </p:nvPr>
        </p:nvGraphicFramePr>
        <p:xfrm>
          <a:off x="871400" y="4024284"/>
          <a:ext cx="4420680" cy="303276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hteck 1">
            <a:extLst>
              <a:ext uri="{FF2B5EF4-FFF2-40B4-BE49-F238E27FC236}">
                <a16:creationId xmlns:a16="http://schemas.microsoft.com/office/drawing/2014/main" id="{88699710-881E-4A7C-8BD2-604A0BA241C1}"/>
              </a:ext>
            </a:extLst>
          </p:cNvPr>
          <p:cNvSpPr/>
          <p:nvPr/>
        </p:nvSpPr>
        <p:spPr>
          <a:xfrm>
            <a:off x="825396" y="2735050"/>
            <a:ext cx="3962628" cy="2062103"/>
          </a:xfrm>
          <a:prstGeom prst="rect">
            <a:avLst/>
          </a:prstGeom>
        </p:spPr>
        <p:txBody>
          <a:bodyPr wrap="square">
            <a:spAutoFit/>
          </a:bodyPr>
          <a:lstStyle/>
          <a:p>
            <a:r>
              <a:rPr lang="de-DE" sz="1600" dirty="0">
                <a:solidFill>
                  <a:srgbClr val="003366"/>
                </a:solidFill>
                <a:latin typeface="Calibri" panose="020F0502020204030204" pitchFamily="34" charset="0"/>
                <a:ea typeface="Arial"/>
                <a:cs typeface="Calibri" panose="020F0502020204030204" pitchFamily="34" charset="0"/>
              </a:rPr>
              <a:t>ca. 39 Mio. Kinder von 5-17 Jahren, davon...</a:t>
            </a:r>
          </a:p>
          <a:p>
            <a:r>
              <a:rPr lang="de-DE" sz="1600" dirty="0">
                <a:solidFill>
                  <a:srgbClr val="003366"/>
                </a:solidFill>
                <a:latin typeface="Calibri" panose="020F0502020204030204" pitchFamily="34" charset="0"/>
                <a:ea typeface="Arial"/>
                <a:cs typeface="Calibri" panose="020F0502020204030204" pitchFamily="34" charset="0"/>
              </a:rPr>
              <a:t>ca. </a:t>
            </a:r>
            <a:r>
              <a:rPr lang="de-DE" sz="1600" b="1" dirty="0">
                <a:solidFill>
                  <a:srgbClr val="003366"/>
                </a:solidFill>
                <a:latin typeface="Calibri" panose="020F0502020204030204" pitchFamily="34" charset="0"/>
                <a:ea typeface="Arial"/>
                <a:cs typeface="Calibri" panose="020F0502020204030204" pitchFamily="34" charset="0"/>
              </a:rPr>
              <a:t>3,5 Mio. arbeitende Kinder</a:t>
            </a:r>
            <a:r>
              <a:rPr lang="de-DE" sz="1600" dirty="0">
                <a:solidFill>
                  <a:srgbClr val="003366"/>
                </a:solidFill>
                <a:latin typeface="Calibri" panose="020F0502020204030204" pitchFamily="34" charset="0"/>
                <a:ea typeface="Arial"/>
                <a:cs typeface="Calibri" panose="020F0502020204030204" pitchFamily="34" charset="0"/>
              </a:rPr>
              <a:t>, davon...</a:t>
            </a:r>
          </a:p>
          <a:p>
            <a:r>
              <a:rPr lang="de-DE" sz="1600" dirty="0">
                <a:solidFill>
                  <a:srgbClr val="003366"/>
                </a:solidFill>
                <a:latin typeface="Calibri" panose="020F0502020204030204" pitchFamily="34" charset="0"/>
                <a:ea typeface="Arial"/>
                <a:cs typeface="Calibri" panose="020F0502020204030204" pitchFamily="34" charset="0"/>
              </a:rPr>
              <a:t>ca. </a:t>
            </a:r>
            <a:r>
              <a:rPr lang="de-DE" sz="1600" b="1" dirty="0">
                <a:solidFill>
                  <a:srgbClr val="003366"/>
                </a:solidFill>
                <a:latin typeface="Calibri" panose="020F0502020204030204" pitchFamily="34" charset="0"/>
                <a:ea typeface="Arial"/>
                <a:cs typeface="Calibri" panose="020F0502020204030204" pitchFamily="34" charset="0"/>
              </a:rPr>
              <a:t>1,7 Mio. in Kinderarbeit</a:t>
            </a:r>
            <a:r>
              <a:rPr lang="de-DE" sz="1600" dirty="0">
                <a:solidFill>
                  <a:srgbClr val="003366"/>
                </a:solidFill>
                <a:latin typeface="Calibri" panose="020F0502020204030204" pitchFamily="34" charset="0"/>
                <a:ea typeface="Arial"/>
                <a:cs typeface="Calibri" panose="020F0502020204030204" pitchFamily="34" charset="0"/>
              </a:rPr>
              <a:t>, davon...</a:t>
            </a:r>
          </a:p>
          <a:p>
            <a:r>
              <a:rPr lang="de-DE" sz="1600" dirty="0">
                <a:solidFill>
                  <a:srgbClr val="003366"/>
                </a:solidFill>
                <a:latin typeface="Calibri" panose="020F0502020204030204" pitchFamily="34" charset="0"/>
                <a:ea typeface="Arial"/>
                <a:cs typeface="Calibri" panose="020F0502020204030204" pitchFamily="34" charset="0"/>
              </a:rPr>
              <a:t>ca. </a:t>
            </a:r>
            <a:r>
              <a:rPr lang="de-DE" sz="1600" b="1" dirty="0">
                <a:solidFill>
                  <a:srgbClr val="003366"/>
                </a:solidFill>
                <a:latin typeface="Calibri" panose="020F0502020204030204" pitchFamily="34" charset="0"/>
                <a:ea typeface="Arial"/>
                <a:cs typeface="Calibri" panose="020F0502020204030204" pitchFamily="34" charset="0"/>
              </a:rPr>
              <a:t>1,3 Mio. in gefährlicher Kinderarbeit</a:t>
            </a:r>
          </a:p>
          <a:p>
            <a:endParaRPr lang="de-DE" sz="1600" dirty="0">
              <a:solidFill>
                <a:srgbClr val="003366"/>
              </a:solidFill>
              <a:latin typeface="Calibri" panose="020F0502020204030204" pitchFamily="34" charset="0"/>
              <a:ea typeface="Arial"/>
              <a:cs typeface="Calibri" panose="020F0502020204030204" pitchFamily="34" charset="0"/>
            </a:endParaRPr>
          </a:p>
          <a:p>
            <a:endParaRPr lang="de-DE" sz="1600" dirty="0">
              <a:solidFill>
                <a:srgbClr val="003366"/>
              </a:solidFill>
              <a:latin typeface="Calibri" panose="020F0502020204030204" pitchFamily="34" charset="0"/>
              <a:ea typeface="Arial"/>
              <a:cs typeface="Calibri" panose="020F0502020204030204" pitchFamily="34" charset="0"/>
            </a:endParaRPr>
          </a:p>
          <a:p>
            <a:endParaRPr lang="de-DE" sz="1600" dirty="0">
              <a:solidFill>
                <a:srgbClr val="003366"/>
              </a:solidFill>
              <a:latin typeface="Calibri" panose="020F0502020204030204" pitchFamily="34" charset="0"/>
              <a:ea typeface="Arial"/>
              <a:cs typeface="Calibri" panose="020F0502020204030204" pitchFamily="34" charset="0"/>
            </a:endParaRPr>
          </a:p>
          <a:p>
            <a:endParaRPr lang="de-DE" sz="1600" dirty="0">
              <a:solidFill>
                <a:srgbClr val="003366"/>
              </a:solidFill>
              <a:latin typeface="Calibri" panose="020F0502020204030204" pitchFamily="34" charset="0"/>
              <a:ea typeface="Arial"/>
              <a:cs typeface="Calibri" panose="020F0502020204030204" pitchFamily="34" charset="0"/>
            </a:endParaRPr>
          </a:p>
        </p:txBody>
      </p:sp>
      <p:graphicFrame>
        <p:nvGraphicFramePr>
          <p:cNvPr id="5" name="Diagramm 4">
            <a:extLst>
              <a:ext uri="{FF2B5EF4-FFF2-40B4-BE49-F238E27FC236}">
                <a16:creationId xmlns:a16="http://schemas.microsoft.com/office/drawing/2014/main" id="{08F2E62E-86EA-47D4-BEB9-87A85E3A11EC}"/>
              </a:ext>
            </a:extLst>
          </p:cNvPr>
          <p:cNvGraphicFramePr/>
          <p:nvPr>
            <p:extLst>
              <p:ext uri="{D42A27DB-BD31-4B8C-83A1-F6EECF244321}">
                <p14:modId xmlns:p14="http://schemas.microsoft.com/office/powerpoint/2010/main" val="377742599"/>
              </p:ext>
            </p:extLst>
          </p:nvPr>
        </p:nvGraphicFramePr>
        <p:xfrm>
          <a:off x="4788024" y="2735050"/>
          <a:ext cx="4355976" cy="31341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4555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in Bangladesch</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pic>
        <p:nvPicPr>
          <p:cNvPr id="3" name="Grafik 2">
            <a:extLst>
              <a:ext uri="{FF2B5EF4-FFF2-40B4-BE49-F238E27FC236}">
                <a16:creationId xmlns:a16="http://schemas.microsoft.com/office/drawing/2014/main" id="{3AD863F7-0996-4876-AE80-1592E86ED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343" y="2060848"/>
            <a:ext cx="7163113" cy="4734940"/>
          </a:xfrm>
          <a:prstGeom prst="rect">
            <a:avLst/>
          </a:prstGeom>
        </p:spPr>
      </p:pic>
      <p:sp>
        <p:nvSpPr>
          <p:cNvPr id="25" name="Rechteck 24">
            <a:extLst>
              <a:ext uri="{FF2B5EF4-FFF2-40B4-BE49-F238E27FC236}">
                <a16:creationId xmlns:a16="http://schemas.microsoft.com/office/drawing/2014/main" id="{509DE34F-5B5D-40D4-A617-686E0F025F50}"/>
              </a:ext>
            </a:extLst>
          </p:cNvPr>
          <p:cNvSpPr/>
          <p:nvPr/>
        </p:nvSpPr>
        <p:spPr>
          <a:xfrm>
            <a:off x="3839252" y="6550223"/>
            <a:ext cx="5382344" cy="307777"/>
          </a:xfrm>
          <a:prstGeom prst="rect">
            <a:avLst/>
          </a:prstGeom>
        </p:spPr>
        <p:txBody>
          <a:bodyPr wrap="square">
            <a:spAutoFit/>
          </a:bodyPr>
          <a:lstStyle/>
          <a:p>
            <a:r>
              <a:rPr lang="de-DE" sz="1400" dirty="0">
                <a:solidFill>
                  <a:srgbClr val="003366"/>
                </a:solidFill>
                <a:latin typeface="Calibri" panose="020F0502020204030204" pitchFamily="34" charset="0"/>
                <a:ea typeface="Arial"/>
                <a:cs typeface="Calibri" panose="020F0502020204030204" pitchFamily="34" charset="0"/>
              </a:rPr>
              <a:t>Quelle: US Department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Labor, Bureau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International Labor Affairs</a:t>
            </a:r>
          </a:p>
        </p:txBody>
      </p:sp>
      <p:sp>
        <p:nvSpPr>
          <p:cNvPr id="4" name="Rechteck 3">
            <a:extLst>
              <a:ext uri="{FF2B5EF4-FFF2-40B4-BE49-F238E27FC236}">
                <a16:creationId xmlns:a16="http://schemas.microsoft.com/office/drawing/2014/main" id="{AAC22F18-959E-4094-BA9A-0C6D1FF9859C}"/>
              </a:ext>
            </a:extLst>
          </p:cNvPr>
          <p:cNvSpPr/>
          <p:nvPr/>
        </p:nvSpPr>
        <p:spPr bwMode="auto">
          <a:xfrm>
            <a:off x="4788024" y="4077072"/>
            <a:ext cx="1440160" cy="1656184"/>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PGothic" pitchFamily="32" charset="-128"/>
            </a:endParaRPr>
          </a:p>
        </p:txBody>
      </p:sp>
      <p:pic>
        <p:nvPicPr>
          <p:cNvPr id="5" name="Grafik 4">
            <a:extLst>
              <a:ext uri="{FF2B5EF4-FFF2-40B4-BE49-F238E27FC236}">
                <a16:creationId xmlns:a16="http://schemas.microsoft.com/office/drawing/2014/main" id="{07A178A9-7141-4FEE-804A-0C1379675238}"/>
              </a:ext>
            </a:extLst>
          </p:cNvPr>
          <p:cNvPicPr>
            <a:picLocks noChangeAspect="1"/>
          </p:cNvPicPr>
          <p:nvPr/>
        </p:nvPicPr>
        <p:blipFill>
          <a:blip r:embed="rId4"/>
          <a:stretch>
            <a:fillRect/>
          </a:stretch>
        </p:blipFill>
        <p:spPr>
          <a:xfrm>
            <a:off x="3872610" y="2060848"/>
            <a:ext cx="896289" cy="1664352"/>
          </a:xfrm>
          <a:prstGeom prst="rect">
            <a:avLst/>
          </a:prstGeom>
        </p:spPr>
      </p:pic>
      <p:pic>
        <p:nvPicPr>
          <p:cNvPr id="6" name="Grafik 5">
            <a:extLst>
              <a:ext uri="{FF2B5EF4-FFF2-40B4-BE49-F238E27FC236}">
                <a16:creationId xmlns:a16="http://schemas.microsoft.com/office/drawing/2014/main" id="{35496400-7222-4C3F-8CE1-376B57C14F00}"/>
              </a:ext>
            </a:extLst>
          </p:cNvPr>
          <p:cNvPicPr>
            <a:picLocks noChangeAspect="1"/>
          </p:cNvPicPr>
          <p:nvPr/>
        </p:nvPicPr>
        <p:blipFill>
          <a:blip r:embed="rId5"/>
          <a:stretch>
            <a:fillRect/>
          </a:stretch>
        </p:blipFill>
        <p:spPr>
          <a:xfrm>
            <a:off x="5331994" y="2060848"/>
            <a:ext cx="896190" cy="1664352"/>
          </a:xfrm>
          <a:prstGeom prst="rect">
            <a:avLst/>
          </a:prstGeom>
        </p:spPr>
      </p:pic>
      <p:pic>
        <p:nvPicPr>
          <p:cNvPr id="7" name="Grafik 6">
            <a:extLst>
              <a:ext uri="{FF2B5EF4-FFF2-40B4-BE49-F238E27FC236}">
                <a16:creationId xmlns:a16="http://schemas.microsoft.com/office/drawing/2014/main" id="{7A823402-D8E0-4B7A-B183-B28DD4438BD4}"/>
              </a:ext>
            </a:extLst>
          </p:cNvPr>
          <p:cNvPicPr>
            <a:picLocks noChangeAspect="1"/>
          </p:cNvPicPr>
          <p:nvPr/>
        </p:nvPicPr>
        <p:blipFill>
          <a:blip r:embed="rId5"/>
          <a:stretch>
            <a:fillRect/>
          </a:stretch>
        </p:blipFill>
        <p:spPr>
          <a:xfrm>
            <a:off x="6914467" y="2060848"/>
            <a:ext cx="896190" cy="1664352"/>
          </a:xfrm>
          <a:prstGeom prst="rect">
            <a:avLst/>
          </a:prstGeom>
        </p:spPr>
      </p:pic>
    </p:spTree>
    <p:extLst>
      <p:ext uri="{BB962C8B-B14F-4D97-AF65-F5344CB8AC3E}">
        <p14:creationId xmlns:p14="http://schemas.microsoft.com/office/powerpoint/2010/main" val="4030499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in Bangladesch</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graphicFrame>
        <p:nvGraphicFramePr>
          <p:cNvPr id="12" name="Diagramm 11">
            <a:extLst>
              <a:ext uri="{FF2B5EF4-FFF2-40B4-BE49-F238E27FC236}">
                <a16:creationId xmlns:a16="http://schemas.microsoft.com/office/drawing/2014/main" id="{F1EAC16A-9C4B-474E-AB80-1B139C3BB48C}"/>
              </a:ext>
            </a:extLst>
          </p:cNvPr>
          <p:cNvGraphicFramePr>
            <a:graphicFrameLocks/>
          </p:cNvGraphicFramePr>
          <p:nvPr>
            <p:extLst>
              <p:ext uri="{D42A27DB-BD31-4B8C-83A1-F6EECF244321}">
                <p14:modId xmlns:p14="http://schemas.microsoft.com/office/powerpoint/2010/main" val="1578556321"/>
              </p:ext>
            </p:extLst>
          </p:nvPr>
        </p:nvGraphicFramePr>
        <p:xfrm>
          <a:off x="882452" y="2060848"/>
          <a:ext cx="8064896"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feld 13">
            <a:extLst>
              <a:ext uri="{FF2B5EF4-FFF2-40B4-BE49-F238E27FC236}">
                <a16:creationId xmlns:a16="http://schemas.microsoft.com/office/drawing/2014/main" id="{97828FAD-AC90-4336-85B7-FFA8BED422ED}"/>
              </a:ext>
            </a:extLst>
          </p:cNvPr>
          <p:cNvSpPr txBox="1"/>
          <p:nvPr/>
        </p:nvSpPr>
        <p:spPr>
          <a:xfrm>
            <a:off x="4788024" y="6407078"/>
            <a:ext cx="4355976" cy="600164"/>
          </a:xfrm>
          <a:prstGeom prst="rect">
            <a:avLst/>
          </a:prstGeom>
          <a:noFill/>
        </p:spPr>
        <p:txBody>
          <a:bodyPr wrap="square" rtlCol="0">
            <a:spAutoFit/>
          </a:bodyPr>
          <a:lstStyle/>
          <a:p>
            <a:pPr algn="r"/>
            <a:r>
              <a:rPr lang="de-DE" sz="1100" dirty="0">
                <a:solidFill>
                  <a:srgbClr val="003366"/>
                </a:solidFill>
                <a:latin typeface="+mn-lt"/>
                <a:ea typeface="Arial"/>
              </a:rPr>
              <a:t>Daten: Overseas Development Institute,</a:t>
            </a:r>
          </a:p>
          <a:p>
            <a:pPr algn="r"/>
            <a:r>
              <a:rPr lang="de-DE" sz="1100" dirty="0">
                <a:solidFill>
                  <a:srgbClr val="003366"/>
                </a:solidFill>
                <a:latin typeface="+mn-lt"/>
                <a:ea typeface="Arial"/>
              </a:rPr>
              <a:t>Grafik: eigene Darstellung</a:t>
            </a:r>
          </a:p>
          <a:p>
            <a:pPr algn="r"/>
            <a:endParaRPr lang="de-DE" sz="1100" dirty="0">
              <a:solidFill>
                <a:srgbClr val="003366"/>
              </a:solidFill>
              <a:latin typeface="+mn-lt"/>
              <a:ea typeface="Arial"/>
            </a:endParaRPr>
          </a:p>
        </p:txBody>
      </p:sp>
    </p:spTree>
    <p:extLst>
      <p:ext uri="{BB962C8B-B14F-4D97-AF65-F5344CB8AC3E}">
        <p14:creationId xmlns:p14="http://schemas.microsoft.com/office/powerpoint/2010/main" val="1263646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Warum Kinder arbeiten (müssen)</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große Nachfrage nach billigen ungelernten Arbeitskräften</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finanzielle Notwendigkeit für Familien</a:t>
            </a:r>
          </a:p>
          <a:p>
            <a:pPr marL="801687" lvl="1" indent="-342900" defTabSz="914400">
              <a:spcBef>
                <a:spcPts val="500"/>
              </a:spcBef>
              <a:buClr>
                <a:srgbClr val="003366"/>
              </a:buClr>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Armut und geringe Löhne</a:t>
            </a:r>
          </a:p>
          <a:p>
            <a:pPr marL="801687" lvl="1" indent="-342900" defTabSz="914400">
              <a:spcBef>
                <a:spcPts val="500"/>
              </a:spcBef>
              <a:buClr>
                <a:srgbClr val="003366"/>
              </a:buClr>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Verschuldung</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geringes Bildungsniveau</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 können sich besonders schlecht wehren und kennen seltener ihre Rechte</a:t>
            </a:r>
          </a:p>
          <a:p>
            <a:pPr marL="801687" lvl="1" indent="-342900" defTabSz="914400">
              <a:spcBef>
                <a:spcPts val="500"/>
              </a:spcBef>
              <a:buClr>
                <a:srgbClr val="003366"/>
              </a:buClr>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einmal in Kinder(zwangs)</a:t>
            </a:r>
            <a:r>
              <a:rPr lang="de-DE" altLang="de-DE"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arbeit</a:t>
            </a: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geraten, können sich Kinder besonders schlecht befreien</a:t>
            </a:r>
          </a:p>
          <a:p>
            <a:pPr marL="344487" lvl="0" defTabSz="914400">
              <a:spcBef>
                <a:spcPts val="500"/>
              </a:spcBef>
              <a:buClr>
                <a:srgbClr val="003366"/>
              </a:buClr>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lvl="0" defTabSz="914400">
              <a:spcBef>
                <a:spcPts val="500"/>
              </a:spcBef>
              <a:buClr>
                <a:srgbClr val="003366"/>
              </a:buClr>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lvl="0" defTabSz="914400">
              <a:spcBef>
                <a:spcPts val="500"/>
              </a:spcBef>
              <a:buClr>
                <a:srgbClr val="003366"/>
              </a:buClr>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316868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9D141-6999-4601-B243-FCB737CB8219}"/>
              </a:ext>
            </a:extLst>
          </p:cNvPr>
          <p:cNvSpPr>
            <a:spLocks noGrp="1"/>
          </p:cNvSpPr>
          <p:nvPr>
            <p:ph type="title"/>
          </p:nvPr>
        </p:nvSpPr>
        <p:spPr/>
        <p:txBody>
          <a:bodyPr/>
          <a:lstStyle/>
          <a:p>
            <a:pPr algn="ctr"/>
            <a:r>
              <a:rPr lang="de-DE" dirty="0">
                <a:latin typeface="Calibri" panose="020F0502020204030204" pitchFamily="34" charset="0"/>
                <a:cs typeface="Calibri" panose="020F0502020204030204" pitchFamily="34" charset="0"/>
              </a:rPr>
              <a:t>Gender Care Gap</a:t>
            </a:r>
          </a:p>
        </p:txBody>
      </p:sp>
      <p:pic>
        <p:nvPicPr>
          <p:cNvPr id="5" name="Inhaltsplatzhalter 4">
            <a:extLst>
              <a:ext uri="{FF2B5EF4-FFF2-40B4-BE49-F238E27FC236}">
                <a16:creationId xmlns:a16="http://schemas.microsoft.com/office/drawing/2014/main" id="{15789D11-0073-4F7A-899D-D792AD32D6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1988840"/>
            <a:ext cx="6307842" cy="4520876"/>
          </a:xfrm>
        </p:spPr>
      </p:pic>
      <p:sp>
        <p:nvSpPr>
          <p:cNvPr id="6" name="Textfeld 5">
            <a:extLst>
              <a:ext uri="{FF2B5EF4-FFF2-40B4-BE49-F238E27FC236}">
                <a16:creationId xmlns:a16="http://schemas.microsoft.com/office/drawing/2014/main" id="{4C208B53-5842-4202-8817-5440B3470D29}"/>
              </a:ext>
            </a:extLst>
          </p:cNvPr>
          <p:cNvSpPr txBox="1"/>
          <p:nvPr/>
        </p:nvSpPr>
        <p:spPr>
          <a:xfrm>
            <a:off x="809650" y="6509716"/>
            <a:ext cx="4104456" cy="307777"/>
          </a:xfrm>
          <a:prstGeom prst="rect">
            <a:avLst/>
          </a:prstGeom>
          <a:noFill/>
        </p:spPr>
        <p:txBody>
          <a:bodyPr wrap="square" rtlCol="0">
            <a:spAutoFit/>
          </a:bodyPr>
          <a:lstStyle/>
          <a:p>
            <a:r>
              <a:rPr lang="de-DE" sz="1400" dirty="0">
                <a:solidFill>
                  <a:srgbClr val="1C385D"/>
                </a:solidFill>
                <a:latin typeface="Calibri" panose="020F0502020204030204" pitchFamily="34" charset="0"/>
                <a:cs typeface="Calibri" panose="020F0502020204030204" pitchFamily="34" charset="0"/>
              </a:rPr>
              <a:t>Quelle: OECD Development </a:t>
            </a:r>
            <a:r>
              <a:rPr lang="de-DE" sz="1400" dirty="0" err="1">
                <a:solidFill>
                  <a:srgbClr val="1C385D"/>
                </a:solidFill>
                <a:latin typeface="Calibri" panose="020F0502020204030204" pitchFamily="34" charset="0"/>
                <a:cs typeface="Calibri" panose="020F0502020204030204" pitchFamily="34" charset="0"/>
              </a:rPr>
              <a:t>Centre</a:t>
            </a:r>
            <a:r>
              <a:rPr lang="de-DE" sz="1400" dirty="0">
                <a:solidFill>
                  <a:srgbClr val="1C385D"/>
                </a:solidFill>
                <a:latin typeface="Calibri" panose="020F0502020204030204" pitchFamily="34" charset="0"/>
                <a:cs typeface="Calibri" panose="020F0502020204030204" pitchFamily="34" charset="0"/>
              </a:rPr>
              <a:t>, 2014</a:t>
            </a:r>
          </a:p>
        </p:txBody>
      </p:sp>
    </p:spTree>
    <p:extLst>
      <p:ext uri="{BB962C8B-B14F-4D97-AF65-F5344CB8AC3E}">
        <p14:creationId xmlns:p14="http://schemas.microsoft.com/office/powerpoint/2010/main" val="3091837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Diskrepanz von Recht und Praxis</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067202" y="250128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unzureichende Durchsetzung von bestehenden Gesetzen u.a. durch zu wenig Kontrollen, mangelnde Qualifikation der Kontrolleur*innen, geringe Strafen, Korruption</a:t>
            </a:r>
          </a:p>
          <a:p>
            <a:pPr marL="344487" lvl="0" defTabSz="914400">
              <a:spcBef>
                <a:spcPts val="500"/>
              </a:spcBef>
              <a:buClr>
                <a:srgbClr val="003366"/>
              </a:buClr>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mangelnde Einsicht und geringes Risiko auf Seite der Arbeitgeber*innen und Einkäufer*innen</a:t>
            </a:r>
          </a:p>
          <a:p>
            <a:pPr marL="344487" lvl="0" defTabSz="914400">
              <a:spcBef>
                <a:spcPts val="500"/>
              </a:spcBef>
              <a:buClr>
                <a:srgbClr val="003366"/>
              </a:buClr>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stillschweigende Billigung von Arbeitsrechtsverletzungen</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1109623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
            <a:extLst>
              <a:ext uri="{FF2B5EF4-FFF2-40B4-BE49-F238E27FC236}">
                <a16:creationId xmlns:a16="http://schemas.microsoft.com/office/drawing/2014/main" id="{E2BBB2F8-5E6B-4CD8-9155-363E64A3BD9A}"/>
              </a:ext>
            </a:extLst>
          </p:cNvPr>
          <p:cNvSpPr txBox="1">
            <a:spLocks noChangeArrowheads="1"/>
          </p:cNvSpPr>
          <p:nvPr/>
        </p:nvSpPr>
        <p:spPr bwMode="auto">
          <a:xfrm>
            <a:off x="969963" y="1268760"/>
            <a:ext cx="7920880" cy="1943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b"/>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3366"/>
                </a:solidFill>
                <a:latin typeface="Arial" panose="020B060402020202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3366"/>
                </a:solidFill>
                <a:latin typeface="Arial" panose="020B0604020202020204" pitchFamily="34" charset="0"/>
                <a:ea typeface="Microsoft YaHei" panose="020B0503020204020204" pitchFamily="34" charset="-122"/>
              </a:defRPr>
            </a:lvl3pPr>
            <a:lvl4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4pPr>
            <a:lvl5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de-DE" altLang="de-DE" b="1" dirty="0">
                <a:latin typeface="Calibri" panose="020F0502020204030204" pitchFamily="34" charset="0"/>
                <a:ea typeface="Arial"/>
                <a:cs typeface="Calibri" panose="020F0502020204030204" pitchFamily="34" charset="0"/>
              </a:rPr>
              <a:t>Teil III:</a:t>
            </a:r>
            <a:br>
              <a:rPr lang="de-DE" altLang="de-DE" b="1" dirty="0">
                <a:latin typeface="Calibri" panose="020F0502020204030204" pitchFamily="34" charset="0"/>
                <a:ea typeface="Arial"/>
                <a:cs typeface="Calibri" panose="020F0502020204030204" pitchFamily="34" charset="0"/>
              </a:rPr>
            </a:br>
            <a:r>
              <a:rPr lang="de-DE" altLang="de-DE" b="1" dirty="0">
                <a:latin typeface="Calibri" panose="020F0502020204030204" pitchFamily="34" charset="0"/>
                <a:ea typeface="Arial"/>
                <a:cs typeface="Calibri" panose="020F0502020204030204" pitchFamily="34" charset="0"/>
              </a:rPr>
              <a:t>Lösungsansätze und Handlungsoptionen</a:t>
            </a:r>
          </a:p>
        </p:txBody>
      </p:sp>
      <p:sp>
        <p:nvSpPr>
          <p:cNvPr id="11" name="Rechteck: abgerundete Ecken 10">
            <a:extLst>
              <a:ext uri="{FF2B5EF4-FFF2-40B4-BE49-F238E27FC236}">
                <a16:creationId xmlns:a16="http://schemas.microsoft.com/office/drawing/2014/main" id="{B028573C-DB58-4674-90F9-B7B1F0EF1C6D}"/>
              </a:ext>
            </a:extLst>
          </p:cNvPr>
          <p:cNvSpPr>
            <a:spLocks noChangeArrowheads="1"/>
          </p:cNvSpPr>
          <p:nvPr/>
        </p:nvSpPr>
        <p:spPr bwMode="auto">
          <a:xfrm>
            <a:off x="1434046" y="3429000"/>
            <a:ext cx="6954378" cy="936104"/>
          </a:xfrm>
          <a:prstGeom prst="roundRect">
            <a:avLst>
              <a:gd name="adj" fmla="val 16667"/>
            </a:avLst>
          </a:prstGeom>
          <a:solidFill>
            <a:srgbClr val="8EB0D8"/>
          </a:solidFill>
          <a:ln w="12700">
            <a:noFill/>
            <a:miter lim="800000"/>
            <a:headEnd/>
            <a:tailEnd/>
          </a:ln>
        </p:spPr>
        <p:txBody>
          <a:bodyPr vert="horz" wrap="square" lIns="91440" tIns="45720" rIns="91440" bIns="45720" numCol="1" anchor="ctr" anchorCtr="0" compatLnSpc="1">
            <a:prstTxWarp prst="textNoShape">
              <a:avLst/>
            </a:prstTxWarp>
          </a:bodyPr>
          <a:lstStyle/>
          <a:p>
            <a:pPr algn="ctr" defTabSz="914400" eaLnBrk="0" hangingPunct="0">
              <a:buClrTx/>
              <a:buSzTx/>
            </a:pP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Lösungsansätze: </a:t>
            </a:r>
            <a:b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Handlungsoptionen verschiedener Akteur*innen </a:t>
            </a:r>
            <a:b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(Schwerpunkt Indien)</a:t>
            </a:r>
            <a:endParaRPr lang="de-DE" altLang="de-DE" sz="2000" dirty="0">
              <a:solidFill>
                <a:srgbClr val="002060"/>
              </a:solidFill>
              <a:latin typeface="Arial" panose="020B0604020202020204" pitchFamily="34" charset="0"/>
            </a:endParaRPr>
          </a:p>
        </p:txBody>
      </p:sp>
    </p:spTree>
    <p:extLst>
      <p:ext uri="{BB962C8B-B14F-4D97-AF65-F5344CB8AC3E}">
        <p14:creationId xmlns:p14="http://schemas.microsoft.com/office/powerpoint/2010/main" val="297429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p:cNvSpPr txBox="1"/>
          <p:nvPr/>
        </p:nvSpPr>
        <p:spPr>
          <a:xfrm>
            <a:off x="906522" y="1196752"/>
            <a:ext cx="8000640" cy="563040"/>
          </a:xfrm>
          <a:prstGeom prst="rect">
            <a:avLst/>
          </a:prstGeom>
          <a:noFill/>
          <a:ln>
            <a:noFill/>
          </a:ln>
        </p:spPr>
        <p:txBody>
          <a:bodyPr anchor="b"/>
          <a:lstStyle/>
          <a:p>
            <a:pPr algn="ctr">
              <a:lnSpc>
                <a:spcPct val="100000"/>
              </a:lnSpc>
            </a:pPr>
            <a:r>
              <a:rPr lang="en-US" sz="28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Gruppenarbeit</a:t>
            </a:r>
            <a:r>
              <a:rPr lang="en-US" sz="2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II: </a:t>
            </a:r>
            <a:r>
              <a:rPr lang="en-US" sz="28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Planspiel</a:t>
            </a:r>
            <a:endParaRPr lang="en-US" sz="2400" spc="-1" dirty="0">
              <a:solidFill>
                <a:srgbClr val="003366"/>
              </a:solidFill>
              <a:uFill>
                <a:solidFill>
                  <a:srgbClr val="FFFFFF"/>
                </a:solidFill>
              </a:uFill>
              <a:latin typeface="Calibri" panose="020F0502020204030204" pitchFamily="34" charset="0"/>
              <a:cs typeface="Calibri" panose="020F0502020204030204" pitchFamily="34" charset="0"/>
            </a:endParaRPr>
          </a:p>
        </p:txBody>
      </p:sp>
      <p:sp>
        <p:nvSpPr>
          <p:cNvPr id="264" name="CustomShape 2"/>
          <p:cNvSpPr/>
          <p:nvPr/>
        </p:nvSpPr>
        <p:spPr>
          <a:xfrm>
            <a:off x="914802" y="23488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r>
              <a:rPr lang="de-DE" sz="2000" b="1" dirty="0">
                <a:solidFill>
                  <a:srgbClr val="002060"/>
                </a:solidFill>
                <a:latin typeface="Calibri" panose="020F0502020204030204" pitchFamily="34" charset="0"/>
                <a:cs typeface="Calibri" panose="020F0502020204030204" pitchFamily="34" charset="0"/>
              </a:rPr>
              <a:t>Aufgabenstellung:</a:t>
            </a:r>
          </a:p>
          <a:p>
            <a:pPr lvl="0" algn="just"/>
            <a:r>
              <a:rPr lang="de-DE" sz="2000" dirty="0">
                <a:solidFill>
                  <a:srgbClr val="002060"/>
                </a:solidFill>
                <a:latin typeface="Calibri" panose="020F0502020204030204" pitchFamily="34" charset="0"/>
                <a:cs typeface="Calibri" panose="020F0502020204030204" pitchFamily="34" charset="0"/>
              </a:rPr>
              <a:t>Auf Betreiben indischer NGOs und Gewerkschaften findet ein moderiertes Multi-Stakeholder-Forum (MSF) zur besseren Einhaltung von Mütter- und Kinderrechten in der südindischen Bekleidungsindustrie statt. Hier sollen die Interessengruppen zentrale Handlungsansätze zur Verbesserung der Arbeitsbedingungen von Arbeiterinnen und deren Kindern in den Bekleidungsfabriken des Bundesstaates Karnataka diskutieren. Vor dem Hintergrund ihrer gruppenspezifischen Interessen bzw. ihrem Selbstverständnis sowie der Interessenkonflikte zwischen den Gruppen sollen die Teilnehmenden Verbesserungsmöglichkeiten erarbeiten.</a:t>
            </a:r>
          </a:p>
        </p:txBody>
      </p:sp>
    </p:spTree>
    <p:extLst>
      <p:ext uri="{BB962C8B-B14F-4D97-AF65-F5344CB8AC3E}">
        <p14:creationId xmlns:p14="http://schemas.microsoft.com/office/powerpoint/2010/main" val="34880219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AE26740D-30D8-473B-8BA0-832869A07485}"/>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90000"/>
              </a:lnSpc>
              <a:buSzPct val="100000"/>
            </a:pPr>
            <a:r>
              <a:rPr lang="de-DE" altLang="de-DE" sz="2800" b="1">
                <a:solidFill>
                  <a:srgbClr val="003366"/>
                </a:solidFill>
                <a:latin typeface="Calibri" panose="020F0502020204030204" pitchFamily="34" charset="0"/>
                <a:cs typeface="Calibri" panose="020F0502020204030204" pitchFamily="34" charset="0"/>
              </a:rPr>
              <a:t>Online und als Download verfügbar</a:t>
            </a:r>
          </a:p>
        </p:txBody>
      </p:sp>
      <p:sp>
        <p:nvSpPr>
          <p:cNvPr id="48131" name="Text Box 2">
            <a:extLst>
              <a:ext uri="{FF2B5EF4-FFF2-40B4-BE49-F238E27FC236}">
                <a16:creationId xmlns:a16="http://schemas.microsoft.com/office/drawing/2014/main" id="{4B85E2C4-E6F4-462C-827B-952DAB903EEF}"/>
              </a:ext>
            </a:extLst>
          </p:cNvPr>
          <p:cNvSpPr txBox="1">
            <a:spLocks noChangeArrowheads="1"/>
          </p:cNvSpPr>
          <p:nvPr/>
        </p:nvSpPr>
        <p:spPr bwMode="auto">
          <a:xfrm>
            <a:off x="914400" y="23622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9pPr>
          </a:lstStyle>
          <a:p>
            <a:pPr eaLnBrk="1" hangingPunct="1">
              <a:spcBef>
                <a:spcPts val="500"/>
              </a:spcBef>
              <a:buClr>
                <a:srgbClr val="003366"/>
              </a:buClr>
              <a:buSzPct val="75000"/>
            </a:pPr>
            <a:r>
              <a:rPr lang="en-GB" altLang="de-DE" b="1" dirty="0">
                <a:solidFill>
                  <a:srgbClr val="002060"/>
                </a:solidFill>
                <a:latin typeface="Calibri" panose="020F0502020204030204" pitchFamily="34" charset="0"/>
                <a:ea typeface="MS PGothic" panose="020B0600070205080204" pitchFamily="34" charset="-128"/>
                <a:cs typeface="Calibri" panose="020F0502020204030204" pitchFamily="34" charset="0"/>
              </a:rPr>
              <a:t>Factsheet </a:t>
            </a:r>
            <a:r>
              <a:rPr lang="en-GB" altLang="de-DE" b="1" dirty="0" err="1">
                <a:solidFill>
                  <a:srgbClr val="002060"/>
                </a:solidFill>
                <a:latin typeface="Calibri" panose="020F0502020204030204" pitchFamily="34" charset="0"/>
                <a:ea typeface="MS PGothic" panose="020B0600070205080204" pitchFamily="34" charset="-128"/>
                <a:cs typeface="Calibri" panose="020F0502020204030204" pitchFamily="34" charset="0"/>
              </a:rPr>
              <a:t>Transparenz</a:t>
            </a:r>
            <a:r>
              <a:rPr lang="en-GB" altLang="de-DE" b="1" dirty="0">
                <a:solidFill>
                  <a:srgbClr val="002060"/>
                </a:solidFill>
                <a:latin typeface="Calibri" panose="020F0502020204030204" pitchFamily="34" charset="0"/>
                <a:ea typeface="MS PGothic" panose="020B0600070205080204" pitchFamily="34" charset="-128"/>
                <a:cs typeface="Calibri" panose="020F0502020204030204" pitchFamily="34" charset="0"/>
              </a:rPr>
              <a:t> und Audits: </a:t>
            </a:r>
            <a:r>
              <a:rPr lang="de-DE" dirty="0">
                <a:solidFill>
                  <a:srgbClr val="002060"/>
                </a:solidFill>
                <a:latin typeface="Calibri" panose="020F0502020204030204" pitchFamily="34" charset="0"/>
                <a:cs typeface="Calibri" panose="020F0502020204030204" pitchFamily="34" charset="0"/>
              </a:rPr>
              <a:t>https://femnet.de/images/downloads/publikationen/FEMNET-factsheet_transparenz.pdf</a:t>
            </a:r>
          </a:p>
          <a:p>
            <a:pPr>
              <a:spcBef>
                <a:spcPts val="500"/>
              </a:spcBef>
              <a:buClr>
                <a:srgbClr val="003366"/>
              </a:buClr>
              <a:buSzPct val="75000"/>
            </a:pPr>
            <a:r>
              <a:rPr lang="de-DE" altLang="de-DE" b="1" dirty="0">
                <a:solidFill>
                  <a:srgbClr val="002060"/>
                </a:solidFill>
                <a:latin typeface="Calibri" panose="020F0502020204030204" pitchFamily="34" charset="0"/>
                <a:ea typeface="MS PGothic" panose="020B0600070205080204" pitchFamily="34" charset="-128"/>
                <a:cs typeface="Calibri" panose="020F0502020204030204" pitchFamily="34" charset="0"/>
              </a:rPr>
              <a:t>Factsheets Mode studieren: </a:t>
            </a:r>
            <a:r>
              <a:rPr lang="en-GB" altLang="de-DE" dirty="0">
                <a:solidFill>
                  <a:srgbClr val="002060"/>
                </a:solidFill>
                <a:latin typeface="Calibri" panose="020F0502020204030204" pitchFamily="34" charset="0"/>
                <a:ea typeface="MS PGothic" panose="020B0600070205080204" pitchFamily="34" charset="-128"/>
                <a:cs typeface="Calibri" panose="020F0502020204030204" pitchFamily="34" charset="0"/>
              </a:rPr>
              <a:t>https://fairschnitt.org/index.php/downloads/category/2-femnet-fact-sheets</a:t>
            </a:r>
            <a:endParaRPr lang="de-DE" altLang="de-DE" b="1" dirty="0">
              <a:solidFill>
                <a:srgbClr val="002060"/>
              </a:solidFill>
              <a:latin typeface="Calibri" panose="020F0502020204030204" pitchFamily="34" charset="0"/>
              <a:ea typeface="MS PGothic" panose="020B0600070205080204" pitchFamily="34" charset="-128"/>
              <a:cs typeface="Calibri" panose="020F0502020204030204" pitchFamily="34" charset="0"/>
            </a:endParaRPr>
          </a:p>
          <a:p>
            <a:pPr marL="342900" indent="-342900" eaLnBrk="1" hangingPunct="1">
              <a:spcBef>
                <a:spcPts val="500"/>
              </a:spcBef>
              <a:buClr>
                <a:srgbClr val="003366"/>
              </a:buClr>
              <a:buSzPct val="75000"/>
              <a:buFont typeface="Arial" panose="020B0604020202020204" pitchFamily="34" charset="0"/>
              <a:buChar char="•"/>
            </a:pPr>
            <a:r>
              <a:rPr lang="de-DE" altLang="de-DE" b="1" dirty="0">
                <a:solidFill>
                  <a:srgbClr val="002060"/>
                </a:solidFill>
                <a:latin typeface="Calibri" panose="020F0502020204030204" pitchFamily="34" charset="0"/>
                <a:ea typeface="MS PGothic" panose="020B0600070205080204" pitchFamily="34" charset="-128"/>
                <a:cs typeface="Calibri" panose="020F0502020204030204" pitchFamily="34" charset="0"/>
              </a:rPr>
              <a:t>Verhaltenskodizes, Sozialaudits: </a:t>
            </a:r>
            <a:br>
              <a:rPr lang="de-DE" altLang="de-DE" b="1" dirty="0">
                <a:solidFill>
                  <a:srgbClr val="002060"/>
                </a:solidFill>
                <a:latin typeface="Calibri" panose="020F0502020204030204" pitchFamily="34" charset="0"/>
                <a:ea typeface="MS PGothic" panose="020B0600070205080204" pitchFamily="34" charset="-128"/>
                <a:cs typeface="Calibri" panose="020F0502020204030204" pitchFamily="34" charset="0"/>
              </a:rPr>
            </a:br>
            <a:r>
              <a:rPr lang="de-DE" altLang="de-DE" b="1" dirty="0">
                <a:solidFill>
                  <a:srgbClr val="002060"/>
                </a:solidFill>
                <a:latin typeface="Calibri" panose="020F0502020204030204" pitchFamily="34" charset="0"/>
                <a:ea typeface="MS PGothic" panose="020B0600070205080204" pitchFamily="34" charset="-128"/>
                <a:cs typeface="Calibri" panose="020F0502020204030204" pitchFamily="34" charset="0"/>
              </a:rPr>
              <a:t>Was tun Unternehmen für Sozialstandards?</a:t>
            </a:r>
          </a:p>
          <a:p>
            <a:pPr marL="342900" indent="-342900" eaLnBrk="1" hangingPunct="1">
              <a:spcBef>
                <a:spcPts val="500"/>
              </a:spcBef>
              <a:buClr>
                <a:srgbClr val="003366"/>
              </a:buClr>
              <a:buSzPct val="75000"/>
              <a:buFont typeface="Arial" panose="020B0604020202020204" pitchFamily="34" charset="0"/>
              <a:buChar char="•"/>
            </a:pPr>
            <a:r>
              <a:rPr lang="de-DE" altLang="de-DE" b="1" dirty="0">
                <a:solidFill>
                  <a:srgbClr val="002060"/>
                </a:solidFill>
                <a:latin typeface="Calibri" panose="020F0502020204030204" pitchFamily="34" charset="0"/>
                <a:ea typeface="MS PGothic" panose="020B0600070205080204" pitchFamily="34" charset="-128"/>
                <a:cs typeface="Calibri" panose="020F0502020204030204" pitchFamily="34" charset="0"/>
              </a:rPr>
              <a:t>Einkaufspraxis großer Unternehmen und ihre Auswirkungen</a:t>
            </a:r>
          </a:p>
        </p:txBody>
      </p:sp>
    </p:spTree>
    <p:extLst>
      <p:ext uri="{BB962C8B-B14F-4D97-AF65-F5344CB8AC3E}">
        <p14:creationId xmlns:p14="http://schemas.microsoft.com/office/powerpoint/2010/main" val="28867413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
            <a:extLst>
              <a:ext uri="{FF2B5EF4-FFF2-40B4-BE49-F238E27FC236}">
                <a16:creationId xmlns:a16="http://schemas.microsoft.com/office/drawing/2014/main" id="{E2BBB2F8-5E6B-4CD8-9155-363E64A3BD9A}"/>
              </a:ext>
            </a:extLst>
          </p:cNvPr>
          <p:cNvSpPr txBox="1">
            <a:spLocks noChangeArrowheads="1"/>
          </p:cNvSpPr>
          <p:nvPr/>
        </p:nvSpPr>
        <p:spPr bwMode="auto">
          <a:xfrm>
            <a:off x="969963" y="1268760"/>
            <a:ext cx="7920880" cy="1943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b"/>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3366"/>
                </a:solidFill>
                <a:latin typeface="Arial" panose="020B060402020202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3366"/>
                </a:solidFill>
                <a:latin typeface="Arial" panose="020B0604020202020204" pitchFamily="34" charset="0"/>
                <a:ea typeface="Microsoft YaHei" panose="020B0503020204020204" pitchFamily="34" charset="-122"/>
              </a:defRPr>
            </a:lvl3pPr>
            <a:lvl4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4pPr>
            <a:lvl5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de-DE" altLang="de-DE" b="1" dirty="0">
                <a:latin typeface="Calibri" panose="020F0502020204030204" pitchFamily="34" charset="0"/>
                <a:ea typeface="Arial"/>
                <a:cs typeface="Calibri" panose="020F0502020204030204" pitchFamily="34" charset="0"/>
              </a:rPr>
              <a:t>Teil III:</a:t>
            </a:r>
            <a:br>
              <a:rPr lang="de-DE" altLang="de-DE" b="1" dirty="0">
                <a:latin typeface="Calibri" panose="020F0502020204030204" pitchFamily="34" charset="0"/>
                <a:ea typeface="Arial"/>
                <a:cs typeface="Calibri" panose="020F0502020204030204" pitchFamily="34" charset="0"/>
              </a:rPr>
            </a:br>
            <a:r>
              <a:rPr lang="de-DE" altLang="de-DE" b="1" dirty="0">
                <a:latin typeface="Calibri" panose="020F0502020204030204" pitchFamily="34" charset="0"/>
                <a:ea typeface="Arial"/>
                <a:cs typeface="Calibri" panose="020F0502020204030204" pitchFamily="34" charset="0"/>
              </a:rPr>
              <a:t>Lösungsansätze und Handlungsoptionen</a:t>
            </a:r>
          </a:p>
        </p:txBody>
      </p:sp>
      <p:sp>
        <p:nvSpPr>
          <p:cNvPr id="11" name="Rechteck: abgerundete Ecken 10">
            <a:extLst>
              <a:ext uri="{FF2B5EF4-FFF2-40B4-BE49-F238E27FC236}">
                <a16:creationId xmlns:a16="http://schemas.microsoft.com/office/drawing/2014/main" id="{B028573C-DB58-4674-90F9-B7B1F0EF1C6D}"/>
              </a:ext>
            </a:extLst>
          </p:cNvPr>
          <p:cNvSpPr>
            <a:spLocks noChangeArrowheads="1"/>
          </p:cNvSpPr>
          <p:nvPr/>
        </p:nvSpPr>
        <p:spPr bwMode="auto">
          <a:xfrm>
            <a:off x="1434046" y="3429000"/>
            <a:ext cx="6992714" cy="693947"/>
          </a:xfrm>
          <a:prstGeom prst="roundRect">
            <a:avLst>
              <a:gd name="adj" fmla="val 16667"/>
            </a:avLst>
          </a:prstGeom>
          <a:solidFill>
            <a:srgbClr val="8EB0D8"/>
          </a:solidFill>
          <a:ln w="12700">
            <a:noFill/>
            <a:miter lim="800000"/>
            <a:headEnd/>
            <a:tailEnd/>
          </a:ln>
        </p:spPr>
        <p:txBody>
          <a:bodyPr vert="horz" wrap="square" lIns="91440" tIns="45720" rIns="91440" bIns="45720" numCol="1" anchor="ctr" anchorCtr="0" compatLnSpc="1">
            <a:prstTxWarp prst="textNoShape">
              <a:avLst/>
            </a:prstTxWarp>
          </a:bodyPr>
          <a:lstStyle/>
          <a:p>
            <a:pPr algn="ctr" defTabSz="914400" eaLnBrk="0" hangingPunct="0">
              <a:buClrTx/>
              <a:buSzTx/>
            </a:pP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Lösungsansätze: </a:t>
            </a:r>
            <a:b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Was kann ich selber tun?</a:t>
            </a:r>
            <a:endParaRPr lang="de-DE" altLang="de-DE" sz="2000" dirty="0">
              <a:solidFill>
                <a:srgbClr val="002060"/>
              </a:solidFill>
              <a:latin typeface="Arial" panose="020B0604020202020204" pitchFamily="34" charset="0"/>
            </a:endParaRPr>
          </a:p>
        </p:txBody>
      </p:sp>
    </p:spTree>
    <p:extLst>
      <p:ext uri="{BB962C8B-B14F-4D97-AF65-F5344CB8AC3E}">
        <p14:creationId xmlns:p14="http://schemas.microsoft.com/office/powerpoint/2010/main" val="2560689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AE26740D-30D8-473B-8BA0-832869A07485}"/>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90000"/>
              </a:lnSpc>
              <a:buSzPct val="100000"/>
            </a:pPr>
            <a:r>
              <a:rPr lang="de-DE" altLang="de-DE" sz="2800" b="1">
                <a:solidFill>
                  <a:srgbClr val="003366"/>
                </a:solidFill>
                <a:latin typeface="Calibri" panose="020F0502020204030204" pitchFamily="34" charset="0"/>
                <a:cs typeface="Calibri" panose="020F0502020204030204" pitchFamily="34" charset="0"/>
              </a:rPr>
              <a:t>Online und als Download verfügbar</a:t>
            </a:r>
          </a:p>
        </p:txBody>
      </p:sp>
      <p:sp>
        <p:nvSpPr>
          <p:cNvPr id="48131" name="Text Box 2">
            <a:extLst>
              <a:ext uri="{FF2B5EF4-FFF2-40B4-BE49-F238E27FC236}">
                <a16:creationId xmlns:a16="http://schemas.microsoft.com/office/drawing/2014/main" id="{4B85E2C4-E6F4-462C-827B-952DAB903EEF}"/>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9pPr>
          </a:lstStyle>
          <a:p>
            <a:pPr eaLnBrk="1" hangingPunct="1">
              <a:spcBef>
                <a:spcPts val="500"/>
              </a:spcBef>
              <a:buClr>
                <a:srgbClr val="003366"/>
              </a:buClr>
              <a:buSzPct val="75000"/>
            </a:pPr>
            <a:r>
              <a:rPr lang="de-DE" altLang="de-DE" sz="2400" b="1" dirty="0">
                <a:solidFill>
                  <a:srgbClr val="003366"/>
                </a:solidFill>
                <a:latin typeface="Calibri" panose="020F0502020204030204" pitchFamily="34" charset="0"/>
                <a:ea typeface="MS PGothic" panose="020B0600070205080204" pitchFamily="34" charset="-128"/>
                <a:cs typeface="Calibri" panose="020F0502020204030204" pitchFamily="34" charset="0"/>
              </a:rPr>
              <a:t>Broschüre „</a:t>
            </a:r>
            <a:r>
              <a:rPr lang="de-DE" altLang="de-DE" sz="2400" b="1" dirty="0" err="1">
                <a:solidFill>
                  <a:srgbClr val="003366"/>
                </a:solidFill>
                <a:latin typeface="Calibri" panose="020F0502020204030204" pitchFamily="34" charset="0"/>
                <a:ea typeface="MS PGothic" panose="020B0600070205080204" pitchFamily="34" charset="-128"/>
                <a:cs typeface="Calibri" panose="020F0502020204030204" pitchFamily="34" charset="0"/>
              </a:rPr>
              <a:t>Sustainbale</a:t>
            </a:r>
            <a:r>
              <a:rPr lang="de-DE" altLang="de-DE" sz="2400" b="1" dirty="0">
                <a:solidFill>
                  <a:srgbClr val="003366"/>
                </a:solidFill>
                <a:latin typeface="Calibri" panose="020F0502020204030204" pitchFamily="34" charset="0"/>
                <a:ea typeface="MS PGothic" panose="020B0600070205080204" pitchFamily="34" charset="-128"/>
                <a:cs typeface="Calibri" panose="020F0502020204030204" pitchFamily="34" charset="0"/>
              </a:rPr>
              <a:t> Sourcing“ unter folgendem Link:</a:t>
            </a:r>
          </a:p>
          <a:p>
            <a:pPr eaLnBrk="1" hangingPunct="1">
              <a:spcBef>
                <a:spcPts val="500"/>
              </a:spcBef>
              <a:buClr>
                <a:srgbClr val="003366"/>
              </a:buClr>
              <a:buSzPct val="75000"/>
            </a:pPr>
            <a:r>
              <a:rPr lang="de-DE" altLang="de-DE" sz="2400" dirty="0">
                <a:solidFill>
                  <a:srgbClr val="003366"/>
                </a:solidFill>
                <a:latin typeface="Calibri" panose="020F0502020204030204" pitchFamily="34" charset="0"/>
                <a:ea typeface="MS PGothic" panose="020B0600070205080204" pitchFamily="34" charset="-128"/>
                <a:cs typeface="Calibri" panose="020F0502020204030204" pitchFamily="34" charset="0"/>
              </a:rPr>
              <a:t>http://www.fairschnitt.org/images/downloads/Femnet-Sustainable-Sourcing.pdf </a:t>
            </a:r>
          </a:p>
          <a:p>
            <a:pPr eaLnBrk="1" hangingPunct="1">
              <a:spcBef>
                <a:spcPts val="500"/>
              </a:spcBef>
              <a:buClr>
                <a:srgbClr val="003366"/>
              </a:buClr>
              <a:buSzPct val="75000"/>
            </a:pPr>
            <a:r>
              <a:rPr lang="de-DE" altLang="de-DE" b="1" dirty="0">
                <a:solidFill>
                  <a:srgbClr val="003366"/>
                </a:solidFill>
                <a:latin typeface="Calibri" panose="020F0502020204030204" pitchFamily="34" charset="0"/>
                <a:ea typeface="MS PGothic" panose="020B0600070205080204" pitchFamily="34" charset="-128"/>
                <a:cs typeface="Calibri" panose="020F0502020204030204" pitchFamily="34" charset="0"/>
              </a:rPr>
              <a:t>Factsheet Kinderbetreuung:</a:t>
            </a:r>
          </a:p>
          <a:p>
            <a:pPr eaLnBrk="1" hangingPunct="1">
              <a:spcBef>
                <a:spcPts val="500"/>
              </a:spcBef>
              <a:buClr>
                <a:srgbClr val="003366"/>
              </a:buClr>
              <a:buSzPct val="75000"/>
            </a:pPr>
            <a:r>
              <a:rPr lang="de-DE" dirty="0">
                <a:solidFill>
                  <a:srgbClr val="002060"/>
                </a:solidFill>
                <a:latin typeface="Calibri" panose="020F0502020204030204" pitchFamily="34" charset="0"/>
                <a:cs typeface="Calibri" panose="020F0502020204030204" pitchFamily="34" charset="0"/>
              </a:rPr>
              <a:t>https://femnet.de/images/downloads/publikationen/FEMNET-factsheet_kinderbetreuung.pdf</a:t>
            </a:r>
          </a:p>
          <a:p>
            <a:pPr eaLnBrk="1" hangingPunct="1">
              <a:spcBef>
                <a:spcPts val="500"/>
              </a:spcBef>
              <a:buClr>
                <a:srgbClr val="003366"/>
              </a:buClr>
              <a:buSzPct val="75000"/>
            </a:pPr>
            <a:endParaRPr lang="de-DE" altLang="de-DE" sz="2400" dirty="0">
              <a:solidFill>
                <a:srgbClr val="003366"/>
              </a:solidFill>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033CEAFF-FF34-491A-9363-F3D6A08FE65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90000"/>
              </a:lnSpc>
              <a:buSzPct val="100000"/>
            </a:pPr>
            <a:r>
              <a:rPr lang="de-DE" altLang="de-DE" sz="2800" b="1">
                <a:solidFill>
                  <a:srgbClr val="003366"/>
                </a:solidFill>
                <a:latin typeface="Calibri" panose="020F0502020204030204" pitchFamily="34" charset="0"/>
                <a:cs typeface="Calibri" panose="020F0502020204030204" pitchFamily="34" charset="0"/>
              </a:rPr>
              <a:t>Ihr Feedback…</a:t>
            </a:r>
          </a:p>
        </p:txBody>
      </p:sp>
      <p:sp>
        <p:nvSpPr>
          <p:cNvPr id="98307" name="Text Box 2">
            <a:extLst>
              <a:ext uri="{FF2B5EF4-FFF2-40B4-BE49-F238E27FC236}">
                <a16:creationId xmlns:a16="http://schemas.microsoft.com/office/drawing/2014/main" id="{395F57BB-7068-4C2E-927B-42151D9B64A6}"/>
              </a:ext>
            </a:extLst>
          </p:cNvPr>
          <p:cNvSpPr txBox="1">
            <a:spLocks noChangeArrowheads="1"/>
          </p:cNvSpPr>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700"/>
              </a:spcBef>
              <a:buSzPct val="75000"/>
              <a:defRPr/>
            </a:pP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hilft uns weiter:</a:t>
            </a:r>
          </a:p>
          <a:p>
            <a:pPr eaLnBrk="1" hangingPunct="1">
              <a:spcBef>
                <a:spcPts val="700"/>
              </a:spcBef>
              <a:buSzPct val="75000"/>
              <a:defRPr/>
            </a:pPr>
            <a:endPar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hat Ihnen besonders gefallen?</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können wir besser machen?</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haben Sie vermisst?</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Weitere Anregungen?</a:t>
            </a:r>
            <a:endPar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6" name="Grafik 6">
            <a:extLst>
              <a:ext uri="{FF2B5EF4-FFF2-40B4-BE49-F238E27FC236}">
                <a16:creationId xmlns:a16="http://schemas.microsoft.com/office/drawing/2014/main" id="{8AA7FC86-DCE4-4BED-8A25-4E8761A37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0" y="2492375"/>
            <a:ext cx="34544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
            <a:extLst>
              <a:ext uri="{FF2B5EF4-FFF2-40B4-BE49-F238E27FC236}">
                <a16:creationId xmlns:a16="http://schemas.microsoft.com/office/drawing/2014/main" id="{E45409B8-3514-42F0-8FA3-DC77245C7030}"/>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Zentrale Quellen</a:t>
            </a:r>
          </a:p>
        </p:txBody>
      </p:sp>
      <p:sp>
        <p:nvSpPr>
          <p:cNvPr id="103427" name="Text Box 2">
            <a:extLst>
              <a:ext uri="{FF2B5EF4-FFF2-40B4-BE49-F238E27FC236}">
                <a16:creationId xmlns:a16="http://schemas.microsoft.com/office/drawing/2014/main" id="{166F6471-8426-4F6A-98BF-D1D49816F215}"/>
              </a:ext>
            </a:extLst>
          </p:cNvPr>
          <p:cNvSpPr txBox="1">
            <a:spLocks noChangeArrowheads="1"/>
          </p:cNvSpPr>
          <p:nvPr/>
        </p:nvSpPr>
        <p:spPr bwMode="auto">
          <a:xfrm>
            <a:off x="914400" y="2132856"/>
            <a:ext cx="8001000" cy="437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lvl="0" indent="0" defTabSz="914400" eaLnBrk="0" hangingPunct="0">
              <a:buClrTx/>
              <a:buSzTx/>
              <a:defRPr/>
            </a:pPr>
            <a:r>
              <a:rPr lang="en-US" sz="1600" spc="-1" dirty="0" err="1">
                <a:solidFill>
                  <a:srgbClr val="002060"/>
                </a:solidFill>
                <a:uFill>
                  <a:solidFill>
                    <a:srgbClr val="FFFFFF"/>
                  </a:solidFill>
                </a:uFill>
                <a:latin typeface="Calibri" panose="020F0502020204030204" pitchFamily="34" charset="0"/>
                <a:cs typeface="Calibri" panose="020F0502020204030204" pitchFamily="34" charset="0"/>
              </a:rPr>
              <a:t>Cividep</a:t>
            </a: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 (2015): </a:t>
            </a:r>
            <a:r>
              <a:rPr lang="de-DE" sz="1600" spc="-1" dirty="0">
                <a:solidFill>
                  <a:srgbClr val="002060"/>
                </a:solidFill>
                <a:uFill>
                  <a:solidFill>
                    <a:srgbClr val="FFFFFF"/>
                  </a:solidFill>
                </a:uFill>
                <a:latin typeface="Calibri" panose="020F0502020204030204" pitchFamily="34" charset="0"/>
                <a:cs typeface="Calibri" panose="020F0502020204030204" pitchFamily="34" charset="0"/>
              </a:rPr>
              <a:t>Bedarfsanalyse über Kinderbetreuungseinrichtungen in der Bekleidungsindustrie in Bangalore, https://femnet.de/images/downloads/cividep/Bedarfsanalyse-Kinderbetreuung-in-BangaloresTextilsektor.pdf, Zugriff 27.07.2020</a:t>
            </a:r>
            <a:endParaRPr lang="en-US" sz="1600" spc="-1" dirty="0">
              <a:solidFill>
                <a:srgbClr val="002060"/>
              </a:solidFill>
              <a:uFill>
                <a:solidFill>
                  <a:srgbClr val="FFFFFF"/>
                </a:solidFill>
              </a:uFill>
              <a:latin typeface="Calibri" panose="020F0502020204030204" pitchFamily="34" charset="0"/>
              <a:cs typeface="Calibri" panose="020F0502020204030204" pitchFamily="34" charset="0"/>
            </a:endParaRPr>
          </a:p>
          <a:p>
            <a:pPr marL="0" lvl="0" indent="0" defTabSz="914400" eaLnBrk="0" hangingPunct="0">
              <a:buClrTx/>
              <a:buSzTx/>
              <a:defRPr/>
            </a:pP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ILO (2017): Global Estimates of Child </a:t>
            </a:r>
            <a:r>
              <a:rPr lang="en-US" sz="1600" spc="-1" dirty="0" err="1">
                <a:solidFill>
                  <a:srgbClr val="002060"/>
                </a:solidFill>
                <a:uFill>
                  <a:solidFill>
                    <a:srgbClr val="FFFFFF"/>
                  </a:solidFill>
                </a:uFill>
                <a:latin typeface="Calibri" panose="020F0502020204030204" pitchFamily="34" charset="0"/>
                <a:cs typeface="Calibri" panose="020F0502020204030204" pitchFamily="34" charset="0"/>
              </a:rPr>
              <a:t>Labour</a:t>
            </a: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 https://www.ilo.org/wcmsp5/groups/public/@dgreports/@dcomm/documents/publication/wcms_575541.pdf, </a:t>
            </a:r>
            <a:r>
              <a:rPr lang="en-US" sz="1600" spc="-1" dirty="0" err="1">
                <a:solidFill>
                  <a:srgbClr val="002060"/>
                </a:solidFill>
                <a:uFill>
                  <a:solidFill>
                    <a:srgbClr val="FFFFFF"/>
                  </a:solidFill>
                </a:uFill>
                <a:latin typeface="Calibri" panose="020F0502020204030204" pitchFamily="34" charset="0"/>
                <a:cs typeface="Calibri" panose="020F0502020204030204" pitchFamily="34" charset="0"/>
              </a:rPr>
              <a:t>Zugriff</a:t>
            </a: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 27.07.202</a:t>
            </a:r>
          </a:p>
          <a:p>
            <a:pPr marL="0" indent="0" defTabSz="914400" eaLnBrk="0" hangingPunct="0">
              <a:buClrTx/>
              <a:buSzTx/>
              <a:defRPr/>
            </a:pPr>
            <a:r>
              <a:rPr lang="de-DE" sz="1600" dirty="0">
                <a:solidFill>
                  <a:schemeClr val="tx1"/>
                </a:solidFill>
                <a:latin typeface="Calibri" panose="020F0502020204030204" pitchFamily="34" charset="0"/>
                <a:cs typeface="Calibri" panose="020F0502020204030204" pitchFamily="34" charset="0"/>
              </a:rPr>
              <a:t>ILO (2014): </a:t>
            </a:r>
            <a:r>
              <a:rPr lang="de-DE" sz="1600" dirty="0" err="1">
                <a:solidFill>
                  <a:schemeClr val="tx1"/>
                </a:solidFill>
                <a:latin typeface="Calibri" panose="020F0502020204030204" pitchFamily="34" charset="0"/>
                <a:cs typeface="Calibri" panose="020F0502020204030204" pitchFamily="34" charset="0"/>
              </a:rPr>
              <a:t>Maternity</a:t>
            </a:r>
            <a:r>
              <a:rPr lang="de-DE" sz="1600" dirty="0">
                <a:solidFill>
                  <a:schemeClr val="tx1"/>
                </a:solidFill>
                <a:latin typeface="Calibri" panose="020F0502020204030204" pitchFamily="34" charset="0"/>
                <a:cs typeface="Calibri" panose="020F0502020204030204" pitchFamily="34" charset="0"/>
              </a:rPr>
              <a:t> and </a:t>
            </a:r>
            <a:r>
              <a:rPr lang="de-DE" sz="1600" dirty="0" err="1">
                <a:solidFill>
                  <a:schemeClr val="tx1"/>
                </a:solidFill>
                <a:latin typeface="Calibri" panose="020F0502020204030204" pitchFamily="34" charset="0"/>
                <a:cs typeface="Calibri" panose="020F0502020204030204" pitchFamily="34" charset="0"/>
              </a:rPr>
              <a:t>Paternity</a:t>
            </a:r>
            <a:r>
              <a:rPr lang="de-DE" sz="1600" dirty="0">
                <a:solidFill>
                  <a:schemeClr val="tx1"/>
                </a:solidFill>
                <a:latin typeface="Calibri" panose="020F0502020204030204" pitchFamily="34" charset="0"/>
                <a:cs typeface="Calibri" panose="020F0502020204030204" pitchFamily="34" charset="0"/>
              </a:rPr>
              <a:t> at Work, https://www.ilo.org/wcmsp5/groups/public/---dgreports/---dcomm/documents/publication/wcms_242617.pdf, Zugriff 27.07.2020</a:t>
            </a:r>
          </a:p>
          <a:p>
            <a:pPr marL="0" indent="0" defTabSz="914400" eaLnBrk="0" hangingPunct="0">
              <a:buClrTx/>
              <a:buSzTx/>
              <a:defRPr/>
            </a:pPr>
            <a:r>
              <a:rPr lang="de-DE" sz="1600" spc="-1" dirty="0">
                <a:solidFill>
                  <a:schemeClr val="tx1"/>
                </a:solidFill>
                <a:uFill>
                  <a:solidFill>
                    <a:srgbClr val="FFFFFF"/>
                  </a:solidFill>
                </a:uFill>
                <a:latin typeface="Calibri" panose="020F0502020204030204" pitchFamily="34" charset="0"/>
                <a:cs typeface="Calibri" panose="020F0502020204030204" pitchFamily="34" charset="0"/>
              </a:rPr>
              <a:t>ODI (2016): </a:t>
            </a:r>
            <a:r>
              <a:rPr lang="en-US" sz="1600" spc="-1" dirty="0">
                <a:solidFill>
                  <a:schemeClr val="tx1"/>
                </a:solidFill>
                <a:uFill>
                  <a:solidFill>
                    <a:srgbClr val="FFFFFF"/>
                  </a:solidFill>
                </a:uFill>
                <a:latin typeface="Calibri" panose="020F0502020204030204" pitchFamily="34" charset="0"/>
                <a:cs typeface="Calibri" panose="020F0502020204030204" pitchFamily="34" charset="0"/>
              </a:rPr>
              <a:t>Child </a:t>
            </a:r>
            <a:r>
              <a:rPr lang="en-US" sz="1600" spc="-1" dirty="0" err="1">
                <a:solidFill>
                  <a:schemeClr val="tx1"/>
                </a:solidFill>
                <a:uFill>
                  <a:solidFill>
                    <a:srgbClr val="FFFFFF"/>
                  </a:solidFill>
                </a:uFill>
                <a:latin typeface="Calibri" panose="020F0502020204030204" pitchFamily="34" charset="0"/>
                <a:cs typeface="Calibri" panose="020F0502020204030204" pitchFamily="34" charset="0"/>
              </a:rPr>
              <a:t>labour</a:t>
            </a:r>
            <a:r>
              <a:rPr lang="en-US" sz="1600" spc="-1" dirty="0">
                <a:solidFill>
                  <a:schemeClr val="tx1"/>
                </a:solidFill>
                <a:uFill>
                  <a:solidFill>
                    <a:srgbClr val="FFFFFF"/>
                  </a:solidFill>
                </a:uFill>
                <a:latin typeface="Calibri" panose="020F0502020204030204" pitchFamily="34" charset="0"/>
                <a:cs typeface="Calibri" panose="020F0502020204030204" pitchFamily="34" charset="0"/>
              </a:rPr>
              <a:t> and education – A survey of slum settlements in Dhaka, </a:t>
            </a:r>
            <a:r>
              <a:rPr lang="de-DE" sz="1600" spc="-1" dirty="0">
                <a:solidFill>
                  <a:schemeClr val="tx1"/>
                </a:solidFill>
                <a:uFill>
                  <a:solidFill>
                    <a:srgbClr val="FFFFFF"/>
                  </a:solidFill>
                </a:uFill>
                <a:latin typeface="Calibri" panose="020F0502020204030204" pitchFamily="34" charset="0"/>
                <a:cs typeface="Calibri" panose="020F0502020204030204" pitchFamily="34" charset="0"/>
              </a:rPr>
              <a:t>https://www.odi.org/sites/odi.org.uk/files/resource-documents/11145.pdf, Zugriff 27.07.2020</a:t>
            </a:r>
            <a:endParaRPr lang="en-US" sz="1600" spc="-1" dirty="0">
              <a:solidFill>
                <a:srgbClr val="002060"/>
              </a:solidFill>
              <a:uFill>
                <a:solidFill>
                  <a:srgbClr val="FFFFFF"/>
                </a:solidFill>
              </a:uFill>
              <a:latin typeface="Calibri" panose="020F0502020204030204" pitchFamily="34" charset="0"/>
              <a:cs typeface="Calibri" panose="020F0502020204030204" pitchFamily="34" charset="0"/>
            </a:endParaRPr>
          </a:p>
          <a:p>
            <a:pPr marL="0" lvl="0" indent="0" defTabSz="914400" eaLnBrk="0" hangingPunct="0">
              <a:buClrTx/>
              <a:buSzTx/>
              <a:defRPr/>
            </a:pP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U.S. Department of Labor’s (2018): 2018 List of Good Produced by Child </a:t>
            </a:r>
            <a:r>
              <a:rPr lang="en-US" sz="1600" spc="-1" dirty="0" err="1">
                <a:solidFill>
                  <a:srgbClr val="002060"/>
                </a:solidFill>
                <a:uFill>
                  <a:solidFill>
                    <a:srgbClr val="FFFFFF"/>
                  </a:solidFill>
                </a:uFill>
                <a:latin typeface="Calibri" panose="020F0502020204030204" pitchFamily="34" charset="0"/>
                <a:cs typeface="Calibri" panose="020F0502020204030204" pitchFamily="34" charset="0"/>
              </a:rPr>
              <a:t>Lavor</a:t>
            </a: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 or Forced Labor, https://www.dol.gov/sites/dolgov/files/ILAB/ListofGoods.pdf, </a:t>
            </a:r>
            <a:r>
              <a:rPr lang="en-US" sz="1600" spc="-1" dirty="0" err="1">
                <a:solidFill>
                  <a:srgbClr val="002060"/>
                </a:solidFill>
                <a:uFill>
                  <a:solidFill>
                    <a:srgbClr val="FFFFFF"/>
                  </a:solidFill>
                </a:uFill>
                <a:latin typeface="Calibri" panose="020F0502020204030204" pitchFamily="34" charset="0"/>
                <a:cs typeface="Calibri" panose="020F0502020204030204" pitchFamily="34" charset="0"/>
              </a:rPr>
              <a:t>Zugriff</a:t>
            </a: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 27.07.2020</a:t>
            </a:r>
          </a:p>
          <a:p>
            <a:pPr marL="0" lvl="0" indent="0" defTabSz="914400" eaLnBrk="0" hangingPunct="0">
              <a:buClrTx/>
              <a:buSzTx/>
              <a:defRPr/>
            </a:pPr>
            <a:r>
              <a:rPr lang="de-DE" sz="1600" dirty="0">
                <a:solidFill>
                  <a:schemeClr val="tx1"/>
                </a:solidFill>
                <a:latin typeface="Calibri" panose="020F0502020204030204" pitchFamily="34" charset="0"/>
                <a:cs typeface="Calibri" panose="020F0502020204030204" pitchFamily="34" charset="0"/>
              </a:rPr>
              <a:t>US Department </a:t>
            </a:r>
            <a:r>
              <a:rPr lang="de-DE" sz="1600" dirty="0" err="1">
                <a:solidFill>
                  <a:schemeClr val="tx1"/>
                </a:solidFill>
                <a:latin typeface="Calibri" panose="020F0502020204030204" pitchFamily="34" charset="0"/>
                <a:cs typeface="Calibri" panose="020F0502020204030204" pitchFamily="34" charset="0"/>
              </a:rPr>
              <a:t>of</a:t>
            </a:r>
            <a:r>
              <a:rPr lang="de-DE" sz="1600" dirty="0">
                <a:solidFill>
                  <a:schemeClr val="tx1"/>
                </a:solidFill>
                <a:latin typeface="Calibri" panose="020F0502020204030204" pitchFamily="34" charset="0"/>
                <a:cs typeface="Calibri" panose="020F0502020204030204" pitchFamily="34" charset="0"/>
              </a:rPr>
              <a:t> Labor (2018): 2017 </a:t>
            </a:r>
            <a:r>
              <a:rPr lang="de-DE" sz="1600" dirty="0" err="1">
                <a:solidFill>
                  <a:schemeClr val="tx1"/>
                </a:solidFill>
                <a:latin typeface="Calibri" panose="020F0502020204030204" pitchFamily="34" charset="0"/>
                <a:cs typeface="Calibri" panose="020F0502020204030204" pitchFamily="34" charset="0"/>
              </a:rPr>
              <a:t>Findings</a:t>
            </a:r>
            <a:r>
              <a:rPr lang="de-DE" sz="1600" dirty="0">
                <a:solidFill>
                  <a:schemeClr val="tx1"/>
                </a:solidFill>
                <a:latin typeface="Calibri" panose="020F0502020204030204" pitchFamily="34" charset="0"/>
                <a:cs typeface="Calibri" panose="020F0502020204030204" pitchFamily="34" charset="0"/>
              </a:rPr>
              <a:t> on </a:t>
            </a:r>
            <a:r>
              <a:rPr lang="de-DE" sz="1600" dirty="0" err="1">
                <a:solidFill>
                  <a:schemeClr val="tx1"/>
                </a:solidFill>
                <a:latin typeface="Calibri" panose="020F0502020204030204" pitchFamily="34" charset="0"/>
                <a:cs typeface="Calibri" panose="020F0502020204030204" pitchFamily="34" charset="0"/>
              </a:rPr>
              <a:t>the</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worst</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forms</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of</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child</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labor</a:t>
            </a:r>
            <a:r>
              <a:rPr lang="de-DE" sz="1600" dirty="0">
                <a:solidFill>
                  <a:schemeClr val="tx1"/>
                </a:solidFill>
                <a:latin typeface="Calibri" panose="020F0502020204030204" pitchFamily="34" charset="0"/>
                <a:cs typeface="Calibri" panose="020F0502020204030204" pitchFamily="34" charset="0"/>
              </a:rPr>
              <a:t> – </a:t>
            </a:r>
            <a:r>
              <a:rPr lang="de-DE" sz="1600" dirty="0" err="1">
                <a:solidFill>
                  <a:schemeClr val="tx1"/>
                </a:solidFill>
                <a:latin typeface="Calibri" panose="020F0502020204030204" pitchFamily="34" charset="0"/>
                <a:cs typeface="Calibri" panose="020F0502020204030204" pitchFamily="34" charset="0"/>
              </a:rPr>
              <a:t>Bangladesh</a:t>
            </a:r>
            <a:r>
              <a:rPr lang="de-DE" sz="1600" dirty="0">
                <a:solidFill>
                  <a:schemeClr val="tx1"/>
                </a:solidFill>
                <a:latin typeface="Calibri" panose="020F0502020204030204" pitchFamily="34" charset="0"/>
                <a:cs typeface="Calibri" panose="020F0502020204030204" pitchFamily="34" charset="0"/>
              </a:rPr>
              <a:t>, https://www.dol.gov/agencies/ilab/resources/reports/child-labor/bangladesh, Zugriff 27.07.2020</a:t>
            </a:r>
          </a:p>
          <a:p>
            <a:pPr marL="0" lvl="0" indent="0" defTabSz="914400" eaLnBrk="0" hangingPunct="0">
              <a:buClrTx/>
              <a:buSzTx/>
              <a:defRPr/>
            </a:pPr>
            <a:r>
              <a:rPr lang="de-DE" sz="1600" dirty="0">
                <a:solidFill>
                  <a:schemeClr val="tx1"/>
                </a:solidFill>
                <a:latin typeface="Calibri" panose="020F0502020204030204" pitchFamily="34" charset="0"/>
                <a:cs typeface="Calibri" panose="020F0502020204030204" pitchFamily="34" charset="0"/>
              </a:rPr>
              <a:t>US Department </a:t>
            </a:r>
            <a:r>
              <a:rPr lang="de-DE" sz="1600" dirty="0" err="1">
                <a:solidFill>
                  <a:schemeClr val="tx1"/>
                </a:solidFill>
                <a:latin typeface="Calibri" panose="020F0502020204030204" pitchFamily="34" charset="0"/>
                <a:cs typeface="Calibri" panose="020F0502020204030204" pitchFamily="34" charset="0"/>
              </a:rPr>
              <a:t>of</a:t>
            </a:r>
            <a:r>
              <a:rPr lang="de-DE" sz="1600" dirty="0">
                <a:solidFill>
                  <a:schemeClr val="tx1"/>
                </a:solidFill>
                <a:latin typeface="Calibri" panose="020F0502020204030204" pitchFamily="34" charset="0"/>
                <a:cs typeface="Calibri" panose="020F0502020204030204" pitchFamily="34" charset="0"/>
              </a:rPr>
              <a:t> Labor (2018): 2017 </a:t>
            </a:r>
            <a:r>
              <a:rPr lang="de-DE" sz="1600" dirty="0" err="1">
                <a:solidFill>
                  <a:schemeClr val="tx1"/>
                </a:solidFill>
                <a:latin typeface="Calibri" panose="020F0502020204030204" pitchFamily="34" charset="0"/>
                <a:cs typeface="Calibri" panose="020F0502020204030204" pitchFamily="34" charset="0"/>
              </a:rPr>
              <a:t>Findings</a:t>
            </a:r>
            <a:r>
              <a:rPr lang="de-DE" sz="1600" dirty="0">
                <a:solidFill>
                  <a:schemeClr val="tx1"/>
                </a:solidFill>
                <a:latin typeface="Calibri" panose="020F0502020204030204" pitchFamily="34" charset="0"/>
                <a:cs typeface="Calibri" panose="020F0502020204030204" pitchFamily="34" charset="0"/>
              </a:rPr>
              <a:t> on </a:t>
            </a:r>
            <a:r>
              <a:rPr lang="de-DE" sz="1600" dirty="0" err="1">
                <a:solidFill>
                  <a:schemeClr val="tx1"/>
                </a:solidFill>
                <a:latin typeface="Calibri" panose="020F0502020204030204" pitchFamily="34" charset="0"/>
                <a:cs typeface="Calibri" panose="020F0502020204030204" pitchFamily="34" charset="0"/>
              </a:rPr>
              <a:t>the</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worst</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forms</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of</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child</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labor</a:t>
            </a:r>
            <a:r>
              <a:rPr lang="de-DE" sz="1600" dirty="0">
                <a:solidFill>
                  <a:schemeClr val="tx1"/>
                </a:solidFill>
                <a:latin typeface="Calibri" panose="020F0502020204030204" pitchFamily="34" charset="0"/>
                <a:cs typeface="Calibri" panose="020F0502020204030204" pitchFamily="34" charset="0"/>
              </a:rPr>
              <a:t> – India, https://www.dol.gov/agencies/ilab/resources/reports/child-labor/india, Zugriff 27.07.2020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Wertschöpfungskette</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a:lnSpc>
                <a:spcPct val="93000"/>
              </a:lnSpc>
              <a:spcAft>
                <a:spcPts val="522"/>
              </a:spcAft>
              <a:buSzPct val="100000"/>
              <a:defRPr/>
            </a:pPr>
            <a:endParaRPr lang="de-DE" altLang="de-DE" sz="1800" b="1" dirty="0">
              <a:solidFill>
                <a:srgbClr val="FFFFFF"/>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7" name="Grafik 6">
            <a:extLst>
              <a:ext uri="{FF2B5EF4-FFF2-40B4-BE49-F238E27FC236}">
                <a16:creationId xmlns:a16="http://schemas.microsoft.com/office/drawing/2014/main" id="{328BDE80-EEBA-4E98-B239-4FEEBA750D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99" y="2027058"/>
            <a:ext cx="8305799" cy="4455150"/>
          </a:xfrm>
          <a:prstGeom prst="rect">
            <a:avLst/>
          </a:prstGeom>
        </p:spPr>
      </p:pic>
      <p:sp>
        <p:nvSpPr>
          <p:cNvPr id="6" name="Ellipse 5">
            <a:extLst>
              <a:ext uri="{FF2B5EF4-FFF2-40B4-BE49-F238E27FC236}">
                <a16:creationId xmlns:a16="http://schemas.microsoft.com/office/drawing/2014/main" id="{8E5AB1D9-E050-4B67-8AEA-7A853D7CE422}"/>
              </a:ext>
            </a:extLst>
          </p:cNvPr>
          <p:cNvSpPr/>
          <p:nvPr/>
        </p:nvSpPr>
        <p:spPr bwMode="auto">
          <a:xfrm>
            <a:off x="4499992" y="3861048"/>
            <a:ext cx="1944216" cy="648072"/>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rgbClr val="082452"/>
              </a:solidFill>
              <a:effectLst/>
              <a:latin typeface="Arial"/>
              <a:ea typeface="Arial"/>
            </a:endParaRPr>
          </a:p>
        </p:txBody>
      </p:sp>
    </p:spTree>
    <p:extLst>
      <p:ext uri="{BB962C8B-B14F-4D97-AF65-F5344CB8AC3E}">
        <p14:creationId xmlns:p14="http://schemas.microsoft.com/office/powerpoint/2010/main" val="23985590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AA7038C8-4E9C-40A2-8362-5F946AB22BA4}"/>
              </a:ext>
            </a:extLst>
          </p:cNvPr>
          <p:cNvSpPr txBox="1">
            <a:spLocks noChangeArrowheads="1"/>
          </p:cNvSpPr>
          <p:nvPr/>
        </p:nvSpPr>
        <p:spPr bwMode="auto">
          <a:xfrm>
            <a:off x="969963" y="1268760"/>
            <a:ext cx="7920880" cy="1943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b"/>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3366"/>
                </a:solidFill>
                <a:latin typeface="Arial" panose="020B060402020202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3366"/>
                </a:solidFill>
                <a:latin typeface="Arial" panose="020B0604020202020204" pitchFamily="34" charset="0"/>
                <a:ea typeface="Microsoft YaHei" panose="020B0503020204020204" pitchFamily="34" charset="-122"/>
              </a:defRPr>
            </a:lvl3pPr>
            <a:lvl4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4pPr>
            <a:lvl5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de-DE" altLang="de-DE" b="1" dirty="0">
                <a:latin typeface="Calibri" panose="020F0502020204030204" pitchFamily="34" charset="0"/>
                <a:ea typeface="Arial"/>
                <a:cs typeface="Calibri" panose="020F0502020204030204" pitchFamily="34" charset="0"/>
              </a:rPr>
              <a:t>Teil I:</a:t>
            </a:r>
            <a:br>
              <a:rPr lang="de-DE" altLang="de-DE" b="1" dirty="0">
                <a:latin typeface="Calibri" panose="020F0502020204030204" pitchFamily="34" charset="0"/>
                <a:ea typeface="Arial"/>
                <a:cs typeface="Calibri" panose="020F0502020204030204" pitchFamily="34" charset="0"/>
              </a:rPr>
            </a:br>
            <a:r>
              <a:rPr lang="de-DE" altLang="de-DE" b="1" dirty="0">
                <a:latin typeface="Calibri" panose="020F0502020204030204" pitchFamily="34" charset="0"/>
                <a:ea typeface="Arial"/>
                <a:cs typeface="Calibri" panose="020F0502020204030204" pitchFamily="34" charset="0"/>
              </a:rPr>
              <a:t>Rechte von Kindern und (werdenden) Müttern</a:t>
            </a:r>
          </a:p>
        </p:txBody>
      </p:sp>
      <p:sp>
        <p:nvSpPr>
          <p:cNvPr id="8" name="Rechteck: abgerundete Ecken 5"/>
          <p:cNvSpPr>
            <a:spLocks noChangeArrowheads="1"/>
          </p:cNvSpPr>
          <p:nvPr/>
        </p:nvSpPr>
        <p:spPr bwMode="auto">
          <a:xfrm>
            <a:off x="1403648" y="4010864"/>
            <a:ext cx="6992714" cy="629133"/>
          </a:xfrm>
          <a:prstGeom prst="roundRect">
            <a:avLst>
              <a:gd name="adj" fmla="val 16667"/>
            </a:avLst>
          </a:prstGeom>
          <a:solidFill>
            <a:srgbClr val="0070C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Internationale Rechtslage</a:t>
            </a:r>
            <a:endParaRPr kumimoji="0" lang="de-DE" altLang="de-DE" sz="2000" b="0" i="0" u="none" strike="noStrike" cap="none" normalizeH="0" baseline="0" dirty="0">
              <a:ln>
                <a:noFill/>
              </a:ln>
              <a:effectLst/>
              <a:latin typeface="Arial" panose="020B0604020202020204" pitchFamily="34" charset="0"/>
            </a:endParaRPr>
          </a:p>
        </p:txBody>
      </p:sp>
      <p:sp>
        <p:nvSpPr>
          <p:cNvPr id="9" name="Rechteck: abgerundete Ecken 6"/>
          <p:cNvSpPr>
            <a:spLocks noChangeArrowheads="1"/>
          </p:cNvSpPr>
          <p:nvPr/>
        </p:nvSpPr>
        <p:spPr bwMode="auto">
          <a:xfrm>
            <a:off x="1403648" y="3429000"/>
            <a:ext cx="3309345" cy="509856"/>
          </a:xfrm>
          <a:prstGeom prst="roundRect">
            <a:avLst>
              <a:gd name="adj" fmla="val 16667"/>
            </a:avLst>
          </a:prstGeom>
          <a:solidFill>
            <a:srgbClr val="0070C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Rechte von Kindern</a:t>
            </a:r>
            <a:endParaRPr kumimoji="0" lang="de-DE" altLang="de-DE" sz="2000" b="0" i="0" u="none" strike="noStrike" cap="none" normalizeH="0" baseline="0" dirty="0">
              <a:ln>
                <a:noFill/>
              </a:ln>
              <a:effectLst/>
              <a:latin typeface="Arial" panose="020B0604020202020204" pitchFamily="34" charset="0"/>
            </a:endParaRPr>
          </a:p>
        </p:txBody>
      </p:sp>
      <p:sp>
        <p:nvSpPr>
          <p:cNvPr id="10" name="Rechteck: abgerundete Ecken 7"/>
          <p:cNvSpPr>
            <a:spLocks noChangeArrowheads="1"/>
          </p:cNvSpPr>
          <p:nvPr/>
        </p:nvSpPr>
        <p:spPr bwMode="auto">
          <a:xfrm>
            <a:off x="4932040" y="3429000"/>
            <a:ext cx="3457086" cy="509856"/>
          </a:xfrm>
          <a:prstGeom prst="roundRect">
            <a:avLst>
              <a:gd name="adj" fmla="val 16667"/>
            </a:avLst>
          </a:prstGeom>
          <a:solidFill>
            <a:srgbClr val="0070C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Rechte von Müttern</a:t>
            </a:r>
            <a:endParaRPr kumimoji="0" lang="de-DE" altLang="de-DE"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5917586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a:lnSpc>
                <a:spcPct val="90000"/>
              </a:lnSpc>
            </a:pPr>
            <a:r>
              <a:rPr lang="de-DE" sz="2800" b="1" dirty="0">
                <a:solidFill>
                  <a:srgbClr val="002060"/>
                </a:solidFill>
                <a:latin typeface="Calibri" panose="020F0502020204030204" pitchFamily="34" charset="0"/>
                <a:cs typeface="Calibri" panose="020F0502020204030204" pitchFamily="34" charset="0"/>
              </a:rPr>
              <a:t>Arbeitsrecht weltweit: die ILO-Kernarbeitsnormen</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a:lnSpc>
                <a:spcPct val="93000"/>
              </a:lnSpc>
              <a:spcAft>
                <a:spcPts val="522"/>
              </a:spcAft>
              <a:buSzPct val="100000"/>
              <a:defRPr/>
            </a:pPr>
            <a:endParaRPr lang="de-DE" altLang="de-DE" sz="1800" b="1" dirty="0">
              <a:solidFill>
                <a:srgbClr val="FFFFFF"/>
              </a:solidFill>
              <a:latin typeface="Calibri" panose="020F0502020204030204" pitchFamily="34" charset="0"/>
              <a:ea typeface="Microsoft YaHei" panose="020B0503020204020204" pitchFamily="34" charset="-122"/>
              <a:cs typeface="Calibri" panose="020F0502020204030204" pitchFamily="34" charset="0"/>
            </a:endParaRPr>
          </a:p>
        </p:txBody>
      </p:sp>
      <p:graphicFrame>
        <p:nvGraphicFramePr>
          <p:cNvPr id="8" name="Tabelle 7">
            <a:extLst>
              <a:ext uri="{FF2B5EF4-FFF2-40B4-BE49-F238E27FC236}">
                <a16:creationId xmlns:a16="http://schemas.microsoft.com/office/drawing/2014/main" id="{73E9C79F-FBAB-41D2-980B-7CBB132C79DB}"/>
              </a:ext>
            </a:extLst>
          </p:cNvPr>
          <p:cNvGraphicFramePr>
            <a:graphicFrameLocks noGrp="1"/>
          </p:cNvGraphicFramePr>
          <p:nvPr>
            <p:extLst>
              <p:ext uri="{D42A27DB-BD31-4B8C-83A1-F6EECF244321}">
                <p14:modId xmlns:p14="http://schemas.microsoft.com/office/powerpoint/2010/main" val="3847171144"/>
              </p:ext>
            </p:extLst>
          </p:nvPr>
        </p:nvGraphicFramePr>
        <p:xfrm>
          <a:off x="844302" y="2775744"/>
          <a:ext cx="8279904" cy="3886200"/>
        </p:xfrm>
        <a:graphic>
          <a:graphicData uri="http://schemas.openxmlformats.org/drawingml/2006/table">
            <a:tbl>
              <a:tblPr firstRow="1" bandRow="1">
                <a:tableStyleId>{5C22544A-7EE6-4342-B048-85BDC9FD1C3A}</a:tableStyleId>
              </a:tblPr>
              <a:tblGrid>
                <a:gridCol w="2627784">
                  <a:extLst>
                    <a:ext uri="{9D8B030D-6E8A-4147-A177-3AD203B41FA5}">
                      <a16:colId xmlns:a16="http://schemas.microsoft.com/office/drawing/2014/main" val="20000"/>
                    </a:ext>
                  </a:extLst>
                </a:gridCol>
                <a:gridCol w="5652120">
                  <a:extLst>
                    <a:ext uri="{9D8B030D-6E8A-4147-A177-3AD203B41FA5}">
                      <a16:colId xmlns:a16="http://schemas.microsoft.com/office/drawing/2014/main" val="20001"/>
                    </a:ext>
                  </a:extLst>
                </a:gridCol>
              </a:tblGrid>
              <a:tr h="370840">
                <a:tc>
                  <a:txBody>
                    <a:bodyPr/>
                    <a:lstStyle/>
                    <a:p>
                      <a:r>
                        <a:rPr lang="de-DE" sz="1500" dirty="0"/>
                        <a:t>ILO-Grundprinzipien</a:t>
                      </a:r>
                    </a:p>
                  </a:txBody>
                  <a:tcPr/>
                </a:tc>
                <a:tc>
                  <a:txBody>
                    <a:bodyPr/>
                    <a:lstStyle/>
                    <a:p>
                      <a:r>
                        <a:rPr lang="de-DE" sz="1500" dirty="0"/>
                        <a:t>ILO-Kernarbeitsnormen</a:t>
                      </a:r>
                      <a:br>
                        <a:rPr lang="de-DE" sz="1500" dirty="0"/>
                      </a:br>
                      <a:r>
                        <a:rPr lang="de-DE" sz="1500" b="0" dirty="0"/>
                        <a:t>Übereinkommen (Nummer, Name, Jahr)</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dirty="0">
                          <a:solidFill>
                            <a:schemeClr val="tx1"/>
                          </a:solidFill>
                          <a:latin typeface="Arial"/>
                          <a:cs typeface="Arial"/>
                        </a:rPr>
                        <a:t>Vereinigungsfreiheit </a:t>
                      </a:r>
                      <a:br>
                        <a:rPr lang="de-DE" sz="1500" dirty="0">
                          <a:solidFill>
                            <a:schemeClr val="tx1"/>
                          </a:solidFill>
                          <a:latin typeface="Arial"/>
                          <a:cs typeface="Arial"/>
                        </a:rPr>
                      </a:br>
                      <a:r>
                        <a:rPr lang="de-DE" sz="1500" dirty="0">
                          <a:solidFill>
                            <a:schemeClr val="tx1"/>
                          </a:solidFill>
                          <a:latin typeface="Arial"/>
                          <a:cs typeface="Arial"/>
                        </a:rPr>
                        <a:t>und Recht auf Kollektivverhandlungen</a:t>
                      </a:r>
                    </a:p>
                    <a:p>
                      <a:endParaRPr lang="de-DE" sz="1500" dirty="0"/>
                    </a:p>
                  </a:txBody>
                  <a:tcPr/>
                </a:tc>
                <a:tc>
                  <a:txBody>
                    <a:bodyPr/>
                    <a:lstStyle/>
                    <a:p>
                      <a:pPr marL="342900" indent="-342900">
                        <a:buFont typeface="+mj-lt"/>
                        <a:buAutoNum type="arabicPeriod"/>
                      </a:pPr>
                      <a:r>
                        <a:rPr lang="de-DE" sz="1500" dirty="0">
                          <a:latin typeface="Arial"/>
                          <a:cs typeface="Arial"/>
                        </a:rPr>
                        <a:t>Nr.</a:t>
                      </a:r>
                      <a:r>
                        <a:rPr lang="de-DE" sz="1500" baseline="0" dirty="0">
                          <a:latin typeface="Arial"/>
                          <a:cs typeface="Arial"/>
                        </a:rPr>
                        <a:t> </a:t>
                      </a:r>
                      <a:r>
                        <a:rPr lang="de-DE" sz="1500" dirty="0">
                          <a:latin typeface="Arial"/>
                          <a:cs typeface="Arial"/>
                        </a:rPr>
                        <a:t>87:  Vereinigungsfreiheit und Schutz des</a:t>
                      </a:r>
                      <a:r>
                        <a:rPr lang="de-DE" sz="1500" baseline="0" dirty="0">
                          <a:latin typeface="Arial"/>
                          <a:cs typeface="Arial"/>
                        </a:rPr>
                        <a:t> </a:t>
                      </a:r>
                      <a:r>
                        <a:rPr lang="de-DE" sz="1500" dirty="0">
                          <a:latin typeface="Arial"/>
                          <a:cs typeface="Arial"/>
                        </a:rPr>
                        <a:t>Vereinigungsrechtes (1948) </a:t>
                      </a:r>
                    </a:p>
                    <a:p>
                      <a:pPr marL="342900" indent="-342900">
                        <a:buFont typeface="+mj-lt"/>
                        <a:buAutoNum type="arabicPeriod"/>
                      </a:pPr>
                      <a:r>
                        <a:rPr lang="de-DE" sz="1500" dirty="0">
                          <a:latin typeface="Arial"/>
                          <a:cs typeface="Arial"/>
                        </a:rPr>
                        <a:t>Nr. 98: Vereinigungsrecht und Recht zu Kollektivverhandlungen (1949)</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dirty="0">
                          <a:solidFill>
                            <a:schemeClr val="tx1"/>
                          </a:solidFill>
                          <a:latin typeface="Arial"/>
                          <a:cs typeface="Arial"/>
                        </a:rPr>
                        <a:t>Beseitigung der Zwangsarbeit</a:t>
                      </a:r>
                    </a:p>
                    <a:p>
                      <a:endParaRPr lang="de-DE" sz="1500" dirty="0"/>
                    </a:p>
                  </a:txBody>
                  <a:tcPr/>
                </a:tc>
                <a:tc>
                  <a:txBody>
                    <a:bodyPr/>
                    <a:lstStyle/>
                    <a:p>
                      <a:pPr marL="342900" indent="-342900">
                        <a:buFont typeface="+mj-lt"/>
                        <a:buAutoNum type="arabicPeriod" startAt="3"/>
                      </a:pPr>
                      <a:r>
                        <a:rPr lang="de-DE" sz="1500" dirty="0">
                          <a:latin typeface="Arial"/>
                          <a:cs typeface="Arial"/>
                        </a:rPr>
                        <a:t>Nr.</a:t>
                      </a:r>
                      <a:r>
                        <a:rPr lang="de-DE" sz="1500" baseline="0" dirty="0">
                          <a:latin typeface="Arial"/>
                          <a:cs typeface="Arial"/>
                        </a:rPr>
                        <a:t> </a:t>
                      </a:r>
                      <a:r>
                        <a:rPr lang="de-DE" sz="1500" dirty="0">
                          <a:latin typeface="Arial"/>
                          <a:cs typeface="Arial"/>
                        </a:rPr>
                        <a:t>29: Zwangsarbeit (1930), Protokoll  von 2014 </a:t>
                      </a:r>
                    </a:p>
                    <a:p>
                      <a:pPr marL="342900" indent="-342900">
                        <a:buFont typeface="+mj-lt"/>
                        <a:buAutoNum type="arabicPeriod" startAt="3"/>
                      </a:pPr>
                      <a:r>
                        <a:rPr lang="de-DE" sz="1500" dirty="0">
                          <a:latin typeface="Arial"/>
                          <a:cs typeface="Arial"/>
                        </a:rPr>
                        <a:t>Nr.</a:t>
                      </a:r>
                      <a:r>
                        <a:rPr lang="de-DE" sz="1500" baseline="0" dirty="0">
                          <a:latin typeface="Arial"/>
                          <a:cs typeface="Arial"/>
                        </a:rPr>
                        <a:t> 105: </a:t>
                      </a:r>
                      <a:r>
                        <a:rPr lang="de-DE" sz="1500" dirty="0">
                          <a:latin typeface="Arial"/>
                          <a:cs typeface="Arial"/>
                        </a:rPr>
                        <a:t>Abschaffung der Zwangsarbeit (1957)</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dirty="0">
                          <a:solidFill>
                            <a:schemeClr val="tx1"/>
                          </a:solidFill>
                          <a:latin typeface="Arial"/>
                          <a:cs typeface="Arial"/>
                        </a:rPr>
                        <a:t>Abschaffung der </a:t>
                      </a:r>
                      <a:r>
                        <a:rPr lang="de-DE" sz="1500" b="0" dirty="0">
                          <a:solidFill>
                            <a:schemeClr val="tx1"/>
                          </a:solidFill>
                          <a:latin typeface="Arial"/>
                          <a:cs typeface="Arial"/>
                        </a:rPr>
                        <a:t>Kinderarbeit</a:t>
                      </a:r>
                    </a:p>
                    <a:p>
                      <a:endParaRPr lang="de-DE" sz="1500" dirty="0"/>
                    </a:p>
                  </a:txBody>
                  <a:tcPr/>
                </a:tc>
                <a:tc>
                  <a:txBody>
                    <a:bodyPr/>
                    <a:lstStyle/>
                    <a:p>
                      <a:pPr marL="342900" indent="-342900">
                        <a:buFont typeface="+mj-lt"/>
                        <a:buAutoNum type="arabicPeriod" startAt="5"/>
                      </a:pPr>
                      <a:r>
                        <a:rPr lang="de-DE" sz="1500" dirty="0">
                          <a:latin typeface="Arial"/>
                          <a:cs typeface="Arial"/>
                        </a:rPr>
                        <a:t>Nr. 138:</a:t>
                      </a:r>
                      <a:r>
                        <a:rPr lang="de-DE" sz="1500" baseline="0" dirty="0">
                          <a:latin typeface="Arial"/>
                          <a:cs typeface="Arial"/>
                        </a:rPr>
                        <a:t> </a:t>
                      </a:r>
                      <a:r>
                        <a:rPr lang="de-DE" sz="1500" dirty="0">
                          <a:latin typeface="Arial"/>
                          <a:cs typeface="Arial"/>
                        </a:rPr>
                        <a:t>Mindestalter (1973) </a:t>
                      </a:r>
                    </a:p>
                    <a:p>
                      <a:pPr marL="342900" indent="-342900">
                        <a:buFont typeface="+mj-lt"/>
                        <a:buAutoNum type="arabicPeriod" startAt="5"/>
                      </a:pPr>
                      <a:r>
                        <a:rPr lang="de-DE" sz="1500" dirty="0">
                          <a:latin typeface="Arial"/>
                          <a:cs typeface="Arial"/>
                        </a:rPr>
                        <a:t>Nr. 182:</a:t>
                      </a:r>
                      <a:r>
                        <a:rPr lang="de-DE" sz="1500" baseline="0" dirty="0">
                          <a:latin typeface="Arial"/>
                          <a:cs typeface="Arial"/>
                        </a:rPr>
                        <a:t> </a:t>
                      </a:r>
                      <a:r>
                        <a:rPr lang="de-DE" sz="1500" dirty="0">
                          <a:latin typeface="Arial"/>
                          <a:cs typeface="Arial"/>
                        </a:rPr>
                        <a:t>Verbot und unverzügliche Maßnahmen zur Beseitigung der schlimmsten Formen der Kinderarbeit (1999)</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dirty="0">
                          <a:solidFill>
                            <a:schemeClr val="tx1"/>
                          </a:solidFill>
                          <a:latin typeface="Arial"/>
                          <a:cs typeface="Arial"/>
                        </a:rPr>
                        <a:t>Verbot der </a:t>
                      </a:r>
                      <a:r>
                        <a:rPr lang="de-DE" sz="1500" b="0" dirty="0">
                          <a:solidFill>
                            <a:schemeClr val="tx1"/>
                          </a:solidFill>
                          <a:latin typeface="Arial"/>
                          <a:cs typeface="Arial"/>
                        </a:rPr>
                        <a:t>Diskriminierung</a:t>
                      </a:r>
                      <a:r>
                        <a:rPr lang="de-DE" sz="1500" dirty="0">
                          <a:solidFill>
                            <a:schemeClr val="tx1"/>
                          </a:solidFill>
                          <a:latin typeface="Arial"/>
                          <a:cs typeface="Arial"/>
                        </a:rPr>
                        <a:t> in Beschäftigung und Beruf</a:t>
                      </a:r>
                    </a:p>
                  </a:txBody>
                  <a:tcPr/>
                </a:tc>
                <a:tc>
                  <a:txBody>
                    <a:bodyPr/>
                    <a:lstStyle/>
                    <a:p>
                      <a:pPr marL="342900" indent="-342900">
                        <a:buFont typeface="+mj-lt"/>
                        <a:buAutoNum type="arabicPeriod" startAt="7"/>
                      </a:pPr>
                      <a:r>
                        <a:rPr lang="de-DE" sz="1500" dirty="0">
                          <a:latin typeface="Arial"/>
                          <a:cs typeface="Arial"/>
                        </a:rPr>
                        <a:t>Nr. 100: Gleichheit des Entgelts (1951) </a:t>
                      </a:r>
                    </a:p>
                    <a:p>
                      <a:pPr marL="342900" indent="-342900">
                        <a:buFont typeface="+mj-lt"/>
                        <a:buAutoNum type="arabicPeriod" startAt="7"/>
                      </a:pPr>
                      <a:r>
                        <a:rPr lang="de-DE" sz="1500" dirty="0">
                          <a:latin typeface="Arial"/>
                          <a:cs typeface="Arial"/>
                        </a:rPr>
                        <a:t>Nr. 111: Diskriminierung in Beschäftigung und Beruf (1958)</a:t>
                      </a:r>
                    </a:p>
                  </a:txBody>
                  <a:tcPr/>
                </a:tc>
                <a:extLst>
                  <a:ext uri="{0D108BD9-81ED-4DB2-BD59-A6C34878D82A}">
                    <a16:rowId xmlns:a16="http://schemas.microsoft.com/office/drawing/2014/main" val="10004"/>
                  </a:ext>
                </a:extLst>
              </a:tr>
            </a:tbl>
          </a:graphicData>
        </a:graphic>
      </p:graphicFrame>
      <p:pic>
        <p:nvPicPr>
          <p:cNvPr id="9" name="Grafik 8">
            <a:extLst>
              <a:ext uri="{FF2B5EF4-FFF2-40B4-BE49-F238E27FC236}">
                <a16:creationId xmlns:a16="http://schemas.microsoft.com/office/drawing/2014/main" id="{15C4A385-3D70-489A-A9D0-9A7B8FF6ED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8945" y="2193132"/>
            <a:ext cx="1206455" cy="1651080"/>
          </a:xfrm>
          <a:prstGeom prst="rect">
            <a:avLst/>
          </a:prstGeom>
        </p:spPr>
      </p:pic>
    </p:spTree>
    <p:extLst>
      <p:ext uri="{BB962C8B-B14F-4D97-AF65-F5344CB8AC3E}">
        <p14:creationId xmlns:p14="http://schemas.microsoft.com/office/powerpoint/2010/main" val="7146358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Kinderrechte</a:t>
            </a:r>
            <a:endParaRPr kumimoji="0" lang="de-DE" altLang="de-DE" sz="2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Kinderrechte stehen in der Tradition der allgemeinen Menschenrechte</a:t>
            </a:r>
          </a:p>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UN-Kinderrechtskonvention 1989 verabschiedet</a:t>
            </a:r>
          </a:p>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heute von den meisten Staaten der Erde ratifiziert</a:t>
            </a:r>
          </a:p>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universelle Verbindlichkeit der Kinderrechte</a:t>
            </a:r>
          </a:p>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Kinderrechte gelten für alle Menschen</a:t>
            </a:r>
            <a:b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unter 18 Jahren:</a:t>
            </a:r>
          </a:p>
          <a:p>
            <a:pPr marL="744537" lvl="1" indent="-342900" defTabSz="914400">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Schutz, Förderung und Beteiligung</a:t>
            </a:r>
          </a:p>
          <a:p>
            <a:pPr marL="744537" lvl="1" indent="-342900" defTabSz="914400">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Vorrang des Kindeswohls, Recht auf</a:t>
            </a:r>
            <a:b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Leben, Überleben und Entwicklung</a:t>
            </a:r>
          </a:p>
        </p:txBody>
      </p:sp>
      <p:sp>
        <p:nvSpPr>
          <p:cNvPr id="5" name="Rechteck 4">
            <a:extLst>
              <a:ext uri="{FF2B5EF4-FFF2-40B4-BE49-F238E27FC236}">
                <a16:creationId xmlns:a16="http://schemas.microsoft.com/office/drawing/2014/main" id="{8AC37DF5-A4A8-46A0-8869-7E6B1A36B0E2}"/>
              </a:ext>
            </a:extLst>
          </p:cNvPr>
          <p:cNvSpPr/>
          <p:nvPr/>
        </p:nvSpPr>
        <p:spPr>
          <a:xfrm>
            <a:off x="5940152" y="6334780"/>
            <a:ext cx="2987741" cy="523220"/>
          </a:xfrm>
          <a:prstGeom prst="rect">
            <a:avLst/>
          </a:prstGeom>
        </p:spPr>
        <p:txBody>
          <a:bodyPr wrap="none">
            <a:spAutoFit/>
          </a:bodyPr>
          <a:lstStyle/>
          <a:p>
            <a:pPr lvl="0" defTabSz="914400" eaLnBrk="0" hangingPunct="0">
              <a:buClrTx/>
              <a:buSzTx/>
            </a:pPr>
            <a:r>
              <a:rPr lang="de-DE" sz="1400" dirty="0">
                <a:solidFill>
                  <a:srgbClr val="003366"/>
                </a:solidFill>
                <a:latin typeface="Calibri" panose="020F0502020204030204" pitchFamily="34" charset="0"/>
                <a:ea typeface="+mn-ea"/>
                <a:cs typeface="Calibri" panose="020F0502020204030204" pitchFamily="34" charset="0"/>
              </a:rPr>
              <a:t>Grafik: Bundesministerium für Familie,</a:t>
            </a:r>
            <a:br>
              <a:rPr lang="de-DE" sz="1400" dirty="0">
                <a:solidFill>
                  <a:srgbClr val="003366"/>
                </a:solidFill>
                <a:latin typeface="Calibri" panose="020F0502020204030204" pitchFamily="34" charset="0"/>
                <a:ea typeface="+mn-ea"/>
                <a:cs typeface="Calibri" panose="020F0502020204030204" pitchFamily="34" charset="0"/>
              </a:rPr>
            </a:br>
            <a:r>
              <a:rPr lang="de-DE" sz="1400" dirty="0">
                <a:solidFill>
                  <a:srgbClr val="003366"/>
                </a:solidFill>
                <a:latin typeface="Calibri" panose="020F0502020204030204" pitchFamily="34" charset="0"/>
                <a:ea typeface="+mn-ea"/>
                <a:cs typeface="Calibri" panose="020F0502020204030204" pitchFamily="34" charset="0"/>
              </a:rPr>
              <a:t>Senioren, Frauen und Jugend</a:t>
            </a:r>
          </a:p>
        </p:txBody>
      </p:sp>
      <p:pic>
        <p:nvPicPr>
          <p:cNvPr id="7" name="Bild 7" descr="SSD:Users:annikasalingre:Dropbox:Fairschnitt Modul 14:Materialien Annika u Sina:Kinderrechte Kinderarbeit:Abb_KRK 2_BMFSFJ.png">
            <a:extLst>
              <a:ext uri="{FF2B5EF4-FFF2-40B4-BE49-F238E27FC236}">
                <a16:creationId xmlns:a16="http://schemas.microsoft.com/office/drawing/2014/main" id="{AAC98F06-38E6-4794-94CF-933C355B93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717032"/>
            <a:ext cx="2843530" cy="2611120"/>
          </a:xfrm>
          <a:prstGeom prst="rect">
            <a:avLst/>
          </a:prstGeom>
          <a:noFill/>
          <a:ln>
            <a:noFill/>
          </a:ln>
        </p:spPr>
      </p:pic>
    </p:spTree>
    <p:extLst>
      <p:ext uri="{BB962C8B-B14F-4D97-AF65-F5344CB8AC3E}">
        <p14:creationId xmlns:p14="http://schemas.microsoft.com/office/powerpoint/2010/main" val="17562865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a:t>
            </a:r>
            <a:endParaRPr kumimoji="0" lang="de-DE" altLang="de-DE" sz="2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Arbeitende Kinder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child</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work</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vs. Kinderarbeit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child</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labour</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t>
            </a:r>
          </a:p>
          <a:p>
            <a:pPr marL="1587" lvl="0" indent="0" defTabSz="914400">
              <a:spcBef>
                <a:spcPts val="500"/>
              </a:spcBef>
              <a:buClr>
                <a:srgbClr val="003366"/>
              </a:buClr>
              <a:buSzPct val="75000"/>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ist Arbeit, die Kindern ihre Kindheit entzieht, ihre Potenziale und Würde missachtet und (potentiell) schädlich für ihre körperliche und emotionale Entwicklung ist. Insbesondere ist damit Arbeit gemeint, die mental, körperlich, sozial oder moralisch gefährlich oder schädlich für Kinder ist und in Konflikt mit ihrem Schulbesuch steht.</a:t>
            </a:r>
          </a:p>
          <a:p>
            <a:pPr marL="1587" lvl="0" indent="0" defTabSz="914400">
              <a:spcBef>
                <a:spcPts val="500"/>
              </a:spcBef>
              <a:buClr>
                <a:srgbClr val="003366"/>
              </a:buClr>
              <a:buSzPct val="75000"/>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Ausbeuterische Kinderarbeit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worst</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form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of</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child</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labour</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t>
            </a:r>
          </a:p>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Arbeit, die Gesundheit, Sicherheit oder Sittlichkeit gefährdet</a:t>
            </a:r>
          </a:p>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Arbeit von Kindern unter 13 Jahren</a:t>
            </a:r>
          </a:p>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Sklaverei und  Zwangsarbeit</a:t>
            </a:r>
          </a:p>
        </p:txBody>
      </p:sp>
    </p:spTree>
    <p:extLst>
      <p:ext uri="{BB962C8B-B14F-4D97-AF65-F5344CB8AC3E}">
        <p14:creationId xmlns:p14="http://schemas.microsoft.com/office/powerpoint/2010/main" val="18912880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Microsoft YaHei"/>
        <a:cs typeface=""/>
      </a:majorFont>
      <a:minorFont>
        <a:latin typeface="Arial"/>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Microsoft YaHei"/>
        <a:cs typeface=""/>
      </a:majorFont>
      <a:minorFont>
        <a:latin typeface="Arial"/>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Microsoft YaHei"/>
        <a:cs typeface=""/>
      </a:majorFont>
      <a:minorFont>
        <a:latin typeface="Arial"/>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sign1">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6.xml><?xml version="1.0" encoding="utf-8"?>
<a:theme xmlns:a="http://schemas.openxmlformats.org/drawingml/2006/main" name="1_FEMNET-powerpoin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7.xml><?xml version="1.0" encoding="utf-8"?>
<a:theme xmlns:a="http://schemas.openxmlformats.org/drawingml/2006/main" name="Designvorlage PPT FEMNET_2018">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signvorlage PPT FEMNET_2018" id="{83A7878C-CF1D-4660-ADAB-2E31942B3CF9}" vid="{C85E65ED-ABE2-401F-9EF4-F10C7B44394A}"/>
    </a:ext>
  </a:extLst>
</a:theme>
</file>

<file path=ppt/theme/theme8.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10309</Words>
  <Application>Microsoft Office PowerPoint</Application>
  <PresentationFormat>Bildschirmpräsentation (4:3)</PresentationFormat>
  <Paragraphs>1039</Paragraphs>
  <Slides>47</Slides>
  <Notes>47</Notes>
  <HiddenSlides>0</HiddenSlides>
  <MMClips>0</MMClips>
  <ScaleCrop>false</ScaleCrop>
  <HeadingPairs>
    <vt:vector size="6" baseType="variant">
      <vt:variant>
        <vt:lpstr>Verwendete Schriftarten</vt:lpstr>
      </vt:variant>
      <vt:variant>
        <vt:i4>8</vt:i4>
      </vt:variant>
      <vt:variant>
        <vt:lpstr>Design</vt:lpstr>
      </vt:variant>
      <vt:variant>
        <vt:i4>7</vt:i4>
      </vt:variant>
      <vt:variant>
        <vt:lpstr>Folientitel</vt:lpstr>
      </vt:variant>
      <vt:variant>
        <vt:i4>47</vt:i4>
      </vt:variant>
    </vt:vector>
  </HeadingPairs>
  <TitlesOfParts>
    <vt:vector size="62" baseType="lpstr">
      <vt:lpstr>Arial</vt:lpstr>
      <vt:lpstr>Calibri</vt:lpstr>
      <vt:lpstr>Calibri Light</vt:lpstr>
      <vt:lpstr>Courier New</vt:lpstr>
      <vt:lpstr>Museo Sans 300</vt:lpstr>
      <vt:lpstr>Symbol</vt:lpstr>
      <vt:lpstr>Times New Roman</vt:lpstr>
      <vt:lpstr>Wingdings</vt:lpstr>
      <vt:lpstr>Larissa</vt:lpstr>
      <vt:lpstr>2_Larissa</vt:lpstr>
      <vt:lpstr>3_Larissa</vt:lpstr>
      <vt:lpstr>5_Larissa</vt:lpstr>
      <vt:lpstr>Design1</vt:lpstr>
      <vt:lpstr>1_FEMNET-powerpoint</vt:lpstr>
      <vt:lpstr>Designvorlage PPT FEMNET_2018</vt:lpstr>
      <vt:lpstr> Rechte von Kindern und Müttern in der Bekleidungsproduktion in Indien und Bangladesch</vt:lpstr>
      <vt:lpstr>PowerPoint-Präsentation</vt:lpstr>
      <vt:lpstr>Equal Care?</vt:lpstr>
      <vt:lpstr>Gender Care Gap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des Vortrags</dc:title>
  <dc:creator>Steffi</dc:creator>
  <cp:lastModifiedBy>Praktikantin</cp:lastModifiedBy>
  <cp:revision>672</cp:revision>
  <cp:lastPrinted>2020-08-05T11:48:31Z</cp:lastPrinted>
  <dcterms:created xsi:type="dcterms:W3CDTF">2011-09-19T10:01:58Z</dcterms:created>
  <dcterms:modified xsi:type="dcterms:W3CDTF">2020-09-03T13:15:20Z</dcterms:modified>
</cp:coreProperties>
</file>